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0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34" r:id="rId4"/>
    <p:sldMasterId id="2147483838" r:id="rId5"/>
    <p:sldMasterId id="2147483753" r:id="rId6"/>
    <p:sldMasterId id="2147483792" r:id="rId7"/>
    <p:sldMasterId id="2147483736" r:id="rId8"/>
    <p:sldMasterId id="2147483681" r:id="rId9"/>
    <p:sldMasterId id="2147483683" r:id="rId10"/>
    <p:sldMasterId id="2147483691" r:id="rId11"/>
    <p:sldMasterId id="2147483840" r:id="rId12"/>
    <p:sldMasterId id="2147483856" r:id="rId13"/>
    <p:sldMasterId id="2147483870" r:id="rId14"/>
  </p:sldMasterIdLst>
  <p:notesMasterIdLst>
    <p:notesMasterId r:id="rId73"/>
  </p:notesMasterIdLst>
  <p:sldIdLst>
    <p:sldId id="271" r:id="rId15"/>
    <p:sldId id="2147140459" r:id="rId16"/>
    <p:sldId id="2147140490" r:id="rId17"/>
    <p:sldId id="516" r:id="rId18"/>
    <p:sldId id="419" r:id="rId19"/>
    <p:sldId id="2147140420" r:id="rId20"/>
    <p:sldId id="267" r:id="rId21"/>
    <p:sldId id="423" r:id="rId22"/>
    <p:sldId id="2147140460" r:id="rId23"/>
    <p:sldId id="588" r:id="rId24"/>
    <p:sldId id="4467" r:id="rId25"/>
    <p:sldId id="2147140508" r:id="rId26"/>
    <p:sldId id="2147140421" r:id="rId27"/>
    <p:sldId id="2147140422" r:id="rId28"/>
    <p:sldId id="2147140423" r:id="rId29"/>
    <p:sldId id="2147140424" r:id="rId30"/>
    <p:sldId id="2147140425" r:id="rId31"/>
    <p:sldId id="2147140426" r:id="rId32"/>
    <p:sldId id="2147140427" r:id="rId33"/>
    <p:sldId id="2147140428" r:id="rId34"/>
    <p:sldId id="2147140429" r:id="rId35"/>
    <p:sldId id="2147140430" r:id="rId36"/>
    <p:sldId id="2147140431" r:id="rId37"/>
    <p:sldId id="2147140432" r:id="rId38"/>
    <p:sldId id="2147140433" r:id="rId39"/>
    <p:sldId id="2147140646" r:id="rId40"/>
    <p:sldId id="2147140647" r:id="rId41"/>
    <p:sldId id="2147140648" r:id="rId42"/>
    <p:sldId id="2147140649" r:id="rId43"/>
    <p:sldId id="2147140434" r:id="rId44"/>
    <p:sldId id="2147140435" r:id="rId45"/>
    <p:sldId id="2147140436" r:id="rId46"/>
    <p:sldId id="2147140437" r:id="rId47"/>
    <p:sldId id="2147140438" r:id="rId48"/>
    <p:sldId id="2147140439" r:id="rId49"/>
    <p:sldId id="2147140440" r:id="rId50"/>
    <p:sldId id="2147140441" r:id="rId51"/>
    <p:sldId id="2147140442" r:id="rId52"/>
    <p:sldId id="2147140492" r:id="rId53"/>
    <p:sldId id="2147140493" r:id="rId54"/>
    <p:sldId id="2147140650" r:id="rId55"/>
    <p:sldId id="2147140495" r:id="rId56"/>
    <p:sldId id="2147140496" r:id="rId57"/>
    <p:sldId id="2147140497" r:id="rId58"/>
    <p:sldId id="2147140651" r:id="rId59"/>
    <p:sldId id="2147140499" r:id="rId60"/>
    <p:sldId id="2147140500" r:id="rId61"/>
    <p:sldId id="2147140501" r:id="rId62"/>
    <p:sldId id="2147140502" r:id="rId63"/>
    <p:sldId id="2147140503" r:id="rId64"/>
    <p:sldId id="2147140504" r:id="rId65"/>
    <p:sldId id="2147140652" r:id="rId66"/>
    <p:sldId id="2147140506" r:id="rId67"/>
    <p:sldId id="2147140507" r:id="rId68"/>
    <p:sldId id="465" r:id="rId69"/>
    <p:sldId id="2147140461" r:id="rId70"/>
    <p:sldId id="2147140473" r:id="rId71"/>
    <p:sldId id="484" r:id="rId72"/>
  </p:sldIdLst>
  <p:sldSz cx="12192000" cy="6858000"/>
  <p:notesSz cx="6858000" cy="9144000"/>
  <p:embeddedFontLst>
    <p:embeddedFont>
      <p:font typeface="Georgia" panose="02040502050405020303" pitchFamily="18" charset="0"/>
      <p:regular r:id="rId74"/>
      <p:bold r:id="rId75"/>
      <p:italic r:id="rId76"/>
      <p:boldItalic r:id="rId77"/>
    </p:embeddedFont>
    <p:embeddedFont>
      <p:font typeface="Lato" panose="020F0502020204030203" pitchFamily="34" charset="0"/>
      <p:regular r:id="rId78"/>
      <p:bold r:id="rId79"/>
      <p:italic r:id="rId80"/>
      <p:boldItalic r:id="rId81"/>
    </p:embeddedFont>
    <p:embeddedFont>
      <p:font typeface="Poppins" panose="00000500000000000000" pitchFamily="2" charset="0"/>
      <p:regular r:id="rId82"/>
      <p:bold r:id="rId83"/>
      <p:italic r:id="rId84"/>
      <p:boldItalic r:id="rId85"/>
    </p:embeddedFont>
    <p:embeddedFont>
      <p:font typeface="Poppins Bold" panose="00000800000000000000" pitchFamily="2" charset="0"/>
      <p:bold r:id="rId86"/>
    </p:embeddedFont>
    <p:embeddedFont>
      <p:font typeface="Roboto" panose="02000000000000000000" pitchFamily="2" charset="0"/>
      <p:regular r:id="rId87"/>
      <p:bold r:id="rId88"/>
      <p:italic r:id="rId89"/>
      <p:boldItalic r:id="rId90"/>
    </p:embeddedFont>
    <p:embeddedFont>
      <p:font typeface="Roboto Slab" pitchFamily="2" charset="0"/>
      <p:regular r:id="rId91"/>
      <p:bold r:id="rId92"/>
    </p:embeddedFont>
    <p:embeddedFont>
      <p:font typeface="Source Sans Pro" panose="020B0503030403020204" pitchFamily="34" charset="0"/>
      <p:regular r:id="rId93"/>
      <p:bold r:id="rId94"/>
      <p:italic r:id="rId95"/>
      <p:boldItalic r:id="rId96"/>
    </p:embeddedFont>
    <p:embeddedFont>
      <p:font typeface="Source Sans Pro Light" panose="020B0403030403020204" pitchFamily="34" charset="0"/>
      <p:regular r:id="rId97"/>
      <p:italic r:id="rId9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994"/>
    <a:srgbClr val="00B7E0"/>
    <a:srgbClr val="763982"/>
    <a:srgbClr val="BCBEC0"/>
    <a:srgbClr val="012169"/>
    <a:srgbClr val="FFB1D5"/>
    <a:srgbClr val="008592"/>
    <a:srgbClr val="7DC34E"/>
    <a:srgbClr val="156082"/>
    <a:srgbClr val="274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FF3E6-D94C-4426-A907-DAF790127A09}" v="59" dt="2025-06-02T15:00:48.338"/>
    <p1510:client id="{E9A89B34-0929-8643-9EB5-5ECC1414B9B1}" v="62" dt="2025-06-02T17:12:21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54" autoAdjust="0"/>
    <p:restoredTop sz="94658"/>
  </p:normalViewPr>
  <p:slideViewPr>
    <p:cSldViewPr snapToGrid="0">
      <p:cViewPr varScale="1">
        <p:scale>
          <a:sx n="70" d="100"/>
          <a:sy n="70" d="100"/>
        </p:scale>
        <p:origin x="2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17.fntdata"/><Relationship Id="rId95" Type="http://schemas.openxmlformats.org/officeDocument/2006/relationships/font" Target="fonts/font22.fntdata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microsoft.com/office/2015/10/relationships/revisionInfo" Target="revisionInfo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font" Target="fonts/font2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font" Target="fonts/font21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font" Target="fonts/font3.fntdata"/><Relationship Id="rId97" Type="http://schemas.openxmlformats.org/officeDocument/2006/relationships/font" Target="fonts/font24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7.xml"/><Relationship Id="rId92" Type="http://schemas.openxmlformats.org/officeDocument/2006/relationships/font" Target="fonts/font1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font" Target="fonts/font14.fntdata"/><Relationship Id="rId61" Type="http://schemas.openxmlformats.org/officeDocument/2006/relationships/slide" Target="slides/slide47.xml"/><Relationship Id="rId82" Type="http://schemas.openxmlformats.org/officeDocument/2006/relationships/font" Target="fonts/font9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font" Target="fonts/font4.fntdata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font" Target="fonts/font20.fntdata"/><Relationship Id="rId98" Type="http://schemas.openxmlformats.org/officeDocument/2006/relationships/font" Target="fonts/font25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8D738-8366-954A-A454-968E837854FF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35197-6DA9-744D-98ED-310B7A3B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4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5197-6DA9-744D-98ED-310B7A3B43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9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21B38-ADBF-977D-D227-FA83C5544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F45C5-C9B8-F882-6EE8-CDA85411E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30B7AE-1C61-12A1-1DC3-FDA2918A1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9AF71-7864-1501-8124-FE64FDE1F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CC7E1-55A8-D149-858E-9CD2BD6EF2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94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effectLst/>
              <a:latin typeface="Lato" panose="020F0502020204030203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A0C3-1D70-8141-86FD-7818C80F1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5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CC7E1-55A8-D149-858E-9CD2BD6EF2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59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21C0D-9E07-4C74-9A59-193F61F628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3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21C0D-9E07-4C74-9A59-193F61F628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902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83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711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A563-CBE7-FAC7-CE52-A848731DC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0249A-DFDC-D51F-5A3B-0EE6E4D19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3158C-863F-352F-BFFF-0FED6BBE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49D39-7386-7357-6700-CAC40369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23413-337D-D6DD-27AE-17F3DAD2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1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5394-3EBF-6EC4-59F3-7EC18D435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2DA63-76B8-94A6-79F9-0054B8606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67188-2FA8-FFAB-9525-CEF689F4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99C3B-7513-E5D0-99FD-74EAC2F6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E18A-CC73-CD1B-A887-347DA1369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ADD06-4B24-DA98-9917-F0B228EA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DB46C-581C-F40C-61EF-6C965AEEF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A0702-1F2A-CDEF-2BBF-1557555A2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C3AB-9434-47AD-1D96-9B309A74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BE9F1-859F-39B6-A792-408E8704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03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1D21-55FD-C493-CA6C-58C950F5D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898A2-4F77-1FE1-3AD0-9A4BD50B0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BA947-307B-F187-A84A-1EF5EFDBE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DBCA8-A42B-784E-3C12-364B9E8E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633AE-E4A4-DB34-CEFC-BC14407E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4D033-AF12-4C9E-A2FC-A971ACFF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80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A5E96-06F0-3EAB-69FD-1F650F28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78CA7-AA5D-0306-3CFE-E4A9AD9E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4B15-D06F-7135-D25D-9F631B05D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BB71A-CDD4-2D80-8A7C-CB148A458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6D8D8E-5543-4B7C-8C17-19FB49AC3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BC3CB0-CEFF-D926-7D74-456E261E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E7037F-697E-329F-63BF-91DB29B81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AF4FDE-E46E-B6A3-7F9B-30B99BE0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47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E82F2-8E2C-336E-3016-60D91BAF9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42CB7-92F2-DDF4-AE68-0E6BF36E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A91F7-888E-5CE2-834B-1F1DDA7F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E73D4-026E-3AE2-580B-8081B03A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D8FE4E-7494-5B38-C61E-38D7E7A8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4D88E-DC82-9FCF-4285-58B7C9D5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252C9-0F6F-96B4-8085-4C786A8EA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12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B8CD-64E6-F77B-67E6-29281C46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046EC-4EE3-2D61-02D9-9D5FEC924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AA833-2703-F2CA-039B-A9A501A03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CFF40-21FA-7B49-6AD1-E24F84C3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47AC9-2ED5-3C1E-0C0A-C1BD9877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9750B-3A94-0709-BC0A-9965EE1A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25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C2EC-799A-8EA5-84EC-8CC408B5E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E60806-8DC0-040F-C0E8-4AE7034F0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C2050-AAC5-BC41-257B-22C7E6BE4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3E235-B77C-A0FF-F759-34F964EB1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3B312-639A-7D8C-6FC9-17E1E5478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A8816-220C-04A4-DC0E-6D9FB481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79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C2DDB-E08A-AE80-B8C4-53312227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DBD2A-63FE-D440-518A-BB0ED072F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A9C13-589A-CCBA-07BA-B85F11F9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B9C43-5F05-7DD6-C673-5DDEA8E4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2FACA-8357-FDEB-B21E-E4A28887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2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727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DBBFA5-2805-86F5-1ECC-4A6E9837CE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98E4A-F466-532C-95D4-5919A7EC7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DD856-3980-DA1B-8460-32754F70A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CF791-2B6B-77FE-7288-46AF5E4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6DC0D-F9B5-806D-33DC-6423CE19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48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855C746-6FEC-0142-8614-57C5A4EC2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C3A48-379F-B0F5-C6C5-7566410FFEF3}"/>
              </a:ext>
            </a:extLst>
          </p:cNvPr>
          <p:cNvGrpSpPr/>
          <p:nvPr userDrawn="1"/>
        </p:nvGrpSpPr>
        <p:grpSpPr>
          <a:xfrm>
            <a:off x="-21265" y="1828800"/>
            <a:ext cx="11520758" cy="5059175"/>
            <a:chOff x="-880607" y="1798825"/>
            <a:chExt cx="11520758" cy="5059175"/>
          </a:xfrm>
          <a:solidFill>
            <a:srgbClr val="134994"/>
          </a:solidFill>
        </p:grpSpPr>
        <p:sp>
          <p:nvSpPr>
            <p:cNvPr id="3" name="Rectangle 17">
              <a:extLst>
                <a:ext uri="{FF2B5EF4-FFF2-40B4-BE49-F238E27FC236}">
                  <a16:creationId xmlns:a16="http://schemas.microsoft.com/office/drawing/2014/main" id="{D19550FE-E946-514C-252D-2F2E8C26A27C}"/>
                </a:ext>
              </a:extLst>
            </p:cNvPr>
            <p:cNvSpPr/>
            <p:nvPr/>
          </p:nvSpPr>
          <p:spPr>
            <a:xfrm>
              <a:off x="4041296" y="1798825"/>
              <a:ext cx="6598855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id="{D8298F10-FF4F-15D3-73FD-EAAD87846C53}"/>
                </a:ext>
              </a:extLst>
            </p:cNvPr>
            <p:cNvSpPr/>
            <p:nvPr/>
          </p:nvSpPr>
          <p:spPr>
            <a:xfrm>
              <a:off x="-880607" y="1798825"/>
              <a:ext cx="5943600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7">
              <a:extLst>
                <a:ext uri="{FF2B5EF4-FFF2-40B4-BE49-F238E27FC236}">
                  <a16:creationId xmlns:a16="http://schemas.microsoft.com/office/drawing/2014/main" id="{0979B83D-0105-FBC3-92A8-FBE35E1959C9}"/>
                </a:ext>
              </a:extLst>
            </p:cNvPr>
            <p:cNvSpPr/>
            <p:nvPr userDrawn="1"/>
          </p:nvSpPr>
          <p:spPr>
            <a:xfrm>
              <a:off x="56096" y="1798825"/>
              <a:ext cx="5943600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BA575C6-A62B-222A-B234-8ED544FCB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92736" y="509144"/>
            <a:ext cx="4314988" cy="87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4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69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lue Background with hash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2514600"/>
            <a:ext cx="10761810" cy="1828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85000"/>
              </a:lnSpc>
              <a:defRPr sz="88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70B109D-99A2-9F12-D38D-E4E232F09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97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71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93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92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66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98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6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Blue Trapez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7512" y="4028302"/>
            <a:ext cx="9061704" cy="237744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/>
          <a:p>
            <a:r>
              <a:rPr lang="en-US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7512" y="3429000"/>
            <a:ext cx="9961085" cy="40656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b="0"/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C0BEFA7-FBE0-1806-1EEE-9962E131C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B0AB9-FDCD-3C1A-FD17-48F426A35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79467" y="509144"/>
            <a:ext cx="4314988" cy="87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00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33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69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30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47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62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855C746-6FEC-0142-8614-57C5A4EC2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C3A48-379F-B0F5-C6C5-7566410FFEF3}"/>
              </a:ext>
            </a:extLst>
          </p:cNvPr>
          <p:cNvGrpSpPr/>
          <p:nvPr userDrawn="1"/>
        </p:nvGrpSpPr>
        <p:grpSpPr>
          <a:xfrm>
            <a:off x="-21265" y="1828800"/>
            <a:ext cx="11520758" cy="5059175"/>
            <a:chOff x="-880607" y="1798825"/>
            <a:chExt cx="11520758" cy="5059175"/>
          </a:xfrm>
          <a:solidFill>
            <a:srgbClr val="134994"/>
          </a:solidFill>
        </p:grpSpPr>
        <p:sp>
          <p:nvSpPr>
            <p:cNvPr id="3" name="Rectangle 17">
              <a:extLst>
                <a:ext uri="{FF2B5EF4-FFF2-40B4-BE49-F238E27FC236}">
                  <a16:creationId xmlns:a16="http://schemas.microsoft.com/office/drawing/2014/main" id="{D19550FE-E946-514C-252D-2F2E8C26A27C}"/>
                </a:ext>
              </a:extLst>
            </p:cNvPr>
            <p:cNvSpPr/>
            <p:nvPr/>
          </p:nvSpPr>
          <p:spPr>
            <a:xfrm>
              <a:off x="4041296" y="1798825"/>
              <a:ext cx="6598855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id="{D8298F10-FF4F-15D3-73FD-EAAD87846C53}"/>
                </a:ext>
              </a:extLst>
            </p:cNvPr>
            <p:cNvSpPr/>
            <p:nvPr/>
          </p:nvSpPr>
          <p:spPr>
            <a:xfrm>
              <a:off x="-880607" y="1798825"/>
              <a:ext cx="5943600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17">
              <a:extLst>
                <a:ext uri="{FF2B5EF4-FFF2-40B4-BE49-F238E27FC236}">
                  <a16:creationId xmlns:a16="http://schemas.microsoft.com/office/drawing/2014/main" id="{0979B83D-0105-FBC3-92A8-FBE35E1959C9}"/>
                </a:ext>
              </a:extLst>
            </p:cNvPr>
            <p:cNvSpPr/>
            <p:nvPr userDrawn="1"/>
          </p:nvSpPr>
          <p:spPr>
            <a:xfrm>
              <a:off x="56096" y="1798825"/>
              <a:ext cx="5943600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BA575C6-A62B-222A-B234-8ED544FCB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92736" y="509144"/>
            <a:ext cx="4314988" cy="87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27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Placeholder Blue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57FE649-EA55-A4BF-E687-70A5DCD20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781"/>
          <a:stretch/>
        </p:blipFill>
        <p:spPr>
          <a:xfrm>
            <a:off x="0" y="0"/>
            <a:ext cx="4940389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BDEB1F9-572E-9CBF-F735-F9A05569B24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523" y="1795640"/>
            <a:ext cx="2239963" cy="2803403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profile picture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E270914-C170-630E-C556-680826B5BF0D}"/>
              </a:ext>
            </a:extLst>
          </p:cNvPr>
          <p:cNvSpPr txBox="1">
            <a:spLocks/>
          </p:cNvSpPr>
          <p:nvPr userDrawn="1"/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024D545-31C0-7371-1573-C3B5F640F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869" y="655624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21B2DC6-003E-AF83-48A3-CA63A1502A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3920" y="1880342"/>
            <a:ext cx="6799580" cy="3829702"/>
          </a:xfr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rgbClr val="00B7E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“Quote copy.”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433C28-15C8-34ED-E68C-9FCC9EE3AC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4865585"/>
            <a:ext cx="4238139" cy="1038259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9B11AF71-76AF-81B5-6C0A-9AE82F8C2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133" y="5041707"/>
            <a:ext cx="3024083" cy="668337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600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600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600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6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9219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86DD-4911-4EDF-AC10-3C69EFE65CE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96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509" y="1415513"/>
            <a:ext cx="10641491" cy="4598939"/>
          </a:xfrm>
        </p:spPr>
        <p:txBody>
          <a:bodyPr>
            <a:normAutofit/>
          </a:bodyPr>
          <a:lstStyle>
            <a:lvl1pPr>
              <a:defRPr sz="3733">
                <a:latin typeface="+mn-lt"/>
              </a:defRPr>
            </a:lvl1pPr>
            <a:lvl2pPr marL="914377" indent="-304792">
              <a:buFont typeface="Calibri" panose="020F0502020204030204" pitchFamily="34" charset="0"/>
              <a:buChar char="-"/>
              <a:defRPr sz="3200">
                <a:latin typeface="+mn-lt"/>
              </a:defRPr>
            </a:lvl2pPr>
            <a:lvl3pPr marL="1523962" indent="-304792">
              <a:buFont typeface="Wingdings" panose="05000000000000000000" pitchFamily="2" charset="2"/>
              <a:buChar char="§"/>
              <a:defRPr sz="2667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43509" y="455123"/>
            <a:ext cx="10641491" cy="799476"/>
          </a:xfrm>
        </p:spPr>
        <p:txBody>
          <a:bodyPr vert="horz" anchor="t">
            <a:noAutofit/>
          </a:bodyPr>
          <a:lstStyle>
            <a:lvl1pPr marL="0" indent="0">
              <a:lnSpc>
                <a:spcPct val="100000"/>
              </a:lnSpc>
              <a:buNone/>
              <a:defRPr sz="4800" b="1" cap="none" spc="160" baseline="0">
                <a:solidFill>
                  <a:schemeClr val="tx1"/>
                </a:solidFill>
                <a:latin typeface="+mn-lt"/>
              </a:defRPr>
            </a:lvl1pPr>
            <a:lvl2pPr>
              <a:defRPr sz="3733" b="1"/>
            </a:lvl2pPr>
            <a:lvl3pPr>
              <a:defRPr sz="3733" b="1"/>
            </a:lvl3pPr>
            <a:lvl4pPr>
              <a:defRPr sz="3733" b="1"/>
            </a:lvl4pPr>
            <a:lvl5pPr>
              <a:defRPr sz="3733" b="1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30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pic" idx="14"/>
          </p:nvPr>
        </p:nvSpPr>
        <p:spPr>
          <a:xfrm>
            <a:off x="8120500" y="1"/>
            <a:ext cx="4070705" cy="6858001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9" name="Shape 4"/>
          <p:cNvSpPr>
            <a:spLocks noGrp="1"/>
          </p:cNvSpPr>
          <p:nvPr>
            <p:ph type="sldNum" sz="quarter" idx="2"/>
          </p:nvPr>
        </p:nvSpPr>
        <p:spPr>
          <a:xfrm>
            <a:off x="11594350" y="6266092"/>
            <a:ext cx="203580" cy="202682"/>
          </a:xfrm>
          <a:prstGeom prst="rect">
            <a:avLst/>
          </a:prstGeom>
          <a:ln w="3175">
            <a:miter lim="400000"/>
          </a:ln>
        </p:spPr>
        <p:txBody>
          <a:bodyPr wrap="none" lIns="19049" tIns="19049" rIns="19049" bIns="19049">
            <a:spAutoFit/>
          </a:bodyPr>
          <a:lstStyle>
            <a:lvl1pPr algn="ctr">
              <a:lnSpc>
                <a:spcPct val="100000"/>
              </a:lnSpc>
              <a:defRPr sz="1067">
                <a:solidFill>
                  <a:srgbClr val="A6AAA9"/>
                </a:solidFill>
                <a:latin typeface="Arial"/>
                <a:ea typeface="Arial"/>
                <a:cs typeface="Ari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hape 166"/>
          <p:cNvSpPr>
            <a:spLocks noGrp="1"/>
          </p:cNvSpPr>
          <p:nvPr>
            <p:ph type="body" sz="quarter" idx="15"/>
          </p:nvPr>
        </p:nvSpPr>
        <p:spPr>
          <a:xfrm>
            <a:off x="891547" y="601335"/>
            <a:ext cx="6744496" cy="74898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spc="4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91547" y="1620252"/>
            <a:ext cx="6744496" cy="43942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92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Placeholder Blue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57FE649-EA55-A4BF-E687-70A5DCD20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781"/>
          <a:stretch/>
        </p:blipFill>
        <p:spPr>
          <a:xfrm>
            <a:off x="0" y="0"/>
            <a:ext cx="4940389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BDEB1F9-572E-9CBF-F735-F9A05569B24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523" y="1795640"/>
            <a:ext cx="2239963" cy="2803403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profile picture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E270914-C170-630E-C556-680826B5BF0D}"/>
              </a:ext>
            </a:extLst>
          </p:cNvPr>
          <p:cNvSpPr txBox="1">
            <a:spLocks/>
          </p:cNvSpPr>
          <p:nvPr userDrawn="1"/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024D545-31C0-7371-1573-C3B5F640F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869" y="655624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21B2DC6-003E-AF83-48A3-CA63A1502A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3920" y="1880342"/>
            <a:ext cx="6799580" cy="3829702"/>
          </a:xfr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rgbClr val="00B7E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“Quote copy.”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433C28-15C8-34ED-E68C-9FCC9EE3AC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4865585"/>
            <a:ext cx="4238139" cy="1038259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9B11AF71-76AF-81B5-6C0A-9AE82F8C2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133" y="5041707"/>
            <a:ext cx="3024083" cy="668337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600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600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600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6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07401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</p:sp>
      <p:sp>
        <p:nvSpPr>
          <p:cNvPr id="9" name="TextBox 8"/>
          <p:cNvSpPr txBox="1"/>
          <p:nvPr userDrawn="1"/>
        </p:nvSpPr>
        <p:spPr>
          <a:xfrm>
            <a:off x="6852353" y="348808"/>
            <a:ext cx="3866444" cy="25641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333" dirty="0">
                <a:solidFill>
                  <a:srgbClr val="215BC7"/>
                </a:solidFill>
                <a:latin typeface="Arial"/>
                <a:ea typeface="Arial"/>
                <a:cs typeface="Arial"/>
              </a:rPr>
              <a:t>WE ARE THE</a:t>
            </a:r>
            <a:endParaRPr kumimoji="0" lang="en-US" sz="1333" b="1" u="none" strike="noStrike" cap="none" spc="-13" normalizeH="0" baseline="0" dirty="0">
              <a:ln>
                <a:noFill/>
              </a:ln>
              <a:solidFill>
                <a:srgbClr val="215BC7"/>
              </a:solidFill>
              <a:effectLst/>
              <a:uFillTx/>
              <a:latin typeface="Arial"/>
              <a:ea typeface="Arial"/>
              <a:cs typeface="Arial"/>
              <a:sym typeface="Helvetica Light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513094" y="1925052"/>
            <a:ext cx="5358063" cy="43942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513094" y="1"/>
            <a:ext cx="2037349" cy="60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Shape 166"/>
          <p:cNvSpPr>
            <a:spLocks noGrp="1"/>
          </p:cNvSpPr>
          <p:nvPr>
            <p:ph type="body" sz="quarter" idx="15"/>
          </p:nvPr>
        </p:nvSpPr>
        <p:spPr>
          <a:xfrm>
            <a:off x="6513094" y="988337"/>
            <a:ext cx="5358063" cy="666786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733" b="1" cap="none" spc="4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431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_Half Quot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3259692"/>
            <a:ext cx="6096000" cy="338617"/>
          </a:xfrm>
          <a:prstGeom prst="rect">
            <a:avLst/>
          </a:prstGeom>
          <a:solidFill>
            <a:srgbClr val="002397"/>
          </a:solidFill>
          <a:ln w="3175" cap="flat">
            <a:noFill/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9" tIns="25399" rIns="25399" bIns="25399" numCol="1" spcCol="26788" rtlCol="0" anchor="ctr">
            <a:spAutoFit/>
          </a:bodyPr>
          <a:lstStyle/>
          <a:p>
            <a:pPr marL="0" marR="0" indent="0" algn="ctr" defTabSz="55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30956" y="4644209"/>
            <a:ext cx="4697859" cy="560801"/>
          </a:xfrm>
        </p:spPr>
        <p:txBody>
          <a:bodyPr vert="horz"/>
          <a:lstStyle>
            <a:lvl1pPr marL="0" indent="0" algn="ctr">
              <a:buNone/>
              <a:defRPr sz="2667" i="0" cap="all" spc="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– QUOTE CREDIT, THEIR CREDENTIALS</a:t>
            </a:r>
          </a:p>
        </p:txBody>
      </p:sp>
      <p:sp>
        <p:nvSpPr>
          <p:cNvPr id="13" name="Shape 58"/>
          <p:cNvSpPr>
            <a:spLocks noGrp="1"/>
          </p:cNvSpPr>
          <p:nvPr>
            <p:ph type="body" sz="quarter" idx="17"/>
          </p:nvPr>
        </p:nvSpPr>
        <p:spPr>
          <a:xfrm>
            <a:off x="769698" y="1373955"/>
            <a:ext cx="4741335" cy="73250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30000"/>
              </a:lnSpc>
              <a:buNone/>
              <a:defRPr sz="3200" cap="all" spc="133">
                <a:solidFill>
                  <a:srgbClr val="FFFFFF"/>
                </a:solidFill>
                <a:latin typeface="Arial"/>
                <a:ea typeface="Arial"/>
                <a:cs typeface="Arial"/>
                <a:sym typeface="Source Sans Pro Light"/>
              </a:defRPr>
            </a:lvl1pPr>
          </a:lstStyle>
          <a:p>
            <a:endParaRPr lang="en-US"/>
          </a:p>
        </p:txBody>
      </p:sp>
      <p:sp>
        <p:nvSpPr>
          <p:cNvPr id="12" name="Shape 4"/>
          <p:cNvSpPr>
            <a:spLocks noGrp="1"/>
          </p:cNvSpPr>
          <p:nvPr>
            <p:ph type="sldNum" sz="quarter" idx="2"/>
          </p:nvPr>
        </p:nvSpPr>
        <p:spPr>
          <a:xfrm>
            <a:off x="11594350" y="6266092"/>
            <a:ext cx="203580" cy="202682"/>
          </a:xfrm>
          <a:prstGeom prst="rect">
            <a:avLst/>
          </a:prstGeom>
          <a:ln w="3175">
            <a:miter lim="400000"/>
          </a:ln>
        </p:spPr>
        <p:txBody>
          <a:bodyPr wrap="none" lIns="19049" tIns="19049" rIns="19049" bIns="19049">
            <a:spAutoFit/>
          </a:bodyPr>
          <a:lstStyle>
            <a:lvl1pPr algn="ctr">
              <a:lnSpc>
                <a:spcPct val="100000"/>
              </a:lnSpc>
              <a:defRPr sz="1067">
                <a:solidFill>
                  <a:srgbClr val="A6AAA9"/>
                </a:solidFill>
                <a:latin typeface="Arial"/>
                <a:ea typeface="Arial"/>
                <a:cs typeface="Ari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hape 166"/>
          <p:cNvSpPr>
            <a:spLocks noGrp="1"/>
          </p:cNvSpPr>
          <p:nvPr>
            <p:ph type="body" sz="quarter" idx="15"/>
          </p:nvPr>
        </p:nvSpPr>
        <p:spPr>
          <a:xfrm>
            <a:off x="6865697" y="1052902"/>
            <a:ext cx="4087761" cy="666786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733" b="1" cap="all" spc="4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16" name="Shape 59"/>
          <p:cNvSpPr/>
          <p:nvPr userDrawn="1"/>
        </p:nvSpPr>
        <p:spPr>
          <a:xfrm>
            <a:off x="2338214" y="164842"/>
            <a:ext cx="1598577" cy="25135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399" tIns="25399" rIns="25399" bIns="25399">
            <a:sp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12000" spc="479">
                <a:solidFill>
                  <a:srgbClr val="DCDEE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</a:lstStyle>
          <a:p>
            <a:r>
              <a:rPr sz="16000">
                <a:solidFill>
                  <a:srgbClr val="FFFFFF"/>
                </a:solidFill>
                <a:latin typeface="Georgia"/>
                <a:ea typeface="Arial"/>
                <a:cs typeface="Georgia"/>
              </a:rPr>
              <a:t>“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65697" y="2065423"/>
            <a:ext cx="4719303" cy="39490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361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86DD-4911-4EDF-AC10-3C69EFE65CE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37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86DD-4911-4EDF-AC10-3C69EFE65CE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00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86DD-4911-4EDF-AC10-3C69EFE65CE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62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86DD-4911-4EDF-AC10-3C69EFE65CE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07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86DD-4911-4EDF-AC10-3C69EFE65CE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37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86DD-4911-4EDF-AC10-3C69EFE65CE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14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86DD-4911-4EDF-AC10-3C69EFE65CEB}" type="datetimeFigureOut">
              <a:rPr lang="en-US" smtClean="0"/>
              <a:t>5/30/2025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25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86DD-4911-4EDF-AC10-3C69EFE65CE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3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855C746-6FEC-0142-8614-57C5A4EC2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C3A48-379F-B0F5-C6C5-7566410FFEF3}"/>
              </a:ext>
            </a:extLst>
          </p:cNvPr>
          <p:cNvGrpSpPr/>
          <p:nvPr userDrawn="1"/>
        </p:nvGrpSpPr>
        <p:grpSpPr>
          <a:xfrm>
            <a:off x="-21265" y="1828800"/>
            <a:ext cx="11520758" cy="5059175"/>
            <a:chOff x="-880607" y="1798825"/>
            <a:chExt cx="11520758" cy="5059175"/>
          </a:xfrm>
          <a:solidFill>
            <a:srgbClr val="134994"/>
          </a:solidFill>
        </p:grpSpPr>
        <p:sp>
          <p:nvSpPr>
            <p:cNvPr id="3" name="Rectangle 17">
              <a:extLst>
                <a:ext uri="{FF2B5EF4-FFF2-40B4-BE49-F238E27FC236}">
                  <a16:creationId xmlns:a16="http://schemas.microsoft.com/office/drawing/2014/main" id="{D19550FE-E946-514C-252D-2F2E8C26A27C}"/>
                </a:ext>
              </a:extLst>
            </p:cNvPr>
            <p:cNvSpPr/>
            <p:nvPr/>
          </p:nvSpPr>
          <p:spPr>
            <a:xfrm>
              <a:off x="4041296" y="1798825"/>
              <a:ext cx="6598855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id="{D8298F10-FF4F-15D3-73FD-EAAD87846C53}"/>
                </a:ext>
              </a:extLst>
            </p:cNvPr>
            <p:cNvSpPr/>
            <p:nvPr/>
          </p:nvSpPr>
          <p:spPr>
            <a:xfrm>
              <a:off x="-880607" y="1798825"/>
              <a:ext cx="5943600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17">
              <a:extLst>
                <a:ext uri="{FF2B5EF4-FFF2-40B4-BE49-F238E27FC236}">
                  <a16:creationId xmlns:a16="http://schemas.microsoft.com/office/drawing/2014/main" id="{0979B83D-0105-FBC3-92A8-FBE35E1959C9}"/>
                </a:ext>
              </a:extLst>
            </p:cNvPr>
            <p:cNvSpPr/>
            <p:nvPr userDrawn="1"/>
          </p:nvSpPr>
          <p:spPr>
            <a:xfrm>
              <a:off x="56096" y="1798825"/>
              <a:ext cx="5943600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BA575C6-A62B-222A-B234-8ED544FCB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92736" y="509144"/>
            <a:ext cx="4314988" cy="87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029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86DD-4911-4EDF-AC10-3C69EFE65CE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43509" y="455123"/>
            <a:ext cx="10641491" cy="799476"/>
          </a:xfr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4267" b="1" cap="all" spc="160" baseline="0">
                <a:solidFill>
                  <a:schemeClr val="tx1"/>
                </a:solidFill>
              </a:defRPr>
            </a:lvl1pPr>
            <a:lvl2pPr>
              <a:defRPr sz="3733" b="1"/>
            </a:lvl2pPr>
            <a:lvl3pPr>
              <a:defRPr sz="3733" b="1"/>
            </a:lvl3pPr>
            <a:lvl4pPr>
              <a:defRPr sz="3733" b="1"/>
            </a:lvl4pPr>
            <a:lvl5pPr>
              <a:defRPr sz="3733" b="1"/>
            </a:lvl5pPr>
          </a:lstStyle>
          <a:p>
            <a:pPr lvl="0"/>
            <a:endParaRPr lang="en-US" dirty="0"/>
          </a:p>
        </p:txBody>
      </p:sp>
      <p:sp>
        <p:nvSpPr>
          <p:cNvPr id="7" name="Shape 4"/>
          <p:cNvSpPr>
            <a:spLocks noGrp="1"/>
          </p:cNvSpPr>
          <p:nvPr>
            <p:ph type="sldNum" sz="quarter" idx="2"/>
          </p:nvPr>
        </p:nvSpPr>
        <p:spPr>
          <a:xfrm>
            <a:off x="11594350" y="6266092"/>
            <a:ext cx="203580" cy="202682"/>
          </a:xfrm>
          <a:prstGeom prst="rect">
            <a:avLst/>
          </a:prstGeom>
          <a:ln w="3175">
            <a:miter lim="400000"/>
          </a:ln>
        </p:spPr>
        <p:txBody>
          <a:bodyPr wrap="none" lIns="19049" tIns="19049" rIns="19049" bIns="19049">
            <a:spAutoFit/>
          </a:bodyPr>
          <a:lstStyle>
            <a:lvl1pPr algn="ctr">
              <a:lnSpc>
                <a:spcPct val="100000"/>
              </a:lnSpc>
              <a:defRPr sz="1067">
                <a:solidFill>
                  <a:srgbClr val="A6AAA9"/>
                </a:solidFill>
                <a:latin typeface="Arial"/>
                <a:ea typeface="Arial"/>
                <a:cs typeface="Ari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943509" y="1353519"/>
            <a:ext cx="10410291" cy="4822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2792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9656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50300" hangingPunct="0">
              <a:lnSpc>
                <a:spcPts val="2344"/>
              </a:lnSpc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sym typeface="Source Sans Pr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50300" hangingPunct="0">
              <a:lnSpc>
                <a:spcPts val="2344"/>
              </a:lnSpc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sym typeface="Source Sans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50300" hangingPunct="0">
              <a:lnSpc>
                <a:spcPts val="2344"/>
              </a:lnSpc>
              <a:defRPr/>
            </a:pPr>
            <a:fld id="{957BA0A6-396B-3444-981A-5F1D90518422}" type="slidenum">
              <a:rPr lang="en-US" kern="0" smtClean="0">
                <a:solidFill>
                  <a:prstClr val="black">
                    <a:tint val="75000"/>
                  </a:prstClr>
                </a:solidFill>
                <a:sym typeface="Source Sans Pro"/>
              </a:rPr>
              <a:pPr defTabSz="550300" hangingPunct="0">
                <a:lnSpc>
                  <a:spcPts val="2344"/>
                </a:lnSpc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12390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0B1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body" sz="quarter" idx="13"/>
          </p:nvPr>
        </p:nvSpPr>
        <p:spPr>
          <a:xfrm>
            <a:off x="2069562" y="3428585"/>
            <a:ext cx="8039351" cy="1233281"/>
          </a:xfrm>
          <a:prstGeom prst="rect">
            <a:avLst/>
          </a:prstGeom>
        </p:spPr>
        <p:txBody>
          <a:bodyPr lIns="28574" tIns="28574" rIns="28574" bIns="28574"/>
          <a:lstStyle>
            <a:lvl1pPr algn="ctr">
              <a:defRPr sz="1867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80" name="Shape 80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25901"/>
            <a:ext cx="9797219" cy="887422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6187"/>
              </a:lnSpc>
              <a:spcBef>
                <a:spcPts val="656"/>
              </a:spcBef>
              <a:defRPr sz="4267" b="1" cap="none" spc="16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8" name="Shape 4"/>
          <p:cNvSpPr>
            <a:spLocks noGrp="1"/>
          </p:cNvSpPr>
          <p:nvPr>
            <p:ph type="sldNum" sz="quarter" idx="2"/>
          </p:nvPr>
        </p:nvSpPr>
        <p:spPr>
          <a:xfrm>
            <a:off x="11594350" y="6266092"/>
            <a:ext cx="203580" cy="202682"/>
          </a:xfrm>
          <a:prstGeom prst="rect">
            <a:avLst/>
          </a:prstGeom>
          <a:ln w="3175">
            <a:miter lim="400000"/>
          </a:ln>
        </p:spPr>
        <p:txBody>
          <a:bodyPr wrap="none" lIns="19049" tIns="19049" rIns="19049" bIns="19049">
            <a:spAutoFit/>
          </a:bodyPr>
          <a:lstStyle>
            <a:lvl1pPr algn="ctr">
              <a:lnSpc>
                <a:spcPct val="100000"/>
              </a:lnSpc>
              <a:defRPr sz="1067">
                <a:solidFill>
                  <a:srgbClr val="FFFFFF"/>
                </a:solidFill>
                <a:latin typeface="Arial"/>
                <a:ea typeface="Arial"/>
                <a:cs typeface="Ari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CS-RGB-no strok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6014452"/>
            <a:ext cx="880533" cy="5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0442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49808"/>
            <a:ext cx="11292840" cy="50292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82F5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825625"/>
            <a:ext cx="1075944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3725" y="581458"/>
            <a:ext cx="11293475" cy="25170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cap="all" spc="300" baseline="0">
                <a:solidFill>
                  <a:srgbClr val="BC3345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28826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4141" y="6306689"/>
            <a:ext cx="288259" cy="1703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90000"/>
              </a:lnSpc>
              <a:defRPr sz="1051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defTabSz="550300" hangingPunct="0">
              <a:defRPr/>
            </a:pPr>
            <a:fld id="{B2F212C6-8907-2442-9AB7-0A38B63F180E}" type="slidenum">
              <a:rPr lang="en-US" kern="0" smtClean="0">
                <a:solidFill>
                  <a:srgbClr val="5B9BD5"/>
                </a:solidFill>
                <a:sym typeface="Source Sans Pro"/>
              </a:rPr>
              <a:pPr defTabSz="550300" hangingPunct="0">
                <a:defRPr/>
              </a:pPr>
              <a:t>‹#›</a:t>
            </a:fld>
            <a:endParaRPr lang="en-US" kern="0" dirty="0">
              <a:solidFill>
                <a:srgbClr val="5B9BD5"/>
              </a:solidFill>
              <a:sym typeface="Source Sans Pro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52800" y="6307277"/>
            <a:ext cx="7827421" cy="1697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51" b="0" i="0">
                <a:solidFill>
                  <a:schemeClr val="tx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defTabSz="550300" hangingPunct="0">
              <a:lnSpc>
                <a:spcPts val="2344"/>
              </a:lnSpc>
              <a:defRPr/>
            </a:pPr>
            <a:r>
              <a:rPr lang="en-US" kern="0">
                <a:solidFill>
                  <a:prstClr val="black"/>
                </a:solidFill>
                <a:sym typeface="Source Sans Pro"/>
              </a:rPr>
              <a:t>cancer.org</a:t>
            </a:r>
            <a:endParaRPr lang="en-US" kern="0" dirty="0">
              <a:solidFill>
                <a:prstClr val="black"/>
              </a:solidFill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976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743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62" y="520534"/>
            <a:ext cx="11302014" cy="51794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262" y="1181892"/>
            <a:ext cx="11302014" cy="4923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Source Sans Pro" panose="020B0503030403020204" pitchFamily="34" charset="0"/>
              </a:defRPr>
            </a:lvl1pPr>
            <a:lvl2pPr>
              <a:defRPr sz="2000" b="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 sz="1600">
                <a:latin typeface="Source Sans Pro" panose="020B0503030403020204" pitchFamily="34" charset="0"/>
              </a:defRPr>
            </a:lvl4pPr>
            <a:lvl5pP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77C23AB-5DEF-E2BF-8048-747F0264AF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233710"/>
            <a:ext cx="11302014" cy="25170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200" b="0" cap="none" spc="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2649AA-BD74-7F57-C908-582386BE147E}"/>
              </a:ext>
            </a:extLst>
          </p:cNvPr>
          <p:cNvSpPr txBox="1">
            <a:spLocks/>
          </p:cNvSpPr>
          <p:nvPr userDrawn="1"/>
        </p:nvSpPr>
        <p:spPr>
          <a:xfrm>
            <a:off x="10753725" y="6544903"/>
            <a:ext cx="119062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800" kern="1200" baseline="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5">
                    <a:lumMod val="25000"/>
                  </a:schemeClr>
                </a:solidFill>
              </a:rPr>
              <a:t>cancer.org</a:t>
            </a:r>
            <a:r>
              <a:rPr lang="en-US" sz="1000" dirty="0"/>
              <a:t>  </a:t>
            </a:r>
            <a:r>
              <a:rPr lang="en-US" sz="1000" dirty="0">
                <a:solidFill>
                  <a:schemeClr val="accent4"/>
                </a:solidFill>
              </a:rPr>
              <a:t>|</a:t>
            </a:r>
            <a:r>
              <a:rPr lang="en-US" sz="1000" dirty="0"/>
              <a:t>  </a:t>
            </a:r>
            <a:fld id="{9091AC62-753B-3240-A76B-ED140B7F97AA}" type="slidenum">
              <a:rPr lang="en-US" sz="1000" smtClean="0">
                <a:solidFill>
                  <a:schemeClr val="accent5">
                    <a:lumMod val="25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42939B3-BEB6-FB16-83A3-830AAFA07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712" y="6453535"/>
            <a:ext cx="10085388" cy="2901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100" b="0" cap="none" spc="0" baseline="0">
                <a:solidFill>
                  <a:schemeClr val="accent6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24954023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6939" y="987044"/>
            <a:ext cx="10358120" cy="1391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35856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Background with hash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2514600"/>
            <a:ext cx="10761810" cy="1828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85000"/>
              </a:lnSpc>
              <a:defRPr sz="88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70B109D-99A2-9F12-D38D-E4E232F09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12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80EE0F-8936-034F-832B-8042B5D72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7" y="365885"/>
            <a:ext cx="4418390" cy="5049589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78EF57C-0683-8E48-AE13-6590CF43D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699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03505" y="3284439"/>
            <a:ext cx="10966453" cy="461665"/>
          </a:xfrm>
        </p:spPr>
        <p:txBody>
          <a:bodyPr anchor="t" anchorCtr="0">
            <a:spAutoFit/>
          </a:bodyPr>
          <a:lstStyle>
            <a:lvl1pPr>
              <a:defRPr/>
            </a:lvl1pPr>
          </a:lstStyle>
          <a:p>
            <a:pPr lvl="0"/>
            <a:r>
              <a:rPr lang="en-US" altLang="en-US" noProof="0" dirty="0"/>
              <a:t>Click to Edit Title of Presentation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A97D23-F7C6-B046-ADCC-F1ACD792B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79"/>
          <a:stretch/>
        </p:blipFill>
        <p:spPr>
          <a:xfrm>
            <a:off x="605367" y="528365"/>
            <a:ext cx="3154870" cy="548456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B669413-AA1F-7B48-9EF7-51410D7110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2976470"/>
            <a:ext cx="10966453" cy="242039"/>
          </a:xfrm>
        </p:spPr>
        <p:txBody>
          <a:bodyPr tIns="0" bIns="0">
            <a:noAutofit/>
          </a:bodyPr>
          <a:lstStyle>
            <a:lvl1pPr marL="0" indent="0">
              <a:buNone/>
              <a:defRPr sz="1600"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DEPARTMENT OR SERVICE LINE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D9F7EEA-6ACC-AA4C-B098-6FCE8583AA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250" y="4746216"/>
            <a:ext cx="10966450" cy="456535"/>
          </a:xfrm>
        </p:spPr>
        <p:txBody>
          <a:bodyPr tIns="0" bIns="0" anchor="b" anchorCtr="0"/>
          <a:lstStyle>
            <a:lvl1pPr marL="0" indent="0">
              <a:spcBef>
                <a:spcPts val="100"/>
              </a:spcBef>
              <a:spcAft>
                <a:spcPts val="100"/>
              </a:spcAft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2640247-F5C8-854C-BFF2-F15A2B477F9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50" y="5546598"/>
            <a:ext cx="10966450" cy="213551"/>
          </a:xfrm>
        </p:spPr>
        <p:txBody>
          <a:bodyPr tIns="0" bIns="0" anchor="t" anchorCtr="0"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dirty="0"/>
              <a:t>Month XX,2018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3563FC-0F09-0C4F-A98D-09A9A087BFFD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4A80AC-0EE5-CE49-AC50-371B0BCEE030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EA6F35-CA1B-A642-9824-3B515D1BF591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B4247E-C5F1-3A4E-B4C6-26DD2EAF81A6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82" y="6333875"/>
            <a:ext cx="1645798" cy="4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14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62" y="520534"/>
            <a:ext cx="9917251" cy="5179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262" y="1181892"/>
            <a:ext cx="10515600" cy="51744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77C23AB-5DEF-E2BF-8048-747F0264AF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233710"/>
            <a:ext cx="9917251" cy="25170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200" b="1" cap="none" spc="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77E77-7F55-E0AD-418E-F5AE7A5BD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0925" y="6442147"/>
            <a:ext cx="531877" cy="24576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defRPr sz="800" baseline="0">
                <a:latin typeface="Poppins" pitchFamily="2" charset="77"/>
                <a:cs typeface="Poppins" pitchFamily="2" charset="77"/>
              </a:defRPr>
            </a:lvl1pPr>
          </a:lstStyle>
          <a:p>
            <a:fld id="{B07D23A7-7402-0843-A222-AAEABEA1D2C1}" type="datetime1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4F08D-F0A3-7C0B-6646-B61AC670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54428"/>
            <a:ext cx="41148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 baseline="0"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05C037-C732-348F-5FEB-7CAA718F2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757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0731"/>
            <a:ext cx="10972800" cy="44418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2" y="425451"/>
            <a:ext cx="8145137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1023620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defTabSz="914377" fontAlgn="base">
              <a:spcBef>
                <a:spcPct val="0"/>
              </a:spcBef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7821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Trapezoid with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189579"/>
            <a:ext cx="7257288" cy="254534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9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70B109D-99A2-9F12-D38D-E4E232F09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1AC62-753B-3240-A76B-ED140B7F97A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07E5E71-70DE-D23F-0C01-801E25E36C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24531" y="5418408"/>
            <a:ext cx="4346042" cy="932516"/>
          </a:xfrm>
          <a:prstGeom prst="rect">
            <a:avLst/>
          </a:prstGeom>
        </p:spPr>
        <p:txBody>
          <a:bodyPr anchor="ctr" anchorCtr="0"/>
          <a:lstStyle>
            <a:lvl1pPr algn="r">
              <a:lnSpc>
                <a:spcPct val="95000"/>
              </a:lnSpc>
              <a:defRPr sz="2800"/>
            </a:lvl1pPr>
          </a:lstStyle>
          <a:p>
            <a:pPr lvl="0"/>
            <a:r>
              <a:rPr lang="en-US"/>
              <a:t>Month Day Year</a:t>
            </a:r>
          </a:p>
        </p:txBody>
      </p:sp>
    </p:spTree>
    <p:extLst>
      <p:ext uri="{BB962C8B-B14F-4D97-AF65-F5344CB8AC3E}">
        <p14:creationId xmlns:p14="http://schemas.microsoft.com/office/powerpoint/2010/main" val="439648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3649356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693497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812761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4078243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4226049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102318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Background with hash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2514600"/>
            <a:ext cx="10761810" cy="1828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85000"/>
              </a:lnSpc>
              <a:defRPr sz="88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70B109D-99A2-9F12-D38D-E4E232F09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780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10027910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4405253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306135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70B109D-99A2-9F12-D38D-E4E232F09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E79ABE-8B47-6073-AB9E-425991A48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368" y="2514600"/>
            <a:ext cx="10761810" cy="1828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85000"/>
              </a:lnSpc>
              <a:defRPr sz="8800"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2644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rapezoid with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189579"/>
            <a:ext cx="7257288" cy="254534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9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70B109D-99A2-9F12-D38D-E4E232F09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07E5E71-70DE-D23F-0C01-801E25E36C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24531" y="5418408"/>
            <a:ext cx="4346042" cy="932516"/>
          </a:xfrm>
          <a:prstGeom prst="rect">
            <a:avLst/>
          </a:prstGeom>
        </p:spPr>
        <p:txBody>
          <a:bodyPr anchor="ctr" anchorCtr="0"/>
          <a:lstStyle>
            <a:lvl1pPr algn="r">
              <a:lnSpc>
                <a:spcPct val="95000"/>
              </a:lnSpc>
              <a:defRPr sz="2800"/>
            </a:lvl1pPr>
          </a:lstStyle>
          <a:p>
            <a:pPr lvl="0"/>
            <a:r>
              <a:rPr lang="en-US"/>
              <a:t>Month Day Year</a:t>
            </a:r>
          </a:p>
        </p:txBody>
      </p:sp>
    </p:spTree>
    <p:extLst>
      <p:ext uri="{BB962C8B-B14F-4D97-AF65-F5344CB8AC3E}">
        <p14:creationId xmlns:p14="http://schemas.microsoft.com/office/powerpoint/2010/main" val="419081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image" Target="../media/image9.emf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theme" Target="../theme/theme11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04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986DD-4911-4EDF-AC10-3C69EFE65CE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12E7D-D073-4A1B-9A5F-AB4AC58B831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EFA743-63F0-4B47-A850-8785F92E96BE}"/>
              </a:ext>
            </a:extLst>
          </p:cNvPr>
          <p:cNvSpPr/>
          <p:nvPr userDrawn="1"/>
        </p:nvSpPr>
        <p:spPr bwMode="auto">
          <a:xfrm>
            <a:off x="1632432" y="5965100"/>
            <a:ext cx="10559568" cy="25009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024AA-066E-4A4F-81B6-327E570F3A29}"/>
              </a:ext>
            </a:extLst>
          </p:cNvPr>
          <p:cNvSpPr/>
          <p:nvPr userDrawn="1"/>
        </p:nvSpPr>
        <p:spPr bwMode="auto">
          <a:xfrm>
            <a:off x="771820" y="5965100"/>
            <a:ext cx="785493" cy="25009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BC9060-1F5C-B745-BC70-10DC006B7B24}"/>
              </a:ext>
            </a:extLst>
          </p:cNvPr>
          <p:cNvSpPr/>
          <p:nvPr userDrawn="1"/>
        </p:nvSpPr>
        <p:spPr bwMode="auto">
          <a:xfrm>
            <a:off x="-1236275" y="5965100"/>
            <a:ext cx="1932977" cy="25009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40AAF1-9FC3-A148-A6CA-B55E87F31084}"/>
              </a:ext>
            </a:extLst>
          </p:cNvPr>
          <p:cNvSpPr/>
          <p:nvPr userDrawn="1"/>
        </p:nvSpPr>
        <p:spPr bwMode="auto">
          <a:xfrm>
            <a:off x="-3256843" y="5965100"/>
            <a:ext cx="1945449" cy="25009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2E0A31-819C-9143-859F-CC5CDD40C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79"/>
          <a:stretch/>
        </p:blipFill>
        <p:spPr>
          <a:xfrm>
            <a:off x="289055" y="6343407"/>
            <a:ext cx="2536516" cy="440959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01684BA7-7381-CC48-B7B4-6B25FA5DDC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9258" y="6499094"/>
            <a:ext cx="4090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085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0170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54138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0340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606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178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750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322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5B4467E9-E984-A945-AC32-61228A8C1F5F}" type="slidenum">
              <a:rPr lang="en-US" altLang="en-US" sz="16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altLang="en-US" sz="16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1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  <p:sldLayoutId id="2147483890" r:id="rId20"/>
    <p:sldLayoutId id="2147483891" r:id="rId21"/>
    <p:sldLayoutId id="2147483892" r:id="rId22"/>
    <p:sldLayoutId id="2147483893" r:id="rId23"/>
    <p:sldLayoutId id="2147483894" r:id="rId24"/>
    <p:sldLayoutId id="2147483895" r:id="rId25"/>
    <p:sldLayoutId id="2147483896" r:id="rId26"/>
    <p:sldLayoutId id="2147483897" r:id="rId27"/>
    <p:sldLayoutId id="2147483898" r:id="rId28"/>
    <p:sldLayoutId id="2147483899" r:id="rId29"/>
    <p:sldLayoutId id="2147483900" r:id="rId30"/>
    <p:sldLayoutId id="2147483901" r:id="rId31"/>
    <p:sldLayoutId id="2147483902" r:id="rId32"/>
    <p:sldLayoutId id="2147483904" r:id="rId33"/>
    <p:sldLayoutId id="2147483905" r:id="rId34"/>
    <p:sldLayoutId id="2147483906" r:id="rId35"/>
    <p:sldLayoutId id="2147483907" r:id="rId3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9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A784FD-E89F-10CA-BE94-A878CD7B033B}"/>
              </a:ext>
            </a:extLst>
          </p:cNvPr>
          <p:cNvGrpSpPr/>
          <p:nvPr userDrawn="1"/>
        </p:nvGrpSpPr>
        <p:grpSpPr>
          <a:xfrm>
            <a:off x="-21265" y="1828800"/>
            <a:ext cx="11520758" cy="5059175"/>
            <a:chOff x="-880607" y="1798825"/>
            <a:chExt cx="11520758" cy="5059175"/>
          </a:xfrm>
          <a:solidFill>
            <a:srgbClr val="134994"/>
          </a:solidFill>
        </p:grpSpPr>
        <p:sp>
          <p:nvSpPr>
            <p:cNvPr id="3" name="Rectangle 17">
              <a:extLst>
                <a:ext uri="{FF2B5EF4-FFF2-40B4-BE49-F238E27FC236}">
                  <a16:creationId xmlns:a16="http://schemas.microsoft.com/office/drawing/2014/main" id="{051E170C-B455-1562-FF70-7DE6D6764F24}"/>
                </a:ext>
              </a:extLst>
            </p:cNvPr>
            <p:cNvSpPr/>
            <p:nvPr/>
          </p:nvSpPr>
          <p:spPr>
            <a:xfrm>
              <a:off x="4041296" y="1798825"/>
              <a:ext cx="6598855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id="{D3540430-A5BB-4FAA-514D-838F6ECB8F81}"/>
                </a:ext>
              </a:extLst>
            </p:cNvPr>
            <p:cNvSpPr/>
            <p:nvPr/>
          </p:nvSpPr>
          <p:spPr>
            <a:xfrm>
              <a:off x="-880607" y="1798825"/>
              <a:ext cx="5943600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id="{F95E788B-145F-D2CC-9830-79E48276DBE6}"/>
                </a:ext>
              </a:extLst>
            </p:cNvPr>
            <p:cNvSpPr/>
            <p:nvPr userDrawn="1"/>
          </p:nvSpPr>
          <p:spPr>
            <a:xfrm>
              <a:off x="56096" y="1798825"/>
              <a:ext cx="5943600" cy="5059175"/>
            </a:xfrm>
            <a:custGeom>
              <a:avLst/>
              <a:gdLst>
                <a:gd name="connsiteX0" fmla="*/ 0 w 5700156"/>
                <a:gd name="connsiteY0" fmla="*/ 0 h 5911382"/>
                <a:gd name="connsiteX1" fmla="*/ 5700156 w 5700156"/>
                <a:gd name="connsiteY1" fmla="*/ 0 h 5911382"/>
                <a:gd name="connsiteX2" fmla="*/ 5700156 w 5700156"/>
                <a:gd name="connsiteY2" fmla="*/ 5911382 h 5911382"/>
                <a:gd name="connsiteX3" fmla="*/ 0 w 5700156"/>
                <a:gd name="connsiteY3" fmla="*/ 5911382 h 5911382"/>
                <a:gd name="connsiteX4" fmla="*/ 0 w 5700156"/>
                <a:gd name="connsiteY4" fmla="*/ 0 h 5911382"/>
                <a:gd name="connsiteX0" fmla="*/ 0 w 7825840"/>
                <a:gd name="connsiteY0" fmla="*/ 0 h 5911382"/>
                <a:gd name="connsiteX1" fmla="*/ 7825840 w 7825840"/>
                <a:gd name="connsiteY1" fmla="*/ 0 h 5911382"/>
                <a:gd name="connsiteX2" fmla="*/ 5700156 w 7825840"/>
                <a:gd name="connsiteY2" fmla="*/ 5911382 h 5911382"/>
                <a:gd name="connsiteX3" fmla="*/ 0 w 7825840"/>
                <a:gd name="connsiteY3" fmla="*/ 5911382 h 5911382"/>
                <a:gd name="connsiteX4" fmla="*/ 0 w 7825840"/>
                <a:gd name="connsiteY4" fmla="*/ 0 h 59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840" h="5911382">
                  <a:moveTo>
                    <a:pt x="0" y="0"/>
                  </a:moveTo>
                  <a:lnTo>
                    <a:pt x="7825840" y="0"/>
                  </a:lnTo>
                  <a:lnTo>
                    <a:pt x="5700156" y="5911382"/>
                  </a:lnTo>
                  <a:lnTo>
                    <a:pt x="0" y="5911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441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bg1"/>
          </a:solidFill>
          <a:latin typeface="Poppins" pitchFamily="2" charset="77"/>
          <a:ea typeface="+mn-ea"/>
          <a:cs typeface="Poppins" pitchFamily="2" charset="77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8292FB-6584-D197-9782-D62EE45BE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23056" y="210312"/>
            <a:ext cx="531877" cy="245764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r">
              <a:defRPr sz="800" baseline="0">
                <a:latin typeface="Poppins" pitchFamily="2" charset="77"/>
                <a:cs typeface="Poppins" pitchFamily="2" charset="77"/>
              </a:defRPr>
            </a:lvl1pPr>
          </a:lstStyle>
          <a:p>
            <a:fld id="{B07D23A7-7402-0843-A222-AAEABEA1D2C1}" type="datetime1">
              <a:rPr lang="en-US" smtClean="0"/>
              <a:t>5/30/2025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CF04CBB-966F-C440-61EC-C02783C33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54428"/>
            <a:ext cx="41148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 baseline="0"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D7B1CF-5A5C-29AB-2626-F41210031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aseline="0">
                <a:latin typeface="Poppins" pitchFamily="2" charset="77"/>
              </a:defRPr>
            </a:lvl1pPr>
          </a:lstStyle>
          <a:p>
            <a:fld id="{9091AC62-753B-3240-A76B-ED140B7F9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34994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34994"/>
        </a:buClr>
        <a:buFont typeface="Arial" panose="020B0604020202020204" pitchFamily="34" charset="0"/>
        <a:buChar char="•"/>
        <a:defRPr sz="2800" kern="1200">
          <a:solidFill>
            <a:srgbClr val="134994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34994"/>
        </a:buClr>
        <a:buFont typeface="Arial" panose="020B0604020202020204" pitchFamily="34" charset="0"/>
        <a:buChar char="•"/>
        <a:defRPr sz="2400" b="1" kern="1200">
          <a:solidFill>
            <a:srgbClr val="134994"/>
          </a:solidFill>
          <a:latin typeface="Source Sans Pro" panose="020B05030304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34994"/>
        </a:buClr>
        <a:buFont typeface="Arial" panose="020B0604020202020204" pitchFamily="34" charset="0"/>
        <a:buChar char="•"/>
        <a:defRPr sz="2000" kern="1200">
          <a:solidFill>
            <a:srgbClr val="134994"/>
          </a:solidFill>
          <a:latin typeface="Source Sans Pro" panose="020B05030304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34994"/>
        </a:buClr>
        <a:buFont typeface="Arial" panose="020B0604020202020204" pitchFamily="34" charset="0"/>
        <a:buChar char="•"/>
        <a:defRPr sz="1800" kern="1200">
          <a:solidFill>
            <a:srgbClr val="134994"/>
          </a:solidFill>
          <a:latin typeface="Source Sans Pro" panose="020B05030304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34994"/>
        </a:buClr>
        <a:buFont typeface="Arial" panose="020B0604020202020204" pitchFamily="34" charset="0"/>
        <a:buChar char="•"/>
        <a:defRPr sz="1800" kern="1200">
          <a:solidFill>
            <a:srgbClr val="134994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49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5859F-205F-C242-911F-CC938AC200CB}" type="datetime1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1AC62-753B-3240-A76B-ED140B7F9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1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bg1"/>
          </a:solidFill>
          <a:latin typeface="Poppins" pitchFamily="2" charset="77"/>
          <a:ea typeface="+mn-ea"/>
          <a:cs typeface="Poppins" pitchFamily="2" charset="77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49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5859F-205F-C242-911F-CC938AC200CB}" type="datetime1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1AC62-753B-3240-A76B-ED140B7F9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2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bg1"/>
          </a:solidFill>
          <a:latin typeface="Poppins" pitchFamily="2" charset="77"/>
          <a:ea typeface="+mn-ea"/>
          <a:cs typeface="Poppins" pitchFamily="2" charset="77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49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5859F-205F-C242-911F-CC938AC200CB}" type="datetime1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1AC62-753B-3240-A76B-ED140B7F9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bg1"/>
          </a:solidFill>
          <a:latin typeface="Poppins" pitchFamily="2" charset="77"/>
          <a:ea typeface="+mn-ea"/>
          <a:cs typeface="Poppins" pitchFamily="2" charset="77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85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5859F-205F-C242-911F-CC938AC200CB}" type="datetime1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1AC62-753B-3240-A76B-ED140B7F97A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E5E3A3-6002-961E-CB68-A8504C562332}"/>
              </a:ext>
            </a:extLst>
          </p:cNvPr>
          <p:cNvSpPr/>
          <p:nvPr userDrawn="1"/>
        </p:nvSpPr>
        <p:spPr>
          <a:xfrm>
            <a:off x="0" y="0"/>
            <a:ext cx="12191999" cy="6901760"/>
          </a:xfrm>
          <a:prstGeom prst="rect">
            <a:avLst/>
          </a:prstGeom>
          <a:solidFill>
            <a:srgbClr val="13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2A1D9C-B515-9781-AB3E-7FCBB99C11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741"/>
          <a:stretch/>
        </p:blipFill>
        <p:spPr>
          <a:xfrm>
            <a:off x="7728112" y="0"/>
            <a:ext cx="4463887" cy="692491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345A685-E758-9192-57F0-CD3D4B9E61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4810" y="5414643"/>
            <a:ext cx="5247189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6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bg1"/>
          </a:solidFill>
          <a:latin typeface="Poppins" pitchFamily="2" charset="77"/>
          <a:ea typeface="+mn-ea"/>
          <a:cs typeface="Poppins" pitchFamily="2" charset="77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966EB-F563-3361-68AA-9EE50DBA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E8A5C-AA2E-EBCB-C970-70FFAA830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125D-C9B4-185E-29B5-50AED0ED6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F2FEF5-1B1A-EA42-A199-582F9B1E3EA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77F90-245A-D63B-3338-3707D35DE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26645-C116-A80F-E692-C001E0598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5E5EB-4118-6847-B313-E9B27CE6B0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1509E-F645-0C15-9F2A-5AB555E97D7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11283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3153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spreventiveservicestaskforce.org/uspstf/document/clinical-summary/prostate-cancer-screening" TargetMode="Externa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uanet.org/guidelines-and-quality/guidelines/early-detection-of-prostate-cancer-guidelines" TargetMode="Externa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8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1187166-C930-AA29-7370-EBAE0F9DF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80155" y="1"/>
            <a:ext cx="10934552" cy="71469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03DA63-2710-70A9-5874-B477265ABB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378"/>
          <a:stretch/>
        </p:blipFill>
        <p:spPr>
          <a:xfrm>
            <a:off x="6944811" y="0"/>
            <a:ext cx="5247189" cy="71469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8BF015-7150-272E-88D8-6945FA578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880155" y="3937652"/>
            <a:ext cx="10159157" cy="18788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E2507A8-5ABB-AB79-E5CD-54CDEC7B6B83}"/>
              </a:ext>
            </a:extLst>
          </p:cNvPr>
          <p:cNvSpPr txBox="1">
            <a:spLocks/>
          </p:cNvSpPr>
          <p:nvPr/>
        </p:nvSpPr>
        <p:spPr>
          <a:xfrm>
            <a:off x="66308" y="4035715"/>
            <a:ext cx="7314409" cy="1682678"/>
          </a:xfrm>
          <a:prstGeom prst="rect">
            <a:avLst/>
          </a:prstGeom>
        </p:spPr>
        <p:txBody>
          <a:bodyPr vert="horz" lIns="0" tIns="0" rIns="0" bIns="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Prostate Cancer Risk Assessment and Screening for Clinicians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49034DD-070D-0042-AA1B-5C7DF6C345E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107328" y="4035715"/>
            <a:ext cx="3894137" cy="506412"/>
          </a:xfrm>
        </p:spPr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3600" b="1" dirty="0">
                <a:solidFill>
                  <a:srgbClr val="134994"/>
                </a:solidFill>
                <a:latin typeface="Poppins" pitchFamily="2" charset="77"/>
                <a:cs typeface="Poppins" pitchFamily="2" charset="77"/>
              </a:rPr>
              <a:t>June 2</a:t>
            </a:r>
            <a:br>
              <a:rPr lang="en-US" sz="3600" b="1" dirty="0">
                <a:solidFill>
                  <a:srgbClr val="012169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3600" b="1" dirty="0">
                <a:solidFill>
                  <a:srgbClr val="134994"/>
                </a:solidFill>
                <a:latin typeface="Poppins" pitchFamily="2" charset="77"/>
                <a:cs typeface="Poppins" pitchFamily="2" charset="77"/>
              </a:rPr>
              <a:t>2025</a:t>
            </a:r>
            <a:br>
              <a:rPr lang="en-US" sz="3600" b="1" dirty="0">
                <a:solidFill>
                  <a:srgbClr val="13499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3600" b="1" dirty="0">
                <a:solidFill>
                  <a:srgbClr val="134994"/>
                </a:solidFill>
                <a:latin typeface="Poppins" pitchFamily="2" charset="77"/>
                <a:cs typeface="Poppins" pitchFamily="2" charset="77"/>
              </a:rPr>
              <a:t>2pm-3pm 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F2B82C-028A-B044-5494-206BD2DE1F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279003" y="450000"/>
            <a:ext cx="2195281" cy="23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3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2772A9-B176-43EF-60BE-224CAEDB2B36}"/>
              </a:ext>
            </a:extLst>
          </p:cNvPr>
          <p:cNvSpPr txBox="1"/>
          <p:nvPr/>
        </p:nvSpPr>
        <p:spPr>
          <a:xfrm>
            <a:off x="554065" y="2075240"/>
            <a:ext cx="11637935" cy="22929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Poppins"/>
              </a:rPr>
              <a:t>Richard C. Wender, MD</a:t>
            </a:r>
            <a:r>
              <a:rPr lang="en-US" sz="3200">
                <a:solidFill>
                  <a:prstClr val="black"/>
                </a:solidFill>
                <a:latin typeface="Poppins"/>
                <a:cs typeface="Poppins"/>
              </a:rPr>
              <a:t>: nothing to disclose.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Poppin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200">
              <a:solidFill>
                <a:prstClr val="black"/>
              </a:solidFill>
              <a:highlight>
                <a:srgbClr val="FFFF00"/>
              </a:highlight>
              <a:latin typeface="Figtree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Poppins"/>
              </a:rPr>
              <a:t>Timothy R. </a:t>
            </a:r>
            <a:r>
              <a:rPr kumimoji="0" lang="en-US" sz="32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Poppins"/>
              </a:rPr>
              <a:t>Rebbeck</a:t>
            </a:r>
            <a:r>
              <a:rPr lang="en-US" sz="3200">
                <a:solidFill>
                  <a:prstClr val="black"/>
                </a:solidFill>
                <a:latin typeface="Poppins"/>
                <a:cs typeface="Poppins"/>
              </a:rPr>
              <a:t>, PhD: nothing to disclose.</a:t>
            </a:r>
            <a:endParaRPr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Poppi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773A207-6634-B100-80C7-B3B502DBBF90}"/>
              </a:ext>
            </a:extLst>
          </p:cNvPr>
          <p:cNvSpPr txBox="1">
            <a:spLocks/>
          </p:cNvSpPr>
          <p:nvPr/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800" kern="1200" baseline="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1AC62-753B-3240-A76B-ED140B7F97A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02410-2267-66F2-4360-F2489586200D}"/>
              </a:ext>
            </a:extLst>
          </p:cNvPr>
          <p:cNvSpPr txBox="1"/>
          <p:nvPr/>
        </p:nvSpPr>
        <p:spPr>
          <a:xfrm>
            <a:off x="401665" y="576232"/>
            <a:ext cx="8325144" cy="5042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3499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Disclosures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3499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3" name="Picture 2" descr="A blue and purple symbol&#10;&#10;AI-generated content may be incorrect.">
            <a:extLst>
              <a:ext uri="{FF2B5EF4-FFF2-40B4-BE49-F238E27FC236}">
                <a16:creationId xmlns:a16="http://schemas.microsoft.com/office/drawing/2014/main" id="{FB70BDBC-B404-C2FD-E48F-910B48AF6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553" y="183387"/>
            <a:ext cx="2940420" cy="6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60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B60983-A0DF-8A68-35F9-606E3CAA2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D14E2-746C-F395-F33E-89E1A43AF1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49F7B-8BD2-0B44-6A04-2010DC3A3FCD}"/>
              </a:ext>
            </a:extLst>
          </p:cNvPr>
          <p:cNvSpPr/>
          <p:nvPr/>
        </p:nvSpPr>
        <p:spPr>
          <a:xfrm>
            <a:off x="0" y="2480554"/>
            <a:ext cx="12191999" cy="18968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2556244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F18BDD-D3F5-733C-336F-174FFD4E6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322" y="1610066"/>
            <a:ext cx="10641491" cy="4598939"/>
          </a:xfrm>
        </p:spPr>
        <p:txBody>
          <a:bodyPr/>
          <a:lstStyle/>
          <a:p>
            <a:r>
              <a:rPr lang="en-US" dirty="0"/>
              <a:t>In 2025, the American Cancer Society estimates that:</a:t>
            </a:r>
          </a:p>
          <a:p>
            <a:pPr lvl="1"/>
            <a:r>
              <a:rPr kumimoji="0" lang="en-US" sz="3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313,000 med will be diagnosed with prostate cancer</a:t>
            </a:r>
          </a:p>
          <a:p>
            <a:pPr lvl="1"/>
            <a:r>
              <a:rPr lang="en-US" sz="3467" dirty="0">
                <a:solidFill>
                  <a:prstClr val="black"/>
                </a:solidFill>
                <a:latin typeface="Calibri" panose="020F0502020204030204"/>
              </a:rPr>
              <a:t>35,700 men will die from this disease</a:t>
            </a:r>
            <a:endParaRPr kumimoji="0" lang="en-US" sz="29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28,900 men will die from colorectal cancer in 2025</a:t>
            </a:r>
          </a:p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Average age of death: 79.5</a:t>
            </a:r>
          </a:p>
          <a:p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FEDAD-DD4A-D741-9C4E-544D85ECAD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123" y="455123"/>
            <a:ext cx="10933890" cy="799476"/>
          </a:xfrm>
        </p:spPr>
        <p:txBody>
          <a:bodyPr/>
          <a:lstStyle/>
          <a:p>
            <a:r>
              <a:rPr lang="en-US" dirty="0"/>
              <a:t>2025 Prostate Cancer Cases and Deaths</a:t>
            </a:r>
          </a:p>
        </p:txBody>
      </p:sp>
    </p:spTree>
    <p:extLst>
      <p:ext uri="{BB962C8B-B14F-4D97-AF65-F5344CB8AC3E}">
        <p14:creationId xmlns:p14="http://schemas.microsoft.com/office/powerpoint/2010/main" val="2487282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C52BB8-3651-46EB-F416-13C9BC6DA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509" y="1719471"/>
            <a:ext cx="10641491" cy="4294982"/>
          </a:xfrm>
        </p:spPr>
        <p:txBody>
          <a:bodyPr/>
          <a:lstStyle/>
          <a:p>
            <a:r>
              <a:rPr lang="en-US" dirty="0"/>
              <a:t>1 in 8 men will be diagnosed in their lifetime.</a:t>
            </a:r>
          </a:p>
          <a:p>
            <a:r>
              <a:rPr lang="en-US" dirty="0"/>
              <a:t>6 in 10 are diagnosed in men ages 65 or older.</a:t>
            </a:r>
          </a:p>
          <a:p>
            <a:r>
              <a:rPr lang="en-US" dirty="0"/>
              <a:t>Average age of diagnosis is 67 – </a:t>
            </a:r>
            <a:r>
              <a:rPr lang="en-US" u="sng" dirty="0"/>
              <a:t>but risk of developing prostate cancer keeps going up with age.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750F4-BD9D-3FE8-BBE8-5E86FACB7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89452"/>
            <a:ext cx="11172292" cy="1165147"/>
          </a:xfrm>
        </p:spPr>
        <p:txBody>
          <a:bodyPr/>
          <a:lstStyle/>
          <a:p>
            <a:r>
              <a:rPr lang="en-US" sz="4400" dirty="0"/>
              <a:t>The Prostate Cancer Screening Conundrum: It’s Chiefly a Disease in Older Men</a:t>
            </a:r>
          </a:p>
        </p:txBody>
      </p:sp>
    </p:spTree>
    <p:extLst>
      <p:ext uri="{BB962C8B-B14F-4D97-AF65-F5344CB8AC3E}">
        <p14:creationId xmlns:p14="http://schemas.microsoft.com/office/powerpoint/2010/main" val="3966364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D4530-580D-08B4-12EB-22ADB0BEDB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455123"/>
            <a:ext cx="10641491" cy="16110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Prostate cancer: Age range, screening, and survival rates">
            <a:extLst>
              <a:ext uri="{FF2B5EF4-FFF2-40B4-BE49-F238E27FC236}">
                <a16:creationId xmlns:a16="http://schemas.microsoft.com/office/drawing/2014/main" id="{8C9A00E3-B914-F702-925D-83938A78B8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017" y="0"/>
            <a:ext cx="12841356" cy="585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8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ECCAF4-D77C-226C-16A5-6BB30F707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510" y="1669775"/>
            <a:ext cx="10257890" cy="421419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4B4F6-CB5C-3A60-8CDB-5813B42B07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89452"/>
            <a:ext cx="10641491" cy="1165147"/>
          </a:xfrm>
        </p:spPr>
        <p:txBody>
          <a:bodyPr/>
          <a:lstStyle/>
          <a:p>
            <a:r>
              <a:rPr lang="en-US" dirty="0"/>
              <a:t>And Most Men Live a Long Time With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2927868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928037-CA1C-6A94-6ED7-34A6E1682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482" y="1984664"/>
            <a:ext cx="10214263" cy="388619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C5181-C9E1-9960-B71B-DE84E971BC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114300"/>
            <a:ext cx="10641491" cy="1140299"/>
          </a:xfrm>
        </p:spPr>
        <p:txBody>
          <a:bodyPr/>
          <a:lstStyle/>
          <a:p>
            <a:r>
              <a:rPr lang="en-US" dirty="0"/>
              <a:t>USPSTF 2012 Guideline: A Recommendation Against Screening</a:t>
            </a:r>
          </a:p>
        </p:txBody>
      </p:sp>
    </p:spTree>
    <p:extLst>
      <p:ext uri="{BB962C8B-B14F-4D97-AF65-F5344CB8AC3E}">
        <p14:creationId xmlns:p14="http://schemas.microsoft.com/office/powerpoint/2010/main" val="3450536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FB98C-0976-1F8A-FAEA-D75A3FF4AD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267DA8-651C-885F-A2AC-0C320734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805" y="313509"/>
            <a:ext cx="10101943" cy="53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57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CCB5AB-434F-9C18-87E8-8AEED7FF5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19" y="163592"/>
            <a:ext cx="11974749" cy="579181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F791A-890B-3A7A-704B-6E1BE85A1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4CE23E-7AB9-3B7C-17C9-50B1F9649409}"/>
              </a:ext>
            </a:extLst>
          </p:cNvPr>
          <p:cNvCxnSpPr/>
          <p:nvPr/>
        </p:nvCxnSpPr>
        <p:spPr>
          <a:xfrm>
            <a:off x="3025302" y="1867711"/>
            <a:ext cx="943583" cy="671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696DB4E-4133-EF9C-728D-D6EB697D422C}"/>
              </a:ext>
            </a:extLst>
          </p:cNvPr>
          <p:cNvSpPr/>
          <p:nvPr/>
        </p:nvSpPr>
        <p:spPr>
          <a:xfrm>
            <a:off x="525294" y="1527243"/>
            <a:ext cx="2422187" cy="6712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 article about PSA and 1992 ACS guideline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B054B8-6FE6-B1CF-DFFB-071E07789662}"/>
              </a:ext>
            </a:extLst>
          </p:cNvPr>
          <p:cNvCxnSpPr/>
          <p:nvPr/>
        </p:nvCxnSpPr>
        <p:spPr>
          <a:xfrm flipH="1">
            <a:off x="9503923" y="1760706"/>
            <a:ext cx="379379" cy="875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D6C1125-33B8-1C57-92DA-0A64C92AFF1C}"/>
              </a:ext>
            </a:extLst>
          </p:cNvPr>
          <p:cNvSpPr/>
          <p:nvPr/>
        </p:nvSpPr>
        <p:spPr>
          <a:xfrm>
            <a:off x="9036996" y="1089498"/>
            <a:ext cx="2211495" cy="6712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USPSTF D recommendation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A00949-8CDB-BE3D-AE46-62403FD40394}"/>
              </a:ext>
            </a:extLst>
          </p:cNvPr>
          <p:cNvCxnSpPr/>
          <p:nvPr/>
        </p:nvCxnSpPr>
        <p:spPr>
          <a:xfrm flipH="1" flipV="1">
            <a:off x="11050621" y="3249038"/>
            <a:ext cx="197870" cy="311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87672DE-26AF-6DC3-3112-7F0876A183FA}"/>
              </a:ext>
            </a:extLst>
          </p:cNvPr>
          <p:cNvSpPr/>
          <p:nvPr/>
        </p:nvSpPr>
        <p:spPr>
          <a:xfrm>
            <a:off x="9970851" y="3745148"/>
            <a:ext cx="2211495" cy="583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Rise in metastatic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341833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E7483D-F769-8C86-0528-0A08EA4FC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30" y="1013791"/>
            <a:ext cx="11936896" cy="493519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A1783-76BC-C73D-E631-93F4A995F3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119270"/>
            <a:ext cx="10641491" cy="894521"/>
          </a:xfrm>
        </p:spPr>
        <p:txBody>
          <a:bodyPr/>
          <a:lstStyle/>
          <a:p>
            <a:r>
              <a:rPr lang="en-US" dirty="0"/>
              <a:t>Cancer Deaths in Men Through 2022</a:t>
            </a:r>
          </a:p>
        </p:txBody>
      </p:sp>
    </p:spTree>
    <p:extLst>
      <p:ext uri="{BB962C8B-B14F-4D97-AF65-F5344CB8AC3E}">
        <p14:creationId xmlns:p14="http://schemas.microsoft.com/office/powerpoint/2010/main" val="3692480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FC6F0D0-E7D9-676D-E68F-3C66FF7F58CA}"/>
              </a:ext>
            </a:extLst>
          </p:cNvPr>
          <p:cNvSpPr txBox="1"/>
          <p:nvPr/>
        </p:nvSpPr>
        <p:spPr>
          <a:xfrm>
            <a:off x="1277325" y="1259286"/>
            <a:ext cx="917623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134994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Thank You to Our Sponsors!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34994"/>
              </a:solidFill>
              <a:effectLst/>
              <a:uLnTx/>
              <a:uFillTx/>
              <a:latin typeface="Poppins Bold"/>
              <a:ea typeface="+mn-ea"/>
              <a:cs typeface="Poppins Bold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6E425F-C347-BF91-4B62-52A4791181A1}"/>
              </a:ext>
            </a:extLst>
          </p:cNvPr>
          <p:cNvGrpSpPr/>
          <p:nvPr/>
        </p:nvGrpSpPr>
        <p:grpSpPr>
          <a:xfrm>
            <a:off x="1181697" y="2385805"/>
            <a:ext cx="9706206" cy="3857953"/>
            <a:chOff x="1181697" y="2234937"/>
            <a:chExt cx="9706206" cy="3857953"/>
          </a:xfrm>
        </p:grpSpPr>
        <p:pic>
          <p:nvPicPr>
            <p:cNvPr id="5" name="Picture 4" descr="A blue and red logo with text&#10;&#10;Description automatically generated">
              <a:extLst>
                <a:ext uri="{FF2B5EF4-FFF2-40B4-BE49-F238E27FC236}">
                  <a16:creationId xmlns:a16="http://schemas.microsoft.com/office/drawing/2014/main" id="{169F3406-8D8D-55B6-0083-431836689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1195" y="5552929"/>
              <a:ext cx="3395000" cy="539961"/>
            </a:xfrm>
            <a:prstGeom prst="rect">
              <a:avLst/>
            </a:prstGeom>
          </p:spPr>
        </p:pic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5138C252-509F-7AD6-692B-BE12B5CA3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4935" y="2667098"/>
              <a:ext cx="2541872" cy="1050527"/>
            </a:xfrm>
            <a:prstGeom prst="rect">
              <a:avLst/>
            </a:prstGeom>
          </p:spPr>
        </p:pic>
        <p:pic>
          <p:nvPicPr>
            <p:cNvPr id="11" name="Picture 10" descr="A logo with blue and green text&#10;&#10;Description automatically generated">
              <a:extLst>
                <a:ext uri="{FF2B5EF4-FFF2-40B4-BE49-F238E27FC236}">
                  <a16:creationId xmlns:a16="http://schemas.microsoft.com/office/drawing/2014/main" id="{A85704C9-A3FF-2D27-9C13-AB38B1346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3139" t="4938" r="3139" b="7407"/>
            <a:stretch/>
          </p:blipFill>
          <p:spPr>
            <a:xfrm>
              <a:off x="8558641" y="2234937"/>
              <a:ext cx="2034827" cy="2082563"/>
            </a:xfrm>
            <a:prstGeom prst="rect">
              <a:avLst/>
            </a:prstGeom>
          </p:spPr>
        </p:pic>
        <p:pic>
          <p:nvPicPr>
            <p:cNvPr id="16" name="Picture 15" descr="A red and white symbol&#10;&#10;Description automatically generated">
              <a:extLst>
                <a:ext uri="{FF2B5EF4-FFF2-40B4-BE49-F238E27FC236}">
                  <a16:creationId xmlns:a16="http://schemas.microsoft.com/office/drawing/2014/main" id="{B0469568-6C5D-25B8-7078-2AC48A382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1697" y="2986689"/>
              <a:ext cx="3311770" cy="3140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F857DF-21AE-9D3C-A64F-868350C13AE3}"/>
                </a:ext>
              </a:extLst>
            </p:cNvPr>
            <p:cNvSpPr txBox="1"/>
            <p:nvPr/>
          </p:nvSpPr>
          <p:spPr>
            <a:xfrm>
              <a:off x="1392171" y="4597255"/>
              <a:ext cx="93892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Pfizer has provided funding to ACS in support of the launch of “Change the Odds: Uniting to Improve Cancer Outcomes™,” a new initiative to start creating change where it is most urgently needed: in communities disproportionately impacted by breast and prostate cancer. 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0B04A22-961B-BBCC-65B0-8A9053D18400}"/>
                </a:ext>
              </a:extLst>
            </p:cNvPr>
            <p:cNvCxnSpPr/>
            <p:nvPr/>
          </p:nvCxnSpPr>
          <p:spPr>
            <a:xfrm>
              <a:off x="1297646" y="4457700"/>
              <a:ext cx="9590257" cy="0"/>
            </a:xfrm>
            <a:prstGeom prst="line">
              <a:avLst/>
            </a:prstGeom>
            <a:ln>
              <a:solidFill>
                <a:srgbClr val="A7A8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2A7F9D-9DF1-76AE-A7A6-624098C210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817553" y="180461"/>
            <a:ext cx="2959393" cy="6021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9068B7-7B0B-7756-5ED4-0003D92F0A2E}"/>
              </a:ext>
            </a:extLst>
          </p:cNvPr>
          <p:cNvSpPr/>
          <p:nvPr/>
        </p:nvSpPr>
        <p:spPr>
          <a:xfrm>
            <a:off x="0" y="0"/>
            <a:ext cx="1277325" cy="3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8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0B0DCC-FBB5-AD0D-F4A4-18B0F1F38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Average Risk: </a:t>
            </a:r>
            <a:r>
              <a:rPr lang="en-US" dirty="0"/>
              <a:t>Following a discussion about uncertainties, risks, and potential benefits, men who want to be screened should have a PSA with or without rectal exam. </a:t>
            </a:r>
          </a:p>
          <a:p>
            <a:pPr marL="0" indent="0">
              <a:buNone/>
            </a:pPr>
            <a:r>
              <a:rPr lang="en-US" dirty="0"/>
              <a:t>If result is 2.5 ng/ml or greater, should be repeated annually. </a:t>
            </a:r>
          </a:p>
          <a:p>
            <a:pPr marL="0" indent="0">
              <a:buNone/>
            </a:pPr>
            <a:r>
              <a:rPr lang="en-US" b="1" dirty="0"/>
              <a:t>High risk: </a:t>
            </a:r>
            <a:r>
              <a:rPr lang="en-US" dirty="0"/>
              <a:t>Start at age 45 and screen annually. 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179D3-D0C6-6F22-6727-13A7C1FC3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8289" y="455123"/>
            <a:ext cx="11605098" cy="799476"/>
          </a:xfrm>
        </p:spPr>
        <p:txBody>
          <a:bodyPr/>
          <a:lstStyle/>
          <a:p>
            <a:r>
              <a:rPr lang="en-US" dirty="0"/>
              <a:t>American Cancer Society Guideline: 2010</a:t>
            </a:r>
          </a:p>
        </p:txBody>
      </p:sp>
    </p:spTree>
    <p:extLst>
      <p:ext uri="{BB962C8B-B14F-4D97-AF65-F5344CB8AC3E}">
        <p14:creationId xmlns:p14="http://schemas.microsoft.com/office/powerpoint/2010/main" val="3561076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F4B2EA-3E66-882D-BB48-0BD54FA87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African American or African Caribbean men are at high risk and should start at age 45.</a:t>
            </a:r>
          </a:p>
          <a:p>
            <a:r>
              <a:rPr lang="en-US" dirty="0"/>
              <a:t>Men with 2 or more first degree relatives.</a:t>
            </a:r>
          </a:p>
          <a:p>
            <a:r>
              <a:rPr lang="en-US" dirty="0"/>
              <a:t>Men with a close relative diagnosed at an early age should be referred for genetic testing and should consider screening as early as age 40.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56FEA-681E-71CF-BF95-0645DDBE8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Defining Risk:</a:t>
            </a:r>
          </a:p>
        </p:txBody>
      </p:sp>
    </p:spTree>
    <p:extLst>
      <p:ext uri="{BB962C8B-B14F-4D97-AF65-F5344CB8AC3E}">
        <p14:creationId xmlns:p14="http://schemas.microsoft.com/office/powerpoint/2010/main" val="3471977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98C452-B5B0-2E58-2C7A-7C09C3D27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Men 55 – 69 may choose to be screened with a PSA following a shared decision-making process. </a:t>
            </a:r>
            <a:r>
              <a:rPr lang="en-US" b="1" dirty="0"/>
              <a:t>No comment on frequency of testing.</a:t>
            </a:r>
          </a:p>
          <a:p>
            <a:r>
              <a:rPr lang="en-US" dirty="0"/>
              <a:t>While acknowledging that men of African-descent and men with a family history are at higher risk, they do not recommend a different starting age or frequency.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420CA-819F-CAF7-8399-E528D9E306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USPSTF Guideline Update: 2018</a:t>
            </a:r>
          </a:p>
        </p:txBody>
      </p:sp>
    </p:spTree>
    <p:extLst>
      <p:ext uri="{BB962C8B-B14F-4D97-AF65-F5344CB8AC3E}">
        <p14:creationId xmlns:p14="http://schemas.microsoft.com/office/powerpoint/2010/main" val="251506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B34B7B-4784-38D1-9A33-14236784D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“Screening offers a small potential benefit of reducing the chance of death from prostate cancer in some men. However, many men will experience potential harms of screening, including false-positive results that require additional testing and possible prostate biopsy; overdiagnosis and overtreatment; and treatment complications, such as incontinence and erectile dysfunction.”</a:t>
            </a:r>
          </a:p>
          <a:p>
            <a:pPr marL="0" indent="0">
              <a:buNone/>
            </a:pPr>
            <a:r>
              <a:rPr lang="en-US" sz="2200" dirty="0">
                <a:hlinkClick r:id="rId2"/>
              </a:rPr>
              <a:t>Clinical Summary: Prostate Cancer: Screening | United States Preventive Services Taskforce</a:t>
            </a:r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07CFE-8747-DE79-78CF-CDBA2E4967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USPSTF Guideline: 2018 </a:t>
            </a:r>
          </a:p>
        </p:txBody>
      </p:sp>
    </p:spTree>
    <p:extLst>
      <p:ext uri="{BB962C8B-B14F-4D97-AF65-F5344CB8AC3E}">
        <p14:creationId xmlns:p14="http://schemas.microsoft.com/office/powerpoint/2010/main" val="1594014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88A82B-40A1-4D9B-3EB9-9A4248E67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 . . . Patients and clinicians should consider the balance of benefits and harms on the basis of family history, race/ethnicity, comorbid medical conditions, patient values about the benefits and harms of screening and treatment-specific outcomes, and other health needs.”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CAFCE-F369-608C-FC70-86855B1AB2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USPSTF Guideline (cont.)</a:t>
            </a:r>
          </a:p>
        </p:txBody>
      </p:sp>
    </p:spTree>
    <p:extLst>
      <p:ext uri="{BB962C8B-B14F-4D97-AF65-F5344CB8AC3E}">
        <p14:creationId xmlns:p14="http://schemas.microsoft.com/office/powerpoint/2010/main" val="1234679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12810-9E66-9AD9-3F24-9C5D2BCFA8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298174"/>
            <a:ext cx="10641491" cy="956425"/>
          </a:xfrm>
        </p:spPr>
        <p:txBody>
          <a:bodyPr/>
          <a:lstStyle/>
          <a:p>
            <a:r>
              <a:rPr lang="en-US" dirty="0"/>
              <a:t>Who Wants a PSA Test Now?!?</a:t>
            </a:r>
          </a:p>
        </p:txBody>
      </p:sp>
      <p:pic>
        <p:nvPicPr>
          <p:cNvPr id="2050" name="Picture 2" descr="a minion with glasses and overalls saying raise your hand if you're crazy">
            <a:extLst>
              <a:ext uri="{FF2B5EF4-FFF2-40B4-BE49-F238E27FC236}">
                <a16:creationId xmlns:a16="http://schemas.microsoft.com/office/drawing/2014/main" id="{A5634DB2-4055-8716-51B2-BC15B6D13F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7" y="1254599"/>
            <a:ext cx="6748669" cy="45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26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E2B7E5-8AC4-3C5D-D7C4-81DFD1DCE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405" y="1668162"/>
            <a:ext cx="10293179" cy="406537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4C0F7-644E-76DA-3F34-F95A4F0319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185351"/>
            <a:ext cx="10641491" cy="1069248"/>
          </a:xfrm>
        </p:spPr>
        <p:txBody>
          <a:bodyPr/>
          <a:lstStyle/>
          <a:p>
            <a:r>
              <a:rPr lang="en-US" dirty="0"/>
              <a:t>A New Trial Found Much Larger Benefit from PSA Screening</a:t>
            </a:r>
          </a:p>
        </p:txBody>
      </p:sp>
    </p:spTree>
    <p:extLst>
      <p:ext uri="{BB962C8B-B14F-4D97-AF65-F5344CB8AC3E}">
        <p14:creationId xmlns:p14="http://schemas.microsoft.com/office/powerpoint/2010/main" val="299106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7F9524-A620-B12D-66C6-55F274431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Men ages 50 – 74 in eight European countries</a:t>
            </a:r>
          </a:p>
          <a:p>
            <a:r>
              <a:rPr lang="en-US" dirty="0"/>
              <a:t>Outcomes reported for core age group: 55 – 69 </a:t>
            </a:r>
          </a:p>
          <a:p>
            <a:r>
              <a:rPr lang="en-US" dirty="0"/>
              <a:t>7408 cases in the screening group and 6107 in the control group.</a:t>
            </a:r>
          </a:p>
          <a:p>
            <a:pPr lvl="1"/>
            <a:r>
              <a:rPr lang="en-US" dirty="0"/>
              <a:t>Incidence ratio 1.91 at 9 years</a:t>
            </a:r>
          </a:p>
          <a:p>
            <a:pPr lvl="1"/>
            <a:r>
              <a:rPr lang="en-US" dirty="0"/>
              <a:t>1.66 at 11 years</a:t>
            </a:r>
          </a:p>
          <a:p>
            <a:pPr lvl="1"/>
            <a:r>
              <a:rPr lang="en-US" dirty="0"/>
              <a:t>1.57 at 13 years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824FB-F026-7843-ACF1-1DF3770FC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ERSPC Design and Key Findings</a:t>
            </a:r>
          </a:p>
        </p:txBody>
      </p:sp>
    </p:spTree>
    <p:extLst>
      <p:ext uri="{BB962C8B-B14F-4D97-AF65-F5344CB8AC3E}">
        <p14:creationId xmlns:p14="http://schemas.microsoft.com/office/powerpoint/2010/main" val="389988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5FB794-3D23-9B54-B872-998D3C311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Absolute risk reduction:</a:t>
            </a:r>
          </a:p>
          <a:p>
            <a:pPr lvl="1"/>
            <a:r>
              <a:rPr lang="en-US" dirty="0"/>
              <a:t>0.85 at 9 years</a:t>
            </a:r>
          </a:p>
          <a:p>
            <a:pPr lvl="1"/>
            <a:r>
              <a:rPr lang="en-US" dirty="0"/>
              <a:t>0.78 at 11 years</a:t>
            </a:r>
          </a:p>
          <a:p>
            <a:pPr lvl="1"/>
            <a:r>
              <a:rPr lang="en-US" dirty="0"/>
              <a:t>0.79 at 13 years</a:t>
            </a:r>
          </a:p>
          <a:p>
            <a:r>
              <a:rPr lang="en-US" dirty="0"/>
              <a:t>After adjustment for non-participation, the mortality rate ration was 0.73</a:t>
            </a:r>
          </a:p>
          <a:p>
            <a:r>
              <a:rPr lang="en-US" dirty="0"/>
              <a:t>One prostate cancer death averted per 781 men invited.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51126-78EF-7C6C-8A52-AF93470E11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ERSPC Mortality</a:t>
            </a:r>
          </a:p>
        </p:txBody>
      </p:sp>
    </p:spTree>
    <p:extLst>
      <p:ext uri="{BB962C8B-B14F-4D97-AF65-F5344CB8AC3E}">
        <p14:creationId xmlns:p14="http://schemas.microsoft.com/office/powerpoint/2010/main" val="1077905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AC5A90-4B17-46B1-07C3-A314A6CA2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509" y="1754659"/>
            <a:ext cx="10641491" cy="4259793"/>
          </a:xfrm>
        </p:spPr>
        <p:txBody>
          <a:bodyPr>
            <a:normAutofit/>
          </a:bodyPr>
          <a:lstStyle/>
          <a:p>
            <a:r>
              <a:rPr lang="en-US" dirty="0"/>
              <a:t>With screening every 4 years in 1000 men:</a:t>
            </a:r>
          </a:p>
          <a:p>
            <a:pPr lvl="1"/>
            <a:r>
              <a:rPr lang="en-US" dirty="0"/>
              <a:t>52 life-years gained</a:t>
            </a:r>
          </a:p>
          <a:p>
            <a:pPr lvl="1"/>
            <a:r>
              <a:rPr lang="en-US" dirty="0"/>
              <a:t>41 quality of life-adjusted life years (QALYs) </a:t>
            </a:r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r>
              <a:rPr lang="en-US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BlinkMacSystemFont"/>
              </a:rPr>
              <a:t>Heijnsdijk</a:t>
            </a:r>
            <a:r>
              <a:rPr lang="en-US" b="0" i="0" dirty="0">
                <a:solidFill>
                  <a:schemeClr val="accent5">
                    <a:lumMod val="75000"/>
                  </a:schemeClr>
                </a:solidFill>
                <a:effectLst/>
                <a:latin typeface="BlinkMacSystemFont"/>
              </a:rPr>
              <a:t> EA, Wever EM, et.al. N Engl J Med. 2012 Aug 16;367(7):595-605..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E4A67-33E1-FA4D-A7FC-56218A0C4B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135924"/>
            <a:ext cx="10641491" cy="1118675"/>
          </a:xfrm>
        </p:spPr>
        <p:txBody>
          <a:bodyPr/>
          <a:lstStyle/>
          <a:p>
            <a:r>
              <a:rPr lang="en-US" dirty="0"/>
              <a:t>Modeling Study on Benefit of Screening</a:t>
            </a:r>
          </a:p>
        </p:txBody>
      </p:sp>
    </p:spTree>
    <p:extLst>
      <p:ext uri="{BB962C8B-B14F-4D97-AF65-F5344CB8AC3E}">
        <p14:creationId xmlns:p14="http://schemas.microsoft.com/office/powerpoint/2010/main" val="1691029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EB4D4-5091-9174-A056-6F8614C54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2DEF2E8B-C9FE-4E55-6480-D46E8A85FD5A}"/>
              </a:ext>
            </a:extLst>
          </p:cNvPr>
          <p:cNvSpPr txBox="1"/>
          <p:nvPr/>
        </p:nvSpPr>
        <p:spPr>
          <a:xfrm>
            <a:off x="1230376" y="2102155"/>
            <a:ext cx="973124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ACS</a:t>
            </a: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/ACS CAN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is a nonprofit, nonpartisan organization. We believe everyone should have a fair and just opportunity to prevent, detect, treat, and survive cancer.</a:t>
            </a:r>
            <a:r>
              <a:rPr lang="en-US" noProof="0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We therefore ask that you avoid partisan topics and opinions today.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78F1DF-3000-6123-E49D-B9A95C82F300}"/>
              </a:ext>
            </a:extLst>
          </p:cNvPr>
          <p:cNvSpPr txBox="1"/>
          <p:nvPr/>
        </p:nvSpPr>
        <p:spPr>
          <a:xfrm>
            <a:off x="387604" y="632820"/>
            <a:ext cx="8325144" cy="5042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134994"/>
                </a:solidFill>
                <a:latin typeface="Poppins" pitchFamily="2" charset="77"/>
                <a:cs typeface="Poppins" pitchFamily="2" charset="77"/>
              </a:rPr>
              <a:t>Ground Rules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13499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CD8FB-286A-7A60-4B92-497891DC00AF}"/>
              </a:ext>
            </a:extLst>
          </p:cNvPr>
          <p:cNvSpPr txBox="1"/>
          <p:nvPr/>
        </p:nvSpPr>
        <p:spPr>
          <a:xfrm>
            <a:off x="487680" y="1748212"/>
            <a:ext cx="615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121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B460FF1-0805-30C9-5B29-728295E0AFB9}"/>
              </a:ext>
            </a:extLst>
          </p:cNvPr>
          <p:cNvSpPr txBox="1"/>
          <p:nvPr/>
        </p:nvSpPr>
        <p:spPr>
          <a:xfrm>
            <a:off x="1230376" y="1794378"/>
            <a:ext cx="973124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746F8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Nonpartisan Commitment &amp; Discussion Guidelines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E05D6-A1B9-BE9B-0FE1-E803F7C5F725}"/>
              </a:ext>
            </a:extLst>
          </p:cNvPr>
          <p:cNvSpPr txBox="1"/>
          <p:nvPr/>
        </p:nvSpPr>
        <p:spPr>
          <a:xfrm>
            <a:off x="1230376" y="3589453"/>
            <a:ext cx="973124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Poppins" pitchFamily="2" charset="77"/>
              </a:rPr>
              <a:t>Rules for engagement </a:t>
            </a:r>
            <a:r>
              <a:rPr lang="en-US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clarify the expectations for participation by members and representatives of the ACS NPCRT. Members are expected to respect and comply with these Rules and all other applicable ACS policies.</a:t>
            </a:r>
          </a:p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A9604-8F63-A16F-5473-A6CC74169B9C}"/>
              </a:ext>
            </a:extLst>
          </p:cNvPr>
          <p:cNvSpPr txBox="1"/>
          <p:nvPr/>
        </p:nvSpPr>
        <p:spPr>
          <a:xfrm>
            <a:off x="487680" y="3281676"/>
            <a:ext cx="615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121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91402D6F-238E-ECB8-FF62-CD5149FDB821}"/>
              </a:ext>
            </a:extLst>
          </p:cNvPr>
          <p:cNvSpPr txBox="1"/>
          <p:nvPr/>
        </p:nvSpPr>
        <p:spPr>
          <a:xfrm>
            <a:off x="1230376" y="3281676"/>
            <a:ext cx="973124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  <a:defRPr/>
            </a:pPr>
            <a:r>
              <a:rPr lang="en-US" sz="2000" b="1">
                <a:solidFill>
                  <a:srgbClr val="2746F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ACS National Roundtable Rules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746F8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for Engagement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1977C4F-BE63-A171-9962-EDE40FCD68CF}"/>
              </a:ext>
            </a:extLst>
          </p:cNvPr>
          <p:cNvSpPr txBox="1"/>
          <p:nvPr/>
        </p:nvSpPr>
        <p:spPr>
          <a:xfrm>
            <a:off x="1230376" y="5104253"/>
            <a:ext cx="973124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>
                <a:highlight>
                  <a:srgbClr val="FFFF00"/>
                </a:highlight>
                <a:latin typeface="Source Sans Pro"/>
                <a:ea typeface="Source Sans Pro"/>
                <a:cs typeface="Poppins"/>
              </a:rPr>
              <a:t>This webinar is being recorded. </a:t>
            </a:r>
            <a:r>
              <a:rPr lang="en-US">
                <a:latin typeface="Source Sans Pro"/>
                <a:ea typeface="Source Sans Pro"/>
                <a:cs typeface="Poppins"/>
              </a:rPr>
              <a:t>Please be mindful of our conversation and respectful of others’ privacy. Do not identify or discuss specific patients by name.</a:t>
            </a:r>
            <a:endParaRPr lang="en-US" b="0" i="0">
              <a:solidFill>
                <a:srgbClr val="000000"/>
              </a:solidFill>
              <a:effectLst/>
              <a:latin typeface="Source Sans Pro"/>
              <a:ea typeface="Source Sans Pro"/>
              <a:cs typeface="Poppi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43CF16-9AD9-7A12-0EBC-6A13822F8A20}"/>
              </a:ext>
            </a:extLst>
          </p:cNvPr>
          <p:cNvSpPr txBox="1"/>
          <p:nvPr/>
        </p:nvSpPr>
        <p:spPr>
          <a:xfrm>
            <a:off x="487680" y="4796476"/>
            <a:ext cx="615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121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6300A32-ED7D-9177-8BBF-9BEE0F2E51D8}"/>
              </a:ext>
            </a:extLst>
          </p:cNvPr>
          <p:cNvSpPr txBox="1"/>
          <p:nvPr/>
        </p:nvSpPr>
        <p:spPr>
          <a:xfrm>
            <a:off x="1230376" y="4796476"/>
            <a:ext cx="973124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746F8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Confidentiality</a:t>
            </a:r>
          </a:p>
        </p:txBody>
      </p:sp>
      <p:pic>
        <p:nvPicPr>
          <p:cNvPr id="2" name="Picture 1" descr="A blue and purple symbol&#10;&#10;AI-generated content may be incorrect.">
            <a:extLst>
              <a:ext uri="{FF2B5EF4-FFF2-40B4-BE49-F238E27FC236}">
                <a16:creationId xmlns:a16="http://schemas.microsoft.com/office/drawing/2014/main" id="{4A5909AD-3EC4-412F-DB3F-DAE074915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553" y="183387"/>
            <a:ext cx="2940420" cy="6092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4450FB-C17E-2440-C1BE-018C18346AEF}"/>
              </a:ext>
            </a:extLst>
          </p:cNvPr>
          <p:cNvSpPr/>
          <p:nvPr/>
        </p:nvSpPr>
        <p:spPr>
          <a:xfrm>
            <a:off x="0" y="22302"/>
            <a:ext cx="1277325" cy="3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75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CB2AB0-53EE-8C31-CC51-75028E585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509" y="1899821"/>
            <a:ext cx="10641491" cy="4114631"/>
          </a:xfrm>
        </p:spPr>
        <p:txBody>
          <a:bodyPr>
            <a:normAutofit/>
          </a:bodyPr>
          <a:lstStyle/>
          <a:p>
            <a:r>
              <a:rPr lang="en-US" dirty="0"/>
              <a:t>A high-quality guideline that follows the strictest standards for guideline design</a:t>
            </a:r>
          </a:p>
          <a:p>
            <a:r>
              <a:rPr lang="en-US" dirty="0"/>
              <a:t>It’s more up to date and offers far more specific clinical guidance than the ACS or USPSTF guideline.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Early Detection of Prostate Cancer: AUA/SUO Guideline (2023) - American Urological Association</a:t>
            </a:r>
            <a:endParaRPr lang="en-US" sz="36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FCA97-0CF0-55FE-4261-B8B76E5E5B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195309"/>
            <a:ext cx="10641491" cy="1059290"/>
          </a:xfrm>
        </p:spPr>
        <p:txBody>
          <a:bodyPr/>
          <a:lstStyle/>
          <a:p>
            <a:r>
              <a:rPr lang="en-US" dirty="0"/>
              <a:t>American Urologic Association Prostate Cancer Screening Guideline</a:t>
            </a:r>
          </a:p>
        </p:txBody>
      </p:sp>
    </p:spTree>
    <p:extLst>
      <p:ext uri="{BB962C8B-B14F-4D97-AF65-F5344CB8AC3E}">
        <p14:creationId xmlns:p14="http://schemas.microsoft.com/office/powerpoint/2010/main" val="2196125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5C4565-6B22-D497-07DF-D3D2EC4A2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1 and 2. </a:t>
            </a:r>
            <a:r>
              <a:rPr lang="en-US" dirty="0"/>
              <a:t>Clinicians should engage in Shared Decision Making. Screening should be conducted with PSA.</a:t>
            </a:r>
          </a:p>
          <a:p>
            <a:pPr marL="0" indent="0">
              <a:buNone/>
            </a:pPr>
            <a:r>
              <a:rPr lang="en-US" b="1" u="sng" dirty="0"/>
              <a:t>3.</a:t>
            </a:r>
            <a:r>
              <a:rPr lang="en-US" dirty="0"/>
              <a:t> For people with a newly elevated PSA, the test should be repeated before doing any other evaluation.</a:t>
            </a:r>
          </a:p>
          <a:p>
            <a:pPr marL="0" indent="0">
              <a:buNone/>
            </a:pPr>
            <a:r>
              <a:rPr lang="en-US" b="1" u="sng" dirty="0"/>
              <a:t>4. </a:t>
            </a:r>
            <a:r>
              <a:rPr lang="en-US" dirty="0"/>
              <a:t>Clinicians may begin screening and offer a baseline PSA between 45 and 50 years.</a:t>
            </a:r>
            <a:endParaRPr lang="en-US" b="1" u="sng" dirty="0"/>
          </a:p>
          <a:p>
            <a:pPr marL="742950" indent="-742950">
              <a:buAutoNum type="arabicPeriod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3AD50-B844-286F-8382-71880EE064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AUA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724854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0ECDC7-552F-5A60-8734-66D3E3C3A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“Baseline PSA was a stronger predictor of prostate cancer risk than race and family history of prostate cancer.”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patients aged 45 to 49 years with PSA below the median (0.68 ng/mL), the risk of prostate cancer metastasis within 25 years was 0.85%.” </a:t>
            </a:r>
          </a:p>
          <a:p>
            <a:r>
              <a:rPr lang="en-US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“Patients with PSA in the highest decile (≥ 1.6 ng/mL) at ages 45 to 49 years contributed to nearly half of prostate cancer deaths over the next 25 to 30 years.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AF2E9-918D-3BFE-E50E-77DE40467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Baseline PSA Can Be Very Helpful</a:t>
            </a:r>
          </a:p>
        </p:txBody>
      </p:sp>
    </p:spTree>
    <p:extLst>
      <p:ext uri="{BB962C8B-B14F-4D97-AF65-F5344CB8AC3E}">
        <p14:creationId xmlns:p14="http://schemas.microsoft.com/office/powerpoint/2010/main" val="3953466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18B576-FC46-A9F8-E9C1-CCD2B1317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5.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Clinicians should offer prostate cancer screening  beginning at age 40 to 45 years for people at increased risk of developing prostate cancer based on the following factors</a:t>
            </a:r>
            <a:r>
              <a:rPr lang="en-US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Black ancestry, germline mutations, strong family history of prostate cancer.”</a:t>
            </a:r>
            <a:endParaRPr lang="en-US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3977D-E3B4-BB39-B12D-820030FC1F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AUA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566001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D104A9-6ED3-FADB-A868-9FF71E61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6. </a:t>
            </a:r>
            <a:r>
              <a:rPr lang="en-US" dirty="0"/>
              <a:t>Offer PSA every 2 to 4 years ages 50 to 69.</a:t>
            </a:r>
          </a:p>
          <a:p>
            <a:pPr marL="0" indent="0">
              <a:buNone/>
            </a:pPr>
            <a:r>
              <a:rPr lang="en-US" b="1" u="sng" dirty="0"/>
              <a:t>7. </a:t>
            </a:r>
            <a:r>
              <a:rPr lang="en-US" dirty="0"/>
              <a:t>Patients may decide to discontinue screening or screen more or less frequently based on a variety of considerations, including life expectancy. </a:t>
            </a:r>
            <a:endParaRPr lang="en-US" b="1" u="sn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4D3E4-C3F1-518B-3261-9BA696C086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AUA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52116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1B40CA-948B-4D58-278C-C5D1A913C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Prior to biopsy, patients should be aware that they might have a prostate cancer that doesn’t require immediate treatment. </a:t>
            </a:r>
          </a:p>
          <a:p>
            <a:r>
              <a:rPr lang="en-US" dirty="0"/>
              <a:t>Multi-parametric MRI can be obtained prior to biopsy. Abnormal findings should guide the biopsy.</a:t>
            </a:r>
          </a:p>
          <a:p>
            <a:r>
              <a:rPr lang="en-US" dirty="0"/>
              <a:t>If MRI is negative, men with a higher risk of clinically important prostate cancer may still need to undergo biopsy.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2F3BA-FE5C-7E46-866A-D7A24A10DE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More AUA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524637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5A552F-4B1A-CB44-C787-571E5C523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509" y="1855433"/>
            <a:ext cx="10641491" cy="4159019"/>
          </a:xfrm>
        </p:spPr>
        <p:txBody>
          <a:bodyPr/>
          <a:lstStyle/>
          <a:p>
            <a:r>
              <a:rPr lang="en-US" dirty="0"/>
              <a:t>Should only be used when the decision to perform a biopsy is not clear.  (e.g. PSA 2.5 – 9.9 ng/ml in a young patient).</a:t>
            </a:r>
          </a:p>
          <a:p>
            <a:pPr lvl="1"/>
            <a:r>
              <a:rPr lang="en-US" dirty="0"/>
              <a:t>Percent free PSA: Lower results are associated with higher cancer risk.</a:t>
            </a:r>
          </a:p>
          <a:p>
            <a:pPr lvl="1"/>
            <a:r>
              <a:rPr lang="en-US" dirty="0"/>
              <a:t>Higher PSA density associated with higher risk.</a:t>
            </a:r>
          </a:p>
          <a:p>
            <a:pPr lvl="1"/>
            <a:r>
              <a:rPr lang="en-US" dirty="0"/>
              <a:t>Post-DRE urinary PCA3 – an emerging biomarker with predictive utility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4B561-5917-746B-D827-A7D903CB27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204186"/>
            <a:ext cx="10641491" cy="1050413"/>
          </a:xfrm>
        </p:spPr>
        <p:txBody>
          <a:bodyPr/>
          <a:lstStyle/>
          <a:p>
            <a:r>
              <a:rPr lang="en-US" dirty="0"/>
              <a:t>AUA Recommendations: Urine and Serum Markers</a:t>
            </a:r>
          </a:p>
        </p:txBody>
      </p:sp>
    </p:spTree>
    <p:extLst>
      <p:ext uri="{BB962C8B-B14F-4D97-AF65-F5344CB8AC3E}">
        <p14:creationId xmlns:p14="http://schemas.microsoft.com/office/powerpoint/2010/main" val="724763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A0982E-EBED-4497-3BB1-2DA73FD75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Every guideline recommends SDM.</a:t>
            </a:r>
          </a:p>
          <a:p>
            <a:r>
              <a:rPr lang="en-US" b="1" dirty="0"/>
              <a:t>The content and emphasis of the SDM can and do vary substantially.</a:t>
            </a:r>
          </a:p>
          <a:p>
            <a:r>
              <a:rPr lang="en-US" dirty="0"/>
              <a:t>Numerous studies demonstrate the benefit of using a validated decision aid – at least people are more likely to be informed and to feel confident in their decision.</a:t>
            </a:r>
          </a:p>
          <a:p>
            <a:r>
              <a:rPr lang="en-US" b="1" dirty="0"/>
              <a:t>BUT – primary care-based SDM often does not occur and the quality is usually quite low.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6526-FC56-3738-3E08-9FA62221A0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Shared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1468625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DD1519-5994-8011-2C15-1B2247FE0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509" y="1818861"/>
            <a:ext cx="10641491" cy="41955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need to re-commit to offering PSA screening. </a:t>
            </a:r>
          </a:p>
          <a:p>
            <a:r>
              <a:rPr lang="en-US" dirty="0"/>
              <a:t>Embed decision aids and clinical prompts into EMR.</a:t>
            </a:r>
          </a:p>
          <a:p>
            <a:r>
              <a:rPr lang="en-US" dirty="0"/>
              <a:t>Primary care clinicians should become more comfortable with managing elevations in PSA. </a:t>
            </a:r>
          </a:p>
          <a:p>
            <a:r>
              <a:rPr lang="en-US" b="1" dirty="0"/>
              <a:t>The ultimate goal is to continue to improve the balance of benefits and harms of PSA screening so that screening can be recommended for everyone – without the need for shared decision making.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65523-D259-911A-2481-67C7197D7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09" y="159026"/>
            <a:ext cx="10641491" cy="1095573"/>
          </a:xfrm>
        </p:spPr>
        <p:txBody>
          <a:bodyPr/>
          <a:lstStyle/>
          <a:p>
            <a:r>
              <a:rPr lang="en-US" dirty="0"/>
              <a:t>Prostate Cancer Screening: Where Do We Go From Here?</a:t>
            </a:r>
          </a:p>
        </p:txBody>
      </p:sp>
    </p:spTree>
    <p:extLst>
      <p:ext uri="{BB962C8B-B14F-4D97-AF65-F5344CB8AC3E}">
        <p14:creationId xmlns:p14="http://schemas.microsoft.com/office/powerpoint/2010/main" val="3406001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2542977"/>
            <a:ext cx="6297018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Understanding Prostate Cancer Screening</a:t>
            </a:r>
            <a:endParaRPr lang="en-US" sz="3708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8188FA-40C6-191C-141B-FA0BAB7A8CB4}"/>
              </a:ext>
            </a:extLst>
          </p:cNvPr>
          <p:cNvSpPr txBox="1"/>
          <p:nvPr/>
        </p:nvSpPr>
        <p:spPr>
          <a:xfrm>
            <a:off x="760476" y="1353004"/>
            <a:ext cx="10476345" cy="5201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13499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itchFamily="2" charset="77"/>
              </a:rPr>
              <a:t>Please remain with your camera off during the webinar.</a:t>
            </a: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13499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itchFamily="2" charset="77"/>
              </a:rPr>
              <a:t>Please remain muted throughout the duration of the webinar.</a:t>
            </a: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13499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itchFamily="2" charset="77"/>
              </a:rPr>
              <a:t>We encourage you to ask questions as they arise in the chat.</a:t>
            </a: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13499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itchFamily="2" charset="77"/>
              </a:rPr>
              <a:t>Q&amp;A will commence at the end of the webinar.</a:t>
            </a: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13499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itchFamily="2" charset="77"/>
              </a:rPr>
              <a:t>Please remain courteous while engaging in the chat box.</a:t>
            </a:r>
          </a:p>
          <a:p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  <a:cs typeface="Poppins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FE7B9-A2C1-64D7-DB58-14BE26CEA541}"/>
              </a:ext>
            </a:extLst>
          </p:cNvPr>
          <p:cNvSpPr txBox="1">
            <a:spLocks/>
          </p:cNvSpPr>
          <p:nvPr/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800" kern="1200" baseline="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1AC62-753B-3240-A76B-ED140B7F97A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FDAC9-5342-4C65-7916-43924CF2F207}"/>
              </a:ext>
            </a:extLst>
          </p:cNvPr>
          <p:cNvSpPr txBox="1"/>
          <p:nvPr/>
        </p:nvSpPr>
        <p:spPr>
          <a:xfrm>
            <a:off x="228600" y="411132"/>
            <a:ext cx="8325144" cy="4693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b="1" dirty="0">
                <a:solidFill>
                  <a:srgbClr val="134994"/>
                </a:solidFill>
                <a:latin typeface="Poppins" pitchFamily="2" charset="77"/>
                <a:cs typeface="Poppins" pitchFamily="2" charset="77"/>
              </a:rPr>
              <a:t>General Webinar Housekeeping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0BA1EB-CF80-C095-8C38-6062D6008F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17553" y="180461"/>
            <a:ext cx="2959393" cy="60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91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1527175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Goals of Prostate Cancer Screening</a:t>
            </a:r>
            <a:endParaRPr lang="en-US" sz="3708" dirty="0"/>
          </a:p>
        </p:txBody>
      </p:sp>
      <p:sp>
        <p:nvSpPr>
          <p:cNvPr id="4" name="Shape 1"/>
          <p:cNvSpPr/>
          <p:nvPr/>
        </p:nvSpPr>
        <p:spPr>
          <a:xfrm>
            <a:off x="5233492" y="3204567"/>
            <a:ext cx="425252" cy="425252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5847755" y="320456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Early Detection</a:t>
            </a:r>
            <a:endParaRPr lang="en-US" sz="1833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847756" y="3613249"/>
            <a:ext cx="243978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Find cancer before it spreads</a:t>
            </a:r>
            <a:endParaRPr lang="en-US" sz="1458" dirty="0">
              <a:latin typeface="Avenir Book" panose="02000503020000020003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476556" y="3204567"/>
            <a:ext cx="425252" cy="425252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8" name="Text 5"/>
          <p:cNvSpPr/>
          <p:nvPr/>
        </p:nvSpPr>
        <p:spPr>
          <a:xfrm>
            <a:off x="9090820" y="320456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Minimize Harm</a:t>
            </a:r>
            <a:endParaRPr lang="en-US" sz="1833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090820" y="3613249"/>
            <a:ext cx="243978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Avoid overdiagnosis of slow-growing cancers</a:t>
            </a:r>
            <a:endParaRPr lang="en-US" sz="1458" dirty="0">
              <a:latin typeface="Avenir Book" panose="02000503020000020003" pitchFamily="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33492" y="4619724"/>
            <a:ext cx="425252" cy="425252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1" name="Text 8"/>
          <p:cNvSpPr/>
          <p:nvPr/>
        </p:nvSpPr>
        <p:spPr>
          <a:xfrm>
            <a:off x="5847755" y="461972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Informed Decisions</a:t>
            </a:r>
            <a:endParaRPr lang="en-US" sz="1833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847756" y="5028407"/>
            <a:ext cx="568275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Balance benefits and risks with personal values</a:t>
            </a:r>
            <a:endParaRPr lang="en-US" sz="1458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63E2E-99CE-2B0B-8EA8-5CC8334A39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7" t="9777" r="23265" b="63079"/>
          <a:stretch/>
        </p:blipFill>
        <p:spPr>
          <a:xfrm>
            <a:off x="1471584" y="1097851"/>
            <a:ext cx="3123340" cy="18615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0A4839-DA22-018F-CDEE-0600088CC7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64303" r="24513" b="8439"/>
          <a:stretch/>
        </p:blipFill>
        <p:spPr>
          <a:xfrm>
            <a:off x="7970567" y="1090062"/>
            <a:ext cx="3061031" cy="1869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1D24E-8DFE-887E-5807-1458E79D7B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5" t="37261" r="23265" b="36049"/>
          <a:stretch/>
        </p:blipFill>
        <p:spPr>
          <a:xfrm>
            <a:off x="4764146" y="1110830"/>
            <a:ext cx="3092185" cy="18303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5599E9-D01A-1387-CCAE-1C4561E0407D}"/>
              </a:ext>
            </a:extLst>
          </p:cNvPr>
          <p:cNvGrpSpPr/>
          <p:nvPr/>
        </p:nvGrpSpPr>
        <p:grpSpPr>
          <a:xfrm>
            <a:off x="2670286" y="4208894"/>
            <a:ext cx="7366316" cy="461668"/>
            <a:chOff x="1713833" y="4613051"/>
            <a:chExt cx="6974126" cy="4370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BA1456-ECB5-3B88-8F9B-D63C9500461A}"/>
                </a:ext>
              </a:extLst>
            </p:cNvPr>
            <p:cNvSpPr txBox="1"/>
            <p:nvPr/>
          </p:nvSpPr>
          <p:spPr>
            <a:xfrm>
              <a:off x="1713833" y="4613054"/>
              <a:ext cx="874437" cy="43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17%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02E39D-F45F-2073-01F9-9C291ADDB1FC}"/>
                </a:ext>
              </a:extLst>
            </p:cNvPr>
            <p:cNvSpPr txBox="1"/>
            <p:nvPr/>
          </p:nvSpPr>
          <p:spPr>
            <a:xfrm>
              <a:off x="7813522" y="4613051"/>
              <a:ext cx="874437" cy="43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40%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18BFB3-423C-9B1E-0B2F-2B7EBD2BF6DE}"/>
                </a:ext>
              </a:extLst>
            </p:cNvPr>
            <p:cNvSpPr txBox="1"/>
            <p:nvPr/>
          </p:nvSpPr>
          <p:spPr>
            <a:xfrm>
              <a:off x="4720583" y="4613051"/>
              <a:ext cx="960626" cy="43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27%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CB45064-B313-591F-EDA1-EDB378300C12}"/>
              </a:ext>
            </a:extLst>
          </p:cNvPr>
          <p:cNvSpPr txBox="1"/>
          <p:nvPr/>
        </p:nvSpPr>
        <p:spPr>
          <a:xfrm>
            <a:off x="474012" y="3112355"/>
            <a:ext cx="5772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Autopsy Prevalence of Prostate Cancer: </a:t>
            </a:r>
          </a:p>
          <a:p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30’s	</a:t>
            </a:r>
          </a:p>
          <a:p>
            <a:endParaRPr lang="en-US" sz="24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50’s:</a:t>
            </a:r>
            <a:b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</a:br>
            <a:endParaRPr lang="en-US" sz="24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80’s: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D7AEE-70FD-14ED-A454-EE738FB1EE30}"/>
              </a:ext>
            </a:extLst>
          </p:cNvPr>
          <p:cNvSpPr/>
          <p:nvPr/>
        </p:nvSpPr>
        <p:spPr>
          <a:xfrm>
            <a:off x="2899369" y="2261222"/>
            <a:ext cx="160308" cy="1662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C03316-0EF3-9891-AE64-539EBA01DACE}"/>
              </a:ext>
            </a:extLst>
          </p:cNvPr>
          <p:cNvSpPr/>
          <p:nvPr/>
        </p:nvSpPr>
        <p:spPr>
          <a:xfrm>
            <a:off x="6126864" y="2115287"/>
            <a:ext cx="160308" cy="1662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E759DB-58A5-6B64-5553-E837D4D72A8B}"/>
              </a:ext>
            </a:extLst>
          </p:cNvPr>
          <p:cNvSpPr/>
          <p:nvPr/>
        </p:nvSpPr>
        <p:spPr>
          <a:xfrm>
            <a:off x="9363799" y="1949032"/>
            <a:ext cx="160308" cy="1662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1DC904-FA5C-EBB0-9A33-E62050A3907C}"/>
              </a:ext>
            </a:extLst>
          </p:cNvPr>
          <p:cNvSpPr txBox="1"/>
          <p:nvPr/>
        </p:nvSpPr>
        <p:spPr>
          <a:xfrm>
            <a:off x="2670286" y="4911593"/>
            <a:ext cx="92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33%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863FDE-4E73-64E0-2B04-56AC00C13C19}"/>
              </a:ext>
            </a:extLst>
          </p:cNvPr>
          <p:cNvSpPr txBox="1"/>
          <p:nvPr/>
        </p:nvSpPr>
        <p:spPr>
          <a:xfrm>
            <a:off x="8944640" y="4911590"/>
            <a:ext cx="108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&gt;50%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0CBCB7-DD7F-0FAB-EFAD-01DE6487A3EF}"/>
              </a:ext>
            </a:extLst>
          </p:cNvPr>
          <p:cNvSpPr txBox="1"/>
          <p:nvPr/>
        </p:nvSpPr>
        <p:spPr>
          <a:xfrm>
            <a:off x="5846120" y="4911590"/>
            <a:ext cx="101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49%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F7FB05-6755-5A4B-F950-6A3883134C6A}"/>
              </a:ext>
            </a:extLst>
          </p:cNvPr>
          <p:cNvSpPr/>
          <p:nvPr/>
        </p:nvSpPr>
        <p:spPr>
          <a:xfrm>
            <a:off x="3901258" y="2042990"/>
            <a:ext cx="160308" cy="1662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21C8CA-AD12-BD05-AAD0-A2D8EA97C9D1}"/>
              </a:ext>
            </a:extLst>
          </p:cNvPr>
          <p:cNvSpPr/>
          <p:nvPr/>
        </p:nvSpPr>
        <p:spPr>
          <a:xfrm>
            <a:off x="7155978" y="1813029"/>
            <a:ext cx="160308" cy="1662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182941-94E8-0132-D672-0A015FD98B34}"/>
              </a:ext>
            </a:extLst>
          </p:cNvPr>
          <p:cNvSpPr/>
          <p:nvPr/>
        </p:nvSpPr>
        <p:spPr>
          <a:xfrm>
            <a:off x="10318841" y="1646774"/>
            <a:ext cx="160308" cy="1662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EB74D2-7F78-5CCE-F7A3-DC4B23D1EC26}"/>
              </a:ext>
            </a:extLst>
          </p:cNvPr>
          <p:cNvSpPr txBox="1"/>
          <p:nvPr/>
        </p:nvSpPr>
        <p:spPr>
          <a:xfrm>
            <a:off x="725466" y="5559804"/>
            <a:ext cx="1074106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i="1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If you screen, you will find a lot of prostate cancer.</a:t>
            </a:r>
          </a:p>
          <a:p>
            <a:pPr algn="ctr"/>
            <a:r>
              <a:rPr lang="en-US" sz="2667" i="1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Most prostate cancer is indolent and does not need treatment.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02BC33-D51F-B263-DA23-A5007FD87AA5}"/>
              </a:ext>
            </a:extLst>
          </p:cNvPr>
          <p:cNvSpPr/>
          <p:nvPr/>
        </p:nvSpPr>
        <p:spPr>
          <a:xfrm>
            <a:off x="2188741" y="2415138"/>
            <a:ext cx="160308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589555-0384-E4E9-76CC-E2EF863DEC0B}"/>
              </a:ext>
            </a:extLst>
          </p:cNvPr>
          <p:cNvSpPr/>
          <p:nvPr/>
        </p:nvSpPr>
        <p:spPr>
          <a:xfrm>
            <a:off x="5425097" y="2375528"/>
            <a:ext cx="160308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E83866-F1A4-13E8-70DA-3C3C21AF5AE2}"/>
              </a:ext>
            </a:extLst>
          </p:cNvPr>
          <p:cNvSpPr txBox="1"/>
          <p:nvPr/>
        </p:nvSpPr>
        <p:spPr>
          <a:xfrm>
            <a:off x="2670286" y="3539625"/>
            <a:ext cx="92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2D050"/>
                </a:solidFill>
                <a:latin typeface="Avenir Book" panose="02000503020000020003" pitchFamily="2" charset="0"/>
              </a:rPr>
              <a:t>4%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F16DAB-5EA2-C3FD-9FCB-D4993D12E052}"/>
              </a:ext>
            </a:extLst>
          </p:cNvPr>
          <p:cNvSpPr txBox="1"/>
          <p:nvPr/>
        </p:nvSpPr>
        <p:spPr>
          <a:xfrm>
            <a:off x="9112991" y="3539622"/>
            <a:ext cx="108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2D050"/>
                </a:solidFill>
                <a:latin typeface="Avenir Book" panose="02000503020000020003" pitchFamily="2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253362-F644-52AB-18C7-D82FC96EB6D7}"/>
              </a:ext>
            </a:extLst>
          </p:cNvPr>
          <p:cNvSpPr txBox="1"/>
          <p:nvPr/>
        </p:nvSpPr>
        <p:spPr>
          <a:xfrm>
            <a:off x="5846120" y="3539622"/>
            <a:ext cx="101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2D050"/>
                </a:solidFill>
                <a:latin typeface="Avenir Book" panose="02000503020000020003" pitchFamily="2" charset="0"/>
              </a:rPr>
              <a:t>8%</a:t>
            </a:r>
          </a:p>
        </p:txBody>
      </p:sp>
    </p:spTree>
    <p:extLst>
      <p:ext uri="{BB962C8B-B14F-4D97-AF65-F5344CB8AC3E}">
        <p14:creationId xmlns:p14="http://schemas.microsoft.com/office/powerpoint/2010/main" val="24859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695524"/>
            <a:ext cx="12192000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370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Potential Harms of Screening</a:t>
            </a:r>
            <a:endParaRPr lang="en-US" sz="3708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92" y="1664196"/>
            <a:ext cx="1345009" cy="108912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240213" y="1853208"/>
            <a:ext cx="238730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Psychological Impact</a:t>
            </a:r>
            <a:endParaRPr lang="en-US" sz="1833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240213" y="2261891"/>
            <a:ext cx="416302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Anxiety from false positives and cancer diagnosis</a:t>
            </a:r>
            <a:endParaRPr lang="en-US" sz="1458" dirty="0">
              <a:latin typeface="Avenir Book" panose="02000503020000020003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098429" y="2764234"/>
            <a:ext cx="7384852" cy="12700"/>
          </a:xfrm>
          <a:prstGeom prst="roundRect">
            <a:avLst>
              <a:gd name="adj" fmla="val 223256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687" y="2800549"/>
            <a:ext cx="2690018" cy="108912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912718" y="2989560"/>
            <a:ext cx="242034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Biopsy Complications</a:t>
            </a:r>
            <a:endParaRPr lang="en-US" sz="1833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912718" y="3398243"/>
            <a:ext cx="385911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Pain, bleeding, infection (0.4% develop sepsis)</a:t>
            </a:r>
            <a:endParaRPr lang="en-US" sz="1458" dirty="0">
              <a:latin typeface="Avenir Book" panose="02000503020000020003" pitchFamily="2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770933" y="3900587"/>
            <a:ext cx="6712347" cy="12700"/>
          </a:xfrm>
          <a:prstGeom prst="roundRect">
            <a:avLst>
              <a:gd name="adj" fmla="val 223256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182" y="3936901"/>
            <a:ext cx="4035028" cy="108912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585222" y="4125913"/>
            <a:ext cx="253087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Treatment Side Effects</a:t>
            </a:r>
            <a:endParaRPr lang="en-US" sz="1833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585222" y="4534595"/>
            <a:ext cx="423892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Incontinence, erectile dysfunction, bladder and bowel problems</a:t>
            </a:r>
            <a:endParaRPr lang="en-US" sz="1458" dirty="0">
              <a:latin typeface="Avenir Book" panose="02000503020000020003" pitchFamily="2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443439" y="5036939"/>
            <a:ext cx="6039843" cy="12700"/>
          </a:xfrm>
          <a:prstGeom prst="roundRect">
            <a:avLst>
              <a:gd name="adj" fmla="val 223256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78" y="5073254"/>
            <a:ext cx="5380137" cy="108912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6257727" y="5262265"/>
            <a:ext cx="346729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Overdiagnosis &amp; Overtreatment</a:t>
            </a:r>
            <a:endParaRPr lang="en-US" sz="1833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257727" y="5670947"/>
            <a:ext cx="426729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Treatment of cancers that would never cause harm</a:t>
            </a:r>
            <a:endParaRPr lang="en-US" sz="1458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61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" y="485478"/>
            <a:ext cx="12191999" cy="551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333"/>
              </a:lnSpc>
            </a:pPr>
            <a:r>
              <a:rPr lang="en-US" sz="345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Population Observations on PSA Screening</a:t>
            </a:r>
            <a:endParaRPr lang="en-US" sz="3458" dirty="0"/>
          </a:p>
        </p:txBody>
      </p:sp>
      <p:sp>
        <p:nvSpPr>
          <p:cNvPr id="3" name="Shape 1"/>
          <p:cNvSpPr/>
          <p:nvPr/>
        </p:nvSpPr>
        <p:spPr>
          <a:xfrm>
            <a:off x="6086475" y="1389658"/>
            <a:ext cx="38099" cy="4875253"/>
          </a:xfrm>
          <a:prstGeom prst="roundRect">
            <a:avLst>
              <a:gd name="adj" fmla="val 138932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4" name="Shape 2"/>
          <p:cNvSpPr/>
          <p:nvPr/>
        </p:nvSpPr>
        <p:spPr>
          <a:xfrm>
            <a:off x="5387330" y="1777008"/>
            <a:ext cx="529233" cy="19050"/>
          </a:xfrm>
          <a:prstGeom prst="roundRect">
            <a:avLst>
              <a:gd name="adj" fmla="val 138932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5" name="Shape 3"/>
          <p:cNvSpPr/>
          <p:nvPr/>
        </p:nvSpPr>
        <p:spPr>
          <a:xfrm>
            <a:off x="5897513" y="1588096"/>
            <a:ext cx="396974" cy="396974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7" name="Text 5"/>
          <p:cNvSpPr/>
          <p:nvPr/>
        </p:nvSpPr>
        <p:spPr>
          <a:xfrm>
            <a:off x="3008313" y="1566069"/>
            <a:ext cx="2205533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167"/>
              </a:lnSpc>
            </a:pPr>
            <a:r>
              <a:rPr lang="en-US" sz="1708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Late 1980s</a:t>
            </a:r>
            <a:endParaRPr lang="en-US" sz="1708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17538" y="1947466"/>
            <a:ext cx="4596308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208"/>
              </a:lnSpc>
            </a:pPr>
            <a:r>
              <a:rPr lang="en-US" sz="1375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PSA testing came into common use for early diagnosis of prostate cancer.</a:t>
            </a:r>
            <a:endParaRPr lang="en-US" sz="1375" dirty="0">
              <a:latin typeface="Avenir Book" panose="02000503020000020003" pitchFamily="2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275438" y="2659162"/>
            <a:ext cx="529233" cy="19050"/>
          </a:xfrm>
          <a:prstGeom prst="roundRect">
            <a:avLst>
              <a:gd name="adj" fmla="val 138932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0" name="Shape 8"/>
          <p:cNvSpPr/>
          <p:nvPr/>
        </p:nvSpPr>
        <p:spPr>
          <a:xfrm>
            <a:off x="5897513" y="2470250"/>
            <a:ext cx="396974" cy="396974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2" name="Text 10"/>
          <p:cNvSpPr/>
          <p:nvPr/>
        </p:nvSpPr>
        <p:spPr>
          <a:xfrm>
            <a:off x="6978154" y="2448223"/>
            <a:ext cx="2205533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8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Early 1990s</a:t>
            </a:r>
            <a:endParaRPr lang="en-US" sz="1708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978154" y="2829620"/>
            <a:ext cx="4596308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Incidence rates initially rose dramatically as first-time PSA screening became widespread, followed by a subsequent decline.</a:t>
            </a:r>
            <a:endParaRPr lang="en-US" sz="1375" dirty="0">
              <a:latin typeface="Avenir Book" panose="02000503020000020003" pitchFamily="2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5387330" y="3537744"/>
            <a:ext cx="529233" cy="19050"/>
          </a:xfrm>
          <a:prstGeom prst="roundRect">
            <a:avLst>
              <a:gd name="adj" fmla="val 138932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5" name="Shape 13"/>
          <p:cNvSpPr/>
          <p:nvPr/>
        </p:nvSpPr>
        <p:spPr>
          <a:xfrm>
            <a:off x="5897513" y="3348832"/>
            <a:ext cx="396974" cy="396974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7" name="Text 15"/>
          <p:cNvSpPr/>
          <p:nvPr/>
        </p:nvSpPr>
        <p:spPr>
          <a:xfrm>
            <a:off x="3008313" y="3326805"/>
            <a:ext cx="2205533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167"/>
              </a:lnSpc>
            </a:pPr>
            <a:r>
              <a:rPr lang="en-US" sz="1708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Mid 1990s</a:t>
            </a:r>
            <a:endParaRPr lang="en-US" sz="1708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17538" y="3708202"/>
            <a:ext cx="4596308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208"/>
              </a:lnSpc>
            </a:pPr>
            <a:r>
              <a:rPr lang="en-US" sz="1375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Mortality rates began to decrease, though the relationship between this decline and screening intensity remains unclear and inconsistent.</a:t>
            </a:r>
            <a:endParaRPr lang="en-US" sz="1375" dirty="0">
              <a:latin typeface="Avenir Book" panose="02000503020000020003" pitchFamily="2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275438" y="4416326"/>
            <a:ext cx="529233" cy="19050"/>
          </a:xfrm>
          <a:prstGeom prst="roundRect">
            <a:avLst>
              <a:gd name="adj" fmla="val 138932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0" name="Shape 18"/>
          <p:cNvSpPr/>
          <p:nvPr/>
        </p:nvSpPr>
        <p:spPr>
          <a:xfrm>
            <a:off x="5897513" y="4227414"/>
            <a:ext cx="396974" cy="396974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2" name="Text 20"/>
          <p:cNvSpPr/>
          <p:nvPr/>
        </p:nvSpPr>
        <p:spPr>
          <a:xfrm>
            <a:off x="6978154" y="4205387"/>
            <a:ext cx="2205533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8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2000s</a:t>
            </a:r>
            <a:endParaRPr lang="en-US" sz="1708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997204" y="4499372"/>
            <a:ext cx="4596308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By 2005, ~90% of prostate cancers were clinically localized: Stage shift </a:t>
            </a:r>
            <a:endParaRPr lang="en-US" sz="1375" dirty="0">
              <a:latin typeface="Avenir Book" panose="02000503020000020003" pitchFamily="2" charset="0"/>
            </a:endParaRPr>
          </a:p>
          <a:p>
            <a:pPr>
              <a:lnSpc>
                <a:spcPts val="2208"/>
              </a:lnSpc>
            </a:pPr>
            <a:r>
              <a:rPr lang="en-US" sz="1375" b="1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Randomized clinical trials studied whether a mortality benefit is associated with PSA screening.</a:t>
            </a:r>
          </a:p>
        </p:txBody>
      </p:sp>
      <p:sp>
        <p:nvSpPr>
          <p:cNvPr id="25" name="Shape 12">
            <a:extLst>
              <a:ext uri="{FF2B5EF4-FFF2-40B4-BE49-F238E27FC236}">
                <a16:creationId xmlns:a16="http://schemas.microsoft.com/office/drawing/2014/main" id="{887B18D4-A84D-7814-38DC-C34A24D7F00C}"/>
              </a:ext>
            </a:extLst>
          </p:cNvPr>
          <p:cNvSpPr/>
          <p:nvPr/>
        </p:nvSpPr>
        <p:spPr>
          <a:xfrm>
            <a:off x="5462761" y="5349761"/>
            <a:ext cx="529233" cy="19050"/>
          </a:xfrm>
          <a:prstGeom prst="roundRect">
            <a:avLst>
              <a:gd name="adj" fmla="val 138932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57234DE9-52E9-A3C2-8195-3C2C510842E3}"/>
              </a:ext>
            </a:extLst>
          </p:cNvPr>
          <p:cNvSpPr/>
          <p:nvPr/>
        </p:nvSpPr>
        <p:spPr>
          <a:xfrm>
            <a:off x="3129533" y="5142746"/>
            <a:ext cx="2205533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167"/>
              </a:lnSpc>
            </a:pPr>
            <a:r>
              <a:rPr lang="en-US" sz="1708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2010’s and forward</a:t>
            </a:r>
            <a:endParaRPr lang="en-US" sz="1708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27" name="Text 16">
            <a:extLst>
              <a:ext uri="{FF2B5EF4-FFF2-40B4-BE49-F238E27FC236}">
                <a16:creationId xmlns:a16="http://schemas.microsoft.com/office/drawing/2014/main" id="{9B1E5504-EBDF-38F0-4599-52445D07B43A}"/>
              </a:ext>
            </a:extLst>
          </p:cNvPr>
          <p:cNvSpPr/>
          <p:nvPr/>
        </p:nvSpPr>
        <p:spPr>
          <a:xfrm>
            <a:off x="786054" y="5469932"/>
            <a:ext cx="4596308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208"/>
              </a:lnSpc>
            </a:pPr>
            <a:r>
              <a:rPr lang="en-US" sz="1375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Following USPSTF downgrades (2012, 2018) mortality rates began to creep back up.</a:t>
            </a:r>
            <a:endParaRPr lang="en-US" sz="1375" dirty="0">
              <a:latin typeface="Avenir Book" panose="02000503020000020003" pitchFamily="2" charset="0"/>
            </a:endParaRPr>
          </a:p>
        </p:txBody>
      </p:sp>
      <p:sp>
        <p:nvSpPr>
          <p:cNvPr id="28" name="Shape 18">
            <a:extLst>
              <a:ext uri="{FF2B5EF4-FFF2-40B4-BE49-F238E27FC236}">
                <a16:creationId xmlns:a16="http://schemas.microsoft.com/office/drawing/2014/main" id="{38021E1F-A734-4318-DD3C-C4483413F179}"/>
              </a:ext>
            </a:extLst>
          </p:cNvPr>
          <p:cNvSpPr/>
          <p:nvPr/>
        </p:nvSpPr>
        <p:spPr>
          <a:xfrm>
            <a:off x="5897513" y="5103768"/>
            <a:ext cx="396974" cy="396974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806287" y="466688"/>
            <a:ext cx="4202907" cy="489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33"/>
              </a:lnSpc>
            </a:pPr>
            <a:r>
              <a:rPr lang="en-US" sz="3042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Clinical Trial Evidence</a:t>
            </a:r>
            <a:endParaRPr lang="en-US" sz="3042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2DED327-9A05-9EB6-A3FF-64962C0092D7}"/>
              </a:ext>
            </a:extLst>
          </p:cNvPr>
          <p:cNvGraphicFramePr>
            <a:graphicFrameLocks noGrp="1"/>
          </p:cNvGraphicFramePr>
          <p:nvPr/>
        </p:nvGraphicFramePr>
        <p:xfrm>
          <a:off x="770861" y="1049484"/>
          <a:ext cx="10446489" cy="4987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561">
                  <a:extLst>
                    <a:ext uri="{9D8B030D-6E8A-4147-A177-3AD203B41FA5}">
                      <a16:colId xmlns:a16="http://schemas.microsoft.com/office/drawing/2014/main" val="3596724762"/>
                    </a:ext>
                  </a:extLst>
                </a:gridCol>
                <a:gridCol w="978904">
                  <a:extLst>
                    <a:ext uri="{9D8B030D-6E8A-4147-A177-3AD203B41FA5}">
                      <a16:colId xmlns:a16="http://schemas.microsoft.com/office/drawing/2014/main" val="3413360991"/>
                    </a:ext>
                  </a:extLst>
                </a:gridCol>
                <a:gridCol w="1498122">
                  <a:extLst>
                    <a:ext uri="{9D8B030D-6E8A-4147-A177-3AD203B41FA5}">
                      <a16:colId xmlns:a16="http://schemas.microsoft.com/office/drawing/2014/main" val="2184521667"/>
                    </a:ext>
                  </a:extLst>
                </a:gridCol>
                <a:gridCol w="3067620">
                  <a:extLst>
                    <a:ext uri="{9D8B030D-6E8A-4147-A177-3AD203B41FA5}">
                      <a16:colId xmlns:a16="http://schemas.microsoft.com/office/drawing/2014/main" val="784358850"/>
                    </a:ext>
                  </a:extLst>
                </a:gridCol>
                <a:gridCol w="1796354">
                  <a:extLst>
                    <a:ext uri="{9D8B030D-6E8A-4147-A177-3AD203B41FA5}">
                      <a16:colId xmlns:a16="http://schemas.microsoft.com/office/drawing/2014/main" val="1592240029"/>
                    </a:ext>
                  </a:extLst>
                </a:gridCol>
                <a:gridCol w="2081928">
                  <a:extLst>
                    <a:ext uri="{9D8B030D-6E8A-4147-A177-3AD203B41FA5}">
                      <a16:colId xmlns:a16="http://schemas.microsoft.com/office/drawing/2014/main" val="1389796097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Study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Location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Design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Intervention/Randomization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PSA cutpoint deemed positive (ng/ml)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Effect of Screening on PC Mortality (yrs </a:t>
                      </a:r>
                      <a:r>
                        <a:rPr lang="en-US" sz="1500" dirty="0" err="1">
                          <a:latin typeface="Avenir Book" panose="02000503020000020003" pitchFamily="2" charset="0"/>
                        </a:rPr>
                        <a:t>followup</a:t>
                      </a:r>
                      <a:r>
                        <a:rPr lang="en-US" sz="1500" dirty="0">
                          <a:latin typeface="Avenir Book" panose="02000503020000020003" pitchFamily="2" charset="0"/>
                        </a:rPr>
                        <a:t>)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3615736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PLCO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US 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76,693 men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Ages 55-74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Annual PSA for 6 years +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DRE years 1-4 vs. Usual Care (Up to 52% PSA contamination in control group)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u="sng" dirty="0">
                          <a:latin typeface="Avenir Book" panose="02000503020000020003" pitchFamily="2" charset="0"/>
                        </a:rPr>
                        <a:t>&gt;</a:t>
                      </a:r>
                      <a:r>
                        <a:rPr lang="en-US" sz="1500" dirty="0">
                          <a:latin typeface="Avenir Book" panose="02000503020000020003" pitchFamily="2" charset="0"/>
                        </a:rPr>
                        <a:t>4.0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Biopsy protocol not standardized across centers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No difference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(15 year follow up)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961622516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ESRPC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Europe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182,000 men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Ages 50-74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dirty="0">
                          <a:solidFill>
                            <a:srgbClr val="15213F"/>
                          </a:solidFill>
                          <a:latin typeface="Avenir Book" panose="02000503020000020003" pitchFamily="2" charset="0"/>
                          <a:ea typeface="Roboto" pitchFamily="34" charset="-122"/>
                          <a:cs typeface="Roboto" pitchFamily="34" charset="-120"/>
                        </a:rPr>
                        <a:t>PSA screening at an average of once every 4 years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dirty="0">
                          <a:solidFill>
                            <a:srgbClr val="15213F"/>
                          </a:solidFill>
                          <a:latin typeface="Avenir Book" panose="02000503020000020003" pitchFamily="2" charset="0"/>
                          <a:ea typeface="Roboto" pitchFamily="34" charset="-122"/>
                          <a:cs typeface="Roboto" pitchFamily="34" charset="-120"/>
                        </a:rPr>
                        <a:t>vs. No screening</a:t>
                      </a:r>
                      <a:endParaRPr lang="en-US" sz="1500" dirty="0">
                        <a:latin typeface="Avenir Book" panose="02000503020000020003" pitchFamily="2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u="sng" dirty="0">
                          <a:latin typeface="Avenir Book" panose="02000503020000020003" pitchFamily="2" charset="0"/>
                        </a:rPr>
                        <a:t>&gt;</a:t>
                      </a:r>
                      <a:r>
                        <a:rPr lang="en-US" sz="1500" u="none" dirty="0">
                          <a:solidFill>
                            <a:srgbClr val="15213F"/>
                          </a:solidFill>
                          <a:latin typeface="Avenir Book" panose="02000503020000020003" pitchFamily="2" charset="0"/>
                          <a:ea typeface="Roboto" pitchFamily="34" charset="-122"/>
                          <a:cs typeface="Roboto" pitchFamily="34" charset="-120"/>
                        </a:rPr>
                        <a:t>1.8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dirty="0">
                          <a:solidFill>
                            <a:srgbClr val="15213F"/>
                          </a:solidFill>
                          <a:latin typeface="Avenir Book" panose="02000503020000020003" pitchFamily="2" charset="0"/>
                          <a:ea typeface="Roboto" pitchFamily="34" charset="-122"/>
                          <a:cs typeface="Roboto" pitchFamily="34" charset="-120"/>
                        </a:rPr>
                        <a:t>Protocols differed among countries</a:t>
                      </a:r>
                      <a:endParaRPr lang="en-US" sz="1500" u="none" dirty="0">
                        <a:latin typeface="Avenir Book" panose="02000503020000020003" pitchFamily="2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20% reduction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(9 year follow up)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NNS: 781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NNT: 27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158400163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CAP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UK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solidFill>
                            <a:srgbClr val="15213F"/>
                          </a:solidFill>
                          <a:latin typeface="Avenir Book" panose="02000503020000020003" pitchFamily="2" charset="0"/>
                          <a:ea typeface="Roboto" pitchFamily="34" charset="-122"/>
                          <a:cs typeface="Roboto" pitchFamily="34" charset="-120"/>
                        </a:rPr>
                        <a:t>189,386 men in the intervention group; 219,439 controls</a:t>
                      </a:r>
                      <a:endParaRPr lang="en-US" sz="1500" dirty="0">
                        <a:latin typeface="Avenir Book" panose="02000503020000020003" pitchFamily="2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solidFill>
                            <a:srgbClr val="15213F"/>
                          </a:solidFill>
                          <a:latin typeface="Avenir Book" panose="02000503020000020003" pitchFamily="2" charset="0"/>
                          <a:ea typeface="Roboto" pitchFamily="34" charset="-122"/>
                          <a:cs typeface="Roboto" pitchFamily="34" charset="-120"/>
                        </a:rPr>
                        <a:t>In the intervention group, 40% of men attended a PSA testing clinic, and 36% had a PSA blood sample taken vs. no screening.</a:t>
                      </a:r>
                      <a:endParaRPr lang="en-US" sz="1500" dirty="0">
                        <a:latin typeface="Avenir Book" panose="02000503020000020003" pitchFamily="2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u="sng" dirty="0">
                          <a:latin typeface="Avenir Book" panose="02000503020000020003" pitchFamily="2" charset="0"/>
                        </a:rPr>
                        <a:t>&gt;</a:t>
                      </a:r>
                      <a:r>
                        <a:rPr lang="en-US" sz="1500" dirty="0">
                          <a:latin typeface="Avenir Book" panose="02000503020000020003" pitchFamily="2" charset="0"/>
                        </a:rPr>
                        <a:t>3.0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No difference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(10 year follow up)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8285865"/>
                  </a:ext>
                </a:extLst>
              </a:tr>
              <a:tr h="7394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Göteborg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Sweden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20,000 men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Ages 50-64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15213F"/>
                          </a:solidFill>
                          <a:latin typeface="Avenir Book" panose="02000503020000020003" pitchFamily="2" charset="0"/>
                          <a:ea typeface="Roboto" pitchFamily="34" charset="-122"/>
                          <a:cs typeface="Roboto" pitchFamily="34" charset="-120"/>
                        </a:rPr>
                        <a:t>PSA testing every 2 years vs. no testing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u="sng" dirty="0">
                          <a:latin typeface="Avenir Book" panose="02000503020000020003" pitchFamily="2" charset="0"/>
                        </a:rPr>
                        <a:t>&gt;</a:t>
                      </a:r>
                      <a:r>
                        <a:rPr lang="en-US" sz="1500" dirty="0">
                          <a:latin typeface="Avenir Book" panose="02000503020000020003" pitchFamily="2" charset="0"/>
                        </a:rPr>
                        <a:t>2.5 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35% reduction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(18 year follow up)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4234969259"/>
                  </a:ext>
                </a:extLst>
              </a:tr>
            </a:tbl>
          </a:graphicData>
        </a:graphic>
      </p:graphicFrame>
      <p:sp>
        <p:nvSpPr>
          <p:cNvPr id="26" name="Text 2">
            <a:extLst>
              <a:ext uri="{FF2B5EF4-FFF2-40B4-BE49-F238E27FC236}">
                <a16:creationId xmlns:a16="http://schemas.microsoft.com/office/drawing/2014/main" id="{623B3872-4CDD-84FC-2FC7-E454424C59F5}"/>
              </a:ext>
            </a:extLst>
          </p:cNvPr>
          <p:cNvSpPr/>
          <p:nvPr/>
        </p:nvSpPr>
        <p:spPr>
          <a:xfrm>
            <a:off x="1451134" y="6096038"/>
            <a:ext cx="891321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2667" i="1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Harms usually accrue early; Benefits take time to emerge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5D3067-E8F4-0B8C-0DC1-9AD9C2E6F95B}"/>
              </a:ext>
            </a:extLst>
          </p:cNvPr>
          <p:cNvSpPr txBox="1"/>
          <p:nvPr/>
        </p:nvSpPr>
        <p:spPr>
          <a:xfrm>
            <a:off x="1571625" y="2395061"/>
            <a:ext cx="95059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If PSA screening has unclear mortality benefit overall, </a:t>
            </a:r>
          </a:p>
          <a:p>
            <a:pPr algn="ctr"/>
            <a:endParaRPr lang="en-US" sz="2800" dirty="0">
              <a:solidFill>
                <a:srgbClr val="0070C0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and may cause greater harm than benefit to some, </a:t>
            </a:r>
          </a:p>
          <a:p>
            <a:pPr algn="ctr"/>
            <a:endParaRPr lang="en-US" sz="2800" dirty="0">
              <a:solidFill>
                <a:srgbClr val="0070C0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can we find better ways to screen?</a:t>
            </a:r>
          </a:p>
        </p:txBody>
      </p:sp>
    </p:spTree>
    <p:extLst>
      <p:ext uri="{BB962C8B-B14F-4D97-AF65-F5344CB8AC3E}">
        <p14:creationId xmlns:p14="http://schemas.microsoft.com/office/powerpoint/2010/main" val="609954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1497496"/>
            <a:ext cx="12192000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370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Digital Rectal Examination (DRE)</a:t>
            </a:r>
            <a:endParaRPr lang="en-US" sz="3708" dirty="0"/>
          </a:p>
        </p:txBody>
      </p:sp>
      <p:sp>
        <p:nvSpPr>
          <p:cNvPr id="3" name="Shape 1"/>
          <p:cNvSpPr/>
          <p:nvPr/>
        </p:nvSpPr>
        <p:spPr>
          <a:xfrm>
            <a:off x="714655" y="2629162"/>
            <a:ext cx="425252" cy="425252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4" name="Text 2"/>
          <p:cNvSpPr/>
          <p:nvPr/>
        </p:nvSpPr>
        <p:spPr>
          <a:xfrm>
            <a:off x="1275855" y="2702464"/>
            <a:ext cx="268872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Examination Technique</a:t>
            </a:r>
            <a:endParaRPr lang="en-US" sz="1667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275854" y="3111147"/>
            <a:ext cx="288270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Inexpensive and relatively noninvasive procedure. Can be taught to healthcare workers at various levels.</a:t>
            </a:r>
            <a:endParaRPr lang="en-US" sz="1667" dirty="0">
              <a:latin typeface="Avenir Book" panose="02000503020000020003" pitchFamily="2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400632" y="2629162"/>
            <a:ext cx="425252" cy="425252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7" name="Text 5"/>
          <p:cNvSpPr/>
          <p:nvPr/>
        </p:nvSpPr>
        <p:spPr>
          <a:xfrm>
            <a:off x="4961831" y="2702464"/>
            <a:ext cx="284628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Effectiveness Limitations</a:t>
            </a:r>
            <a:endParaRPr lang="en-US" sz="1667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961831" y="3111147"/>
            <a:ext cx="2882702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Accuracy depends on examiner skill. Positive predictive value is only 25-29% for palpable nodules.</a:t>
            </a:r>
            <a:endParaRPr lang="en-US" sz="1667" dirty="0">
              <a:latin typeface="Avenir Book" panose="02000503020000020003" pitchFamily="2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086607" y="2629162"/>
            <a:ext cx="425252" cy="425252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0" name="Text 8"/>
          <p:cNvSpPr/>
          <p:nvPr/>
        </p:nvSpPr>
        <p:spPr>
          <a:xfrm>
            <a:off x="8647807" y="270246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Uncertain Benefits</a:t>
            </a:r>
            <a:endParaRPr lang="en-US" sz="1667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647807" y="3111147"/>
            <a:ext cx="288270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Contribution to reducing prostate cancer mortality remains undetermined. Poor predictive value when PSA levels are low.</a:t>
            </a:r>
            <a:endParaRPr lang="en-US" sz="1667" dirty="0">
              <a:latin typeface="Avenir Book" panose="02000503020000020003" pitchFamily="2" charset="0"/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F790EBDA-AFAD-4515-1862-90A4803FA343}"/>
              </a:ext>
            </a:extLst>
          </p:cNvPr>
          <p:cNvSpPr/>
          <p:nvPr/>
        </p:nvSpPr>
        <p:spPr>
          <a:xfrm>
            <a:off x="1535582" y="5525692"/>
            <a:ext cx="891321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2667" i="1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DRE may pose a barrier without providing clear overall benefits.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388" y="736997"/>
            <a:ext cx="5774035" cy="534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7"/>
              </a:lnSpc>
            </a:pPr>
            <a:r>
              <a:rPr lang="en-US" sz="3333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Risk-Adaptive Approaches</a:t>
            </a:r>
            <a:endParaRPr lang="en-US" sz="3333" dirty="0"/>
          </a:p>
        </p:txBody>
      </p:sp>
      <p:sp>
        <p:nvSpPr>
          <p:cNvPr id="4" name="Shape 1"/>
          <p:cNvSpPr/>
          <p:nvPr/>
        </p:nvSpPr>
        <p:spPr>
          <a:xfrm>
            <a:off x="598389" y="1719957"/>
            <a:ext cx="384671" cy="384671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5" name="Text 2"/>
          <p:cNvSpPr/>
          <p:nvPr/>
        </p:nvSpPr>
        <p:spPr>
          <a:xfrm>
            <a:off x="1154013" y="1719957"/>
            <a:ext cx="2137172" cy="26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Age</a:t>
            </a:r>
            <a:endParaRPr lang="en-US" sz="1500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54014" y="1967904"/>
            <a:ext cx="5867598" cy="273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Risk increases with age</a:t>
            </a:r>
            <a:endParaRPr lang="en-US" sz="1500" dirty="0">
              <a:latin typeface="Avenir Book" panose="02000503020000020003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98389" y="2489249"/>
            <a:ext cx="384671" cy="384671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8" name="Text 5"/>
          <p:cNvSpPr/>
          <p:nvPr/>
        </p:nvSpPr>
        <p:spPr>
          <a:xfrm>
            <a:off x="1154014" y="2489248"/>
            <a:ext cx="2615704" cy="26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Genetics &amp; Family History</a:t>
            </a:r>
            <a:endParaRPr lang="en-US" sz="1500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54014" y="2761555"/>
            <a:ext cx="5867598" cy="273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2-3x risk with first-degree relatives affected</a:t>
            </a:r>
          </a:p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~9x risk with affect father and brother</a:t>
            </a:r>
            <a:endParaRPr lang="en-US" sz="1500" dirty="0">
              <a:latin typeface="Avenir Book" panose="02000503020000020003" pitchFamily="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98389" y="3401842"/>
            <a:ext cx="384671" cy="384671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1" name="Text 8"/>
          <p:cNvSpPr/>
          <p:nvPr/>
        </p:nvSpPr>
        <p:spPr>
          <a:xfrm>
            <a:off x="1154013" y="3401842"/>
            <a:ext cx="2137172" cy="26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Race/Ethnicity</a:t>
            </a:r>
            <a:endParaRPr lang="en-US" sz="1500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154014" y="3676131"/>
            <a:ext cx="5867598" cy="273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Higher incidence in African American men</a:t>
            </a:r>
            <a:endParaRPr lang="en-US" sz="1500" dirty="0">
              <a:latin typeface="Avenir Book" panose="02000503020000020003" pitchFamily="2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98389" y="4150595"/>
            <a:ext cx="384671" cy="384671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4" name="Text 11"/>
          <p:cNvSpPr/>
          <p:nvPr/>
        </p:nvSpPr>
        <p:spPr>
          <a:xfrm>
            <a:off x="1154013" y="4150594"/>
            <a:ext cx="2137172" cy="26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0070C0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Anthropometrics</a:t>
            </a:r>
            <a:endParaRPr lang="en-US" sz="1500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154014" y="4417691"/>
            <a:ext cx="5867598" cy="273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Height and obesity linked to aggressive disease</a:t>
            </a:r>
            <a:endParaRPr lang="en-US" sz="1500" dirty="0">
              <a:latin typeface="Avenir Book" panose="02000503020000020003" pitchFamily="2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58106" y="5077794"/>
            <a:ext cx="6423223" cy="546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Font typeface="Arial" panose="020B0604020202020204" pitchFamily="34" charset="0"/>
              <a:buChar char="•"/>
            </a:pPr>
            <a:r>
              <a:rPr lang="en-US" sz="1667" i="1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These factors are not (or not easily) modifiable </a:t>
            </a:r>
          </a:p>
          <a:p>
            <a:pPr marL="285739" indent="-285739">
              <a:lnSpc>
                <a:spcPts val="2125"/>
              </a:lnSpc>
              <a:buFont typeface="Arial" panose="020B0604020202020204" pitchFamily="34" charset="0"/>
              <a:buChar char="•"/>
            </a:pPr>
            <a:r>
              <a:rPr lang="en-US" sz="1667" i="1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Some may serve as stratifiers for screening protocols</a:t>
            </a:r>
          </a:p>
          <a:p>
            <a:pPr marL="285739" indent="-285739">
              <a:lnSpc>
                <a:spcPts val="2125"/>
              </a:lnSpc>
              <a:buFont typeface="Arial" panose="020B0604020202020204" pitchFamily="34" charset="0"/>
              <a:buChar char="•"/>
            </a:pPr>
            <a:r>
              <a:rPr lang="en-US" sz="1667" i="1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Risk assessment tools exist that may guide screening decisions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2082" y="286567"/>
            <a:ext cx="7767836" cy="553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33"/>
              </a:lnSpc>
            </a:pPr>
            <a:r>
              <a:rPr lang="en-US" sz="345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Germline Genetics in Prostate Cancer</a:t>
            </a:r>
            <a:endParaRPr lang="en-US" sz="3458" dirty="0"/>
          </a:p>
        </p:txBody>
      </p:sp>
      <p:sp>
        <p:nvSpPr>
          <p:cNvPr id="7" name="Shape 4"/>
          <p:cNvSpPr/>
          <p:nvPr/>
        </p:nvSpPr>
        <p:spPr>
          <a:xfrm flipV="1">
            <a:off x="1422906" y="1423906"/>
            <a:ext cx="9856467" cy="38099"/>
          </a:xfrm>
          <a:prstGeom prst="roundRect">
            <a:avLst>
              <a:gd name="adj" fmla="val 278828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AAB2EE-431E-7B55-5C01-D39702E3A16D}"/>
              </a:ext>
            </a:extLst>
          </p:cNvPr>
          <p:cNvSpPr txBox="1"/>
          <p:nvPr/>
        </p:nvSpPr>
        <p:spPr>
          <a:xfrm>
            <a:off x="1422906" y="1045586"/>
            <a:ext cx="10060257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36979" algn="l"/>
              </a:tabLst>
            </a:pPr>
            <a:r>
              <a:rPr lang="en-US" sz="1833" b="1" dirty="0">
                <a:latin typeface="Avenir Book" panose="02000503020000020003" pitchFamily="2" charset="0"/>
              </a:rPr>
              <a:t>Low Penetrance Cancer Genes:</a:t>
            </a:r>
            <a:r>
              <a:rPr lang="en-US" sz="1833" dirty="0">
                <a:latin typeface="Avenir Book" panose="02000503020000020003" pitchFamily="2" charset="0"/>
              </a:rPr>
              <a:t>	&gt;451 Unique Loci Explaining ~1/3 of familial risk</a:t>
            </a: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5CDF3FD0-9A1D-A5E9-E486-7244034DA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865" y="6512474"/>
            <a:ext cx="67008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333">
                <a:latin typeface="Avenir Book" panose="02000503020000020003" pitchFamily="2" charset="0"/>
              </a:rPr>
              <a:t>*Pritchard et al. </a:t>
            </a:r>
            <a:r>
              <a:rPr lang="en-US" sz="1333" i="1">
                <a:latin typeface="Avenir Book" panose="02000503020000020003" pitchFamily="2" charset="0"/>
              </a:rPr>
              <a:t>NEJM</a:t>
            </a:r>
            <a:r>
              <a:rPr lang="en-US" sz="1333">
                <a:latin typeface="Avenir Book" panose="02000503020000020003" pitchFamily="2" charset="0"/>
              </a:rPr>
              <a:t> 2016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6D17FE-565F-A85B-782E-56CF784DAC19}"/>
              </a:ext>
            </a:extLst>
          </p:cNvPr>
          <p:cNvGrpSpPr/>
          <p:nvPr/>
        </p:nvGrpSpPr>
        <p:grpSpPr>
          <a:xfrm>
            <a:off x="1422906" y="1516322"/>
            <a:ext cx="9227374" cy="4215549"/>
            <a:chOff x="1245823" y="1817552"/>
            <a:chExt cx="9505443" cy="638577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53ED50C-15EA-A6D6-522C-EF2859A2F344}"/>
                </a:ext>
              </a:extLst>
            </p:cNvPr>
            <p:cNvGrpSpPr/>
            <p:nvPr/>
          </p:nvGrpSpPr>
          <p:grpSpPr>
            <a:xfrm>
              <a:off x="1245823" y="1817552"/>
              <a:ext cx="9505443" cy="6385776"/>
              <a:chOff x="1525586" y="1808864"/>
              <a:chExt cx="9505443" cy="638577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B54A998-BEE2-0E74-33F3-FCB6BF3E14FE}"/>
                  </a:ext>
                </a:extLst>
              </p:cNvPr>
              <p:cNvSpPr txBox="1"/>
              <p:nvPr/>
            </p:nvSpPr>
            <p:spPr>
              <a:xfrm>
                <a:off x="5494655" y="1836893"/>
                <a:ext cx="5536374" cy="6357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67" b="1" i="1" dirty="0">
                    <a:latin typeface="Avenir Book" panose="02000503020000020003" pitchFamily="2" charset="0"/>
                    <a:sym typeface="Wingdings" pitchFamily="2" charset="2"/>
                  </a:rPr>
                  <a:t>ATM</a:t>
                </a:r>
              </a:p>
              <a:p>
                <a:r>
                  <a:rPr lang="en-US" sz="1667" i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sym typeface="Wingdings" pitchFamily="2" charset="2"/>
                  </a:rPr>
                  <a:t>ATR</a:t>
                </a:r>
              </a:p>
              <a:p>
                <a:r>
                  <a:rPr lang="en-US" sz="1667" b="1" i="1" dirty="0">
                    <a:solidFill>
                      <a:srgbClr val="FF0000"/>
                    </a:solidFill>
                    <a:latin typeface="Avenir Book" panose="02000503020000020003" pitchFamily="2" charset="0"/>
                    <a:sym typeface="Wingdings" pitchFamily="2" charset="2"/>
                  </a:rPr>
                  <a:t>BRCA1 </a:t>
                </a:r>
              </a:p>
              <a:p>
                <a:r>
                  <a:rPr lang="en-US" sz="1667" b="1" i="1" dirty="0">
                    <a:solidFill>
                      <a:srgbClr val="FF0000"/>
                    </a:solidFill>
                    <a:latin typeface="Avenir Book" panose="02000503020000020003" pitchFamily="2" charset="0"/>
                    <a:sym typeface="Wingdings" pitchFamily="2" charset="2"/>
                  </a:rPr>
                  <a:t>BRCA2</a:t>
                </a:r>
              </a:p>
              <a:p>
                <a:r>
                  <a:rPr lang="en-US" sz="1667" i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BRIP1</a:t>
                </a:r>
              </a:p>
              <a:p>
                <a:r>
                  <a:rPr lang="en-US" sz="1667" b="1" i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CHEK2</a:t>
                </a:r>
              </a:p>
              <a:p>
                <a:r>
                  <a:rPr lang="en-US" sz="1667" i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FAM175A</a:t>
                </a:r>
              </a:p>
              <a:p>
                <a:r>
                  <a:rPr lang="en-US" sz="1667" i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GEN1</a:t>
                </a:r>
              </a:p>
              <a:p>
                <a:r>
                  <a:rPr lang="en-US" sz="1667" b="1" i="1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HOXB13</a:t>
                </a:r>
              </a:p>
              <a:p>
                <a:r>
                  <a:rPr lang="en-US" sz="1667" dirty="0">
                    <a:latin typeface="Avenir Book" panose="02000503020000020003" pitchFamily="2" charset="0"/>
                  </a:rPr>
                  <a:t>Lynch Syndrome (</a:t>
                </a:r>
                <a:r>
                  <a:rPr lang="en-US" sz="1667" b="1" i="1" dirty="0">
                    <a:latin typeface="Avenir Book" panose="02000503020000020003" pitchFamily="2" charset="0"/>
                  </a:rPr>
                  <a:t>MLH1, </a:t>
                </a:r>
                <a:r>
                  <a:rPr lang="en-US" sz="1667" b="1" i="1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MSH2, MSH6, </a:t>
                </a:r>
                <a:r>
                  <a:rPr lang="en-US" sz="1667" b="1" i="1" dirty="0">
                    <a:latin typeface="Avenir Book" panose="02000503020000020003" pitchFamily="2" charset="0"/>
                  </a:rPr>
                  <a:t>PMS2</a:t>
                </a:r>
                <a:r>
                  <a:rPr lang="en-US" sz="1667" dirty="0">
                    <a:latin typeface="Avenir Book" panose="02000503020000020003" pitchFamily="2" charset="0"/>
                  </a:rPr>
                  <a:t>)</a:t>
                </a:r>
              </a:p>
              <a:p>
                <a:r>
                  <a:rPr lang="en-US" sz="1667" i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MRE11A</a:t>
                </a:r>
              </a:p>
              <a:p>
                <a:r>
                  <a:rPr lang="en-US" sz="1667" i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NBN</a:t>
                </a:r>
              </a:p>
              <a:p>
                <a:r>
                  <a:rPr lang="en-US" sz="1667" i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PALB2</a:t>
                </a:r>
              </a:p>
              <a:p>
                <a:r>
                  <a:rPr lang="en-US" sz="1667" i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RAD51C</a:t>
                </a:r>
              </a:p>
              <a:p>
                <a:r>
                  <a:rPr lang="en-US" sz="1667" i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RAD51D</a:t>
                </a:r>
              </a:p>
              <a:p>
                <a:r>
                  <a:rPr lang="en-US" sz="1667" b="1" i="1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TP53</a:t>
                </a:r>
                <a:endParaRPr lang="en-US" sz="1667" dirty="0">
                  <a:latin typeface="Avenir Book" panose="02000503020000020003" pitchFamily="2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4B671C-2438-2223-9F1D-A8C40DB71D96}"/>
                  </a:ext>
                </a:extLst>
              </p:cNvPr>
              <p:cNvSpPr txBox="1"/>
              <p:nvPr/>
            </p:nvSpPr>
            <p:spPr>
              <a:xfrm>
                <a:off x="1525586" y="1808864"/>
                <a:ext cx="3969069" cy="1305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2073938" algn="l"/>
                  </a:tabLst>
                </a:pPr>
                <a:r>
                  <a:rPr lang="en-US" sz="1667" b="1" dirty="0">
                    <a:latin typeface="Avenir Book" panose="02000503020000020003" pitchFamily="2" charset="0"/>
                  </a:rPr>
                  <a:t>High Penetrance Cancer Genes</a:t>
                </a:r>
                <a:r>
                  <a:rPr lang="en-US" sz="1667" dirty="0">
                    <a:latin typeface="Avenir Book" panose="02000503020000020003" pitchFamily="2" charset="0"/>
                    <a:sym typeface="Wingdings" pitchFamily="2" charset="2"/>
                  </a:rPr>
                  <a:t>: </a:t>
                </a:r>
              </a:p>
              <a:p>
                <a:pPr>
                  <a:tabLst>
                    <a:tab pos="2073938" algn="l"/>
                  </a:tabLst>
                </a:pPr>
                <a:r>
                  <a:rPr lang="en-US" sz="1667" dirty="0">
                    <a:latin typeface="Avenir Book" panose="02000503020000020003" pitchFamily="2" charset="0"/>
                    <a:sym typeface="Wingdings" pitchFamily="2" charset="2"/>
                  </a:rPr>
                  <a:t>*Metastatic Cancer: 11.8% </a:t>
                </a:r>
              </a:p>
              <a:p>
                <a:pPr>
                  <a:tabLst>
                    <a:tab pos="2073938" algn="l"/>
                  </a:tabLst>
                </a:pPr>
                <a:r>
                  <a:rPr lang="en-US" sz="1667" dirty="0">
                    <a:latin typeface="Avenir Book" panose="02000503020000020003" pitchFamily="2" charset="0"/>
                    <a:sym typeface="Wingdings" pitchFamily="2" charset="2"/>
                  </a:rPr>
                  <a:t>*Localized Disease: 4.6%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E5A487-D45A-0B4C-6104-D22A018E0D45}"/>
                </a:ext>
              </a:extLst>
            </p:cNvPr>
            <p:cNvSpPr txBox="1"/>
            <p:nvPr/>
          </p:nvSpPr>
          <p:spPr>
            <a:xfrm>
              <a:off x="1245824" y="4985814"/>
              <a:ext cx="2294336" cy="1305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tabLst>
                  <a:tab pos="2073938" algn="l"/>
                </a:tabLst>
              </a:pPr>
              <a:r>
                <a:rPr lang="en-US" sz="1667" b="1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Strong Evidence</a:t>
              </a:r>
            </a:p>
            <a:p>
              <a:pPr>
                <a:tabLst>
                  <a:tab pos="2073938" algn="l"/>
                </a:tabLst>
              </a:pPr>
              <a:r>
                <a:rPr lang="en-US" sz="1667" b="1" dirty="0">
                  <a:latin typeface="Avenir Book" panose="02000503020000020003" pitchFamily="2" charset="0"/>
                  <a:sym typeface="Wingdings" pitchFamily="2" charset="2"/>
                </a:rPr>
                <a:t>Moderate Evidence</a:t>
              </a:r>
            </a:p>
            <a:p>
              <a:pPr>
                <a:tabLst>
                  <a:tab pos="2073938" algn="l"/>
                </a:tabLst>
              </a:pPr>
              <a:r>
                <a:rPr lang="en-US" sz="1667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sym typeface="Wingdings" pitchFamily="2" charset="2"/>
                </a:rPr>
                <a:t>Weak Evidence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48080BB-1159-9B4E-E210-A178E68CEE8C}"/>
              </a:ext>
            </a:extLst>
          </p:cNvPr>
          <p:cNvSpPr txBox="1"/>
          <p:nvPr/>
        </p:nvSpPr>
        <p:spPr>
          <a:xfrm>
            <a:off x="-1" y="5812414"/>
            <a:ext cx="12192000" cy="42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7" i="1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Men who test positive for high penetrance cancer genes should seek specialist 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5410" y="786172"/>
            <a:ext cx="10301387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370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Possible Approaches to Improve </a:t>
            </a:r>
            <a:br>
              <a:rPr lang="en-US" sz="370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</a:br>
            <a:r>
              <a:rPr lang="en-US" sz="370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PSA Testing Performance</a:t>
            </a:r>
            <a:endParaRPr lang="en-US" sz="3708" dirty="0"/>
          </a:p>
        </p:txBody>
      </p:sp>
      <p:sp>
        <p:nvSpPr>
          <p:cNvPr id="5" name="Text 2"/>
          <p:cNvSpPr/>
          <p:nvPr/>
        </p:nvSpPr>
        <p:spPr>
          <a:xfrm>
            <a:off x="1674364" y="2409037"/>
            <a:ext cx="1934524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Complexed PSA and %Free PSA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1680446" y="3402973"/>
            <a:ext cx="1934524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May improve sensitivity and specificity compared to total PSA alone, particularly in the diagnostic "gray zone" of 2.5-4.0 ng/ml</a:t>
            </a:r>
            <a:endParaRPr lang="en-US" sz="1458" dirty="0"/>
          </a:p>
        </p:txBody>
      </p:sp>
      <p:sp>
        <p:nvSpPr>
          <p:cNvPr id="9" name="Text 5"/>
          <p:cNvSpPr/>
          <p:nvPr/>
        </p:nvSpPr>
        <p:spPr>
          <a:xfrm>
            <a:off x="4932343" y="2404754"/>
            <a:ext cx="190818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Other tests</a:t>
            </a:r>
            <a:endParaRPr lang="en-US" sz="1833" dirty="0"/>
          </a:p>
        </p:txBody>
      </p:sp>
      <p:sp>
        <p:nvSpPr>
          <p:cNvPr id="10" name="Text 6"/>
          <p:cNvSpPr/>
          <p:nvPr/>
        </p:nvSpPr>
        <p:spPr>
          <a:xfrm>
            <a:off x="4932343" y="3442270"/>
            <a:ext cx="1934625" cy="2419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Third generation PSA, 4K, PHI, others.</a:t>
            </a:r>
          </a:p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Clinical usefulness remains unproven.</a:t>
            </a:r>
            <a:endParaRPr lang="en-US" sz="1458" dirty="0"/>
          </a:p>
        </p:txBody>
      </p:sp>
      <p:sp>
        <p:nvSpPr>
          <p:cNvPr id="19" name="Text 11">
            <a:extLst>
              <a:ext uri="{FF2B5EF4-FFF2-40B4-BE49-F238E27FC236}">
                <a16:creationId xmlns:a16="http://schemas.microsoft.com/office/drawing/2014/main" id="{09C6B8DF-6610-505C-161C-137F3CB12EF2}"/>
              </a:ext>
            </a:extLst>
          </p:cNvPr>
          <p:cNvSpPr/>
          <p:nvPr/>
        </p:nvSpPr>
        <p:spPr>
          <a:xfrm>
            <a:off x="8157900" y="2409037"/>
            <a:ext cx="1934625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PSA Velocity</a:t>
            </a:r>
            <a:endParaRPr lang="en-US" sz="1833" dirty="0"/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ADBAC3AE-9E68-E374-0E9E-DD42D02765C0}"/>
              </a:ext>
            </a:extLst>
          </p:cNvPr>
          <p:cNvSpPr/>
          <p:nvPr/>
        </p:nvSpPr>
        <p:spPr>
          <a:xfrm>
            <a:off x="8157900" y="3310726"/>
            <a:ext cx="1934625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Measuring PSA change over time has had mixed results.</a:t>
            </a:r>
            <a:endParaRPr lang="en-US" sz="1458" dirty="0"/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C1C96D03-ABDA-0154-ED3F-2A3B5D265A95}"/>
              </a:ext>
            </a:extLst>
          </p:cNvPr>
          <p:cNvSpPr/>
          <p:nvPr/>
        </p:nvSpPr>
        <p:spPr>
          <a:xfrm>
            <a:off x="1539888" y="5713983"/>
            <a:ext cx="891321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2667" i="1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Insufficient data to guide use</a:t>
            </a:r>
          </a:p>
        </p:txBody>
      </p:sp>
      <p:sp>
        <p:nvSpPr>
          <p:cNvPr id="22" name="Shape 3">
            <a:extLst>
              <a:ext uri="{FF2B5EF4-FFF2-40B4-BE49-F238E27FC236}">
                <a16:creationId xmlns:a16="http://schemas.microsoft.com/office/drawing/2014/main" id="{CE0D396A-6390-2266-D9A9-C1CC12AC09C6}"/>
              </a:ext>
            </a:extLst>
          </p:cNvPr>
          <p:cNvSpPr/>
          <p:nvPr/>
        </p:nvSpPr>
        <p:spPr>
          <a:xfrm>
            <a:off x="4408955" y="2355940"/>
            <a:ext cx="396974" cy="396974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3" name="Shape 3">
            <a:extLst>
              <a:ext uri="{FF2B5EF4-FFF2-40B4-BE49-F238E27FC236}">
                <a16:creationId xmlns:a16="http://schemas.microsoft.com/office/drawing/2014/main" id="{32CDA8AF-7D4B-5638-2E28-F8E714C7A7FA}"/>
              </a:ext>
            </a:extLst>
          </p:cNvPr>
          <p:cNvSpPr/>
          <p:nvPr/>
        </p:nvSpPr>
        <p:spPr>
          <a:xfrm>
            <a:off x="7598204" y="2303056"/>
            <a:ext cx="396974" cy="396974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D6B67C3F-3CAA-4088-258B-1B9834ADDE6C}"/>
              </a:ext>
            </a:extLst>
          </p:cNvPr>
          <p:cNvSpPr/>
          <p:nvPr/>
        </p:nvSpPr>
        <p:spPr>
          <a:xfrm>
            <a:off x="1142914" y="2404755"/>
            <a:ext cx="396974" cy="396974"/>
          </a:xfrm>
          <a:prstGeom prst="roundRect">
            <a:avLst>
              <a:gd name="adj" fmla="val 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63232-09A9-7C42-DBA2-5AB94595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41" y="2078743"/>
            <a:ext cx="7257288" cy="2545342"/>
          </a:xfrm>
        </p:spPr>
        <p:txBody>
          <a:bodyPr/>
          <a:lstStyle/>
          <a:p>
            <a:r>
              <a:rPr lang="en-US" sz="3200" dirty="0">
                <a:latin typeface="Source Sans Pro" panose="020B0503030403020204" pitchFamily="34" charset="0"/>
              </a:rPr>
              <a:t>1. To learn why PSA testing is important, particularly in at-risk individuals.</a:t>
            </a:r>
            <a:br>
              <a:rPr lang="en-US" sz="3200" dirty="0">
                <a:latin typeface="Source Sans Pro" panose="020B0503030403020204" pitchFamily="34" charset="0"/>
              </a:rPr>
            </a:br>
            <a:br>
              <a:rPr lang="en-US" sz="3200" dirty="0">
                <a:latin typeface="Source Sans Pro" panose="020B0503030403020204" pitchFamily="34" charset="0"/>
              </a:rPr>
            </a:br>
            <a:r>
              <a:rPr lang="en-US" sz="3200" dirty="0">
                <a:latin typeface="Source Sans Pro" panose="020B0503030403020204" pitchFamily="34" charset="0"/>
              </a:rPr>
              <a:t>2. To be able to implement basic risk assessment and shared decision-making practices for prostate cancer screening</a:t>
            </a:r>
            <a:br>
              <a:rPr lang="en-US" sz="3200" dirty="0">
                <a:latin typeface="Source Sans Pro" panose="020B0503030403020204" pitchFamily="34" charset="0"/>
              </a:rPr>
            </a:br>
            <a:br>
              <a:rPr lang="en-US" sz="3200" dirty="0">
                <a:latin typeface="Source Sans Pro" panose="020B0503030403020204" pitchFamily="34" charset="0"/>
              </a:rPr>
            </a:br>
            <a:r>
              <a:rPr lang="en-US" sz="3200" dirty="0">
                <a:latin typeface="Source Sans Pro" panose="020B0503030403020204" pitchFamily="34" charset="0"/>
              </a:rPr>
              <a:t>3. To be able to determine </a:t>
            </a:r>
            <a:r>
              <a:rPr lang="en-US" sz="3200">
                <a:latin typeface="Source Sans Pro" panose="020B0503030403020204" pitchFamily="34" charset="0"/>
              </a:rPr>
              <a:t>if/</a:t>
            </a:r>
            <a:r>
              <a:rPr lang="en-US" sz="3200" dirty="0">
                <a:latin typeface="Source Sans Pro" panose="020B0503030403020204" pitchFamily="34" charset="0"/>
              </a:rPr>
              <a:t>when to start recommending PSA testing on a patient-by-patient basis</a:t>
            </a:r>
            <a:r>
              <a:rPr lang="en-US" sz="3200">
                <a:latin typeface="Source Sans Pro" panose="020B0503030403020204" pitchFamily="34" charset="0"/>
              </a:rPr>
              <a:t> through </a:t>
            </a:r>
            <a:br>
              <a:rPr lang="en-US" sz="3200">
                <a:latin typeface="Source Sans Pro" panose="020B0503030403020204" pitchFamily="34" charset="0"/>
              </a:rPr>
            </a:br>
            <a:r>
              <a:rPr lang="en-US" sz="3200">
                <a:latin typeface="Source Sans Pro" panose="020B0503030403020204" pitchFamily="34" charset="0"/>
              </a:rPr>
              <a:t>effective shared decision making</a:t>
            </a:r>
            <a:endParaRPr lang="en-US" sz="3200" dirty="0">
              <a:latin typeface="Source Sans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F1928-2EFE-0A32-A858-869FE0E7D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60087-F31A-2543-AE99-DABB0EED61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2A57B-9296-FB96-5146-CC972D2C73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38351" y="2679981"/>
            <a:ext cx="2195281" cy="23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99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0">
            <a:extLst>
              <a:ext uri="{FF2B5EF4-FFF2-40B4-BE49-F238E27FC236}">
                <a16:creationId xmlns:a16="http://schemas.microsoft.com/office/drawing/2014/main" id="{91D9F28F-1EB8-664B-2952-E80B72CC2732}"/>
              </a:ext>
            </a:extLst>
          </p:cNvPr>
          <p:cNvSpPr/>
          <p:nvPr/>
        </p:nvSpPr>
        <p:spPr>
          <a:xfrm>
            <a:off x="0" y="215453"/>
            <a:ext cx="11936052" cy="668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875"/>
              </a:lnSpc>
            </a:pPr>
            <a:r>
              <a:rPr lang="en-US" sz="3083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PSA Varies by Age, BMI, Race/Ethnicity, Ancestry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E19C0F-F965-A7E8-08C8-45096493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640" b="80354"/>
          <a:stretch>
            <a:fillRect/>
          </a:stretch>
        </p:blipFill>
        <p:spPr>
          <a:xfrm>
            <a:off x="898256" y="1391589"/>
            <a:ext cx="5352154" cy="1926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BE54A-CB71-4D71-BAE3-52F5E0FA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821" t="39371" r="9340" b="48512"/>
          <a:stretch>
            <a:fillRect/>
          </a:stretch>
        </p:blipFill>
        <p:spPr>
          <a:xfrm>
            <a:off x="10581079" y="434205"/>
            <a:ext cx="1425707" cy="1068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042EA8-2AB0-C80C-845A-C8DDE24502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226" r="27678"/>
          <a:stretch>
            <a:fillRect/>
          </a:stretch>
        </p:blipFill>
        <p:spPr>
          <a:xfrm>
            <a:off x="6298155" y="3471970"/>
            <a:ext cx="5444066" cy="2015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14AA97-4D4B-75CB-2002-18A8741259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002" r="29640" b="60225"/>
          <a:stretch>
            <a:fillRect/>
          </a:stretch>
        </p:blipFill>
        <p:spPr>
          <a:xfrm>
            <a:off x="964516" y="3405492"/>
            <a:ext cx="5285894" cy="20114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F5205C-F0A3-A95D-4085-2F32281E23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47" r="9340" b="90177"/>
          <a:stretch>
            <a:fillRect/>
          </a:stretch>
        </p:blipFill>
        <p:spPr>
          <a:xfrm>
            <a:off x="255948" y="714604"/>
            <a:ext cx="1425707" cy="9202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24E411-2839-DA9B-F9FD-347F951C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035" t="19002" b="69565"/>
          <a:stretch>
            <a:fillRect/>
          </a:stretch>
        </p:blipFill>
        <p:spPr>
          <a:xfrm>
            <a:off x="389188" y="5117326"/>
            <a:ext cx="2262104" cy="11124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B92E61-8747-D8D9-46F8-A686F93264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371" r="29038" b="39856"/>
          <a:stretch>
            <a:fillRect/>
          </a:stretch>
        </p:blipFill>
        <p:spPr>
          <a:xfrm>
            <a:off x="6298155" y="1370600"/>
            <a:ext cx="5341750" cy="20154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866BFD-7EE0-5EA2-1C53-D459C9E5FA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213" t="79226" r="9340" b="9320"/>
          <a:stretch>
            <a:fillRect/>
          </a:stretch>
        </p:blipFill>
        <p:spPr>
          <a:xfrm>
            <a:off x="10270434" y="5416939"/>
            <a:ext cx="1479827" cy="106839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DB5BFE4-EF8D-63B8-D89D-F41EAF77BAB6}"/>
              </a:ext>
            </a:extLst>
          </p:cNvPr>
          <p:cNvSpPr/>
          <p:nvPr/>
        </p:nvSpPr>
        <p:spPr>
          <a:xfrm>
            <a:off x="910886" y="1344132"/>
            <a:ext cx="248478" cy="285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EE5AC3-DD4D-3E76-6753-FDE57FE15C89}"/>
              </a:ext>
            </a:extLst>
          </p:cNvPr>
          <p:cNvSpPr/>
          <p:nvPr/>
        </p:nvSpPr>
        <p:spPr>
          <a:xfrm>
            <a:off x="952500" y="3505346"/>
            <a:ext cx="248478" cy="285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45D49-7537-DB31-801F-34CA87103FA4}"/>
              </a:ext>
            </a:extLst>
          </p:cNvPr>
          <p:cNvSpPr/>
          <p:nvPr/>
        </p:nvSpPr>
        <p:spPr>
          <a:xfrm>
            <a:off x="6318929" y="3429000"/>
            <a:ext cx="248478" cy="285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EF3084-7A7F-61C1-B994-C08A5103BCE4}"/>
              </a:ext>
            </a:extLst>
          </p:cNvPr>
          <p:cNvSpPr/>
          <p:nvPr/>
        </p:nvSpPr>
        <p:spPr>
          <a:xfrm>
            <a:off x="6270144" y="1333157"/>
            <a:ext cx="248478" cy="285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98EED7-1BBD-856E-70A2-631669E9F245}"/>
              </a:ext>
            </a:extLst>
          </p:cNvPr>
          <p:cNvSpPr txBox="1"/>
          <p:nvPr/>
        </p:nvSpPr>
        <p:spPr>
          <a:xfrm>
            <a:off x="7856331" y="6475662"/>
            <a:ext cx="418522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latin typeface="Avenir Book" panose="02000503020000020003" pitchFamily="2" charset="0"/>
              </a:rPr>
              <a:t>Kensler et al, </a:t>
            </a:r>
            <a:r>
              <a:rPr lang="en-US" sz="1333" i="1" dirty="0">
                <a:latin typeface="Avenir Book" panose="02000503020000020003" pitchFamily="2" charset="0"/>
              </a:rPr>
              <a:t>CEBP </a:t>
            </a:r>
            <a:r>
              <a:rPr lang="en-US" sz="1333" dirty="0">
                <a:latin typeface="Avenir Book" panose="02000503020000020003" pitchFamily="2" charset="0"/>
              </a:rPr>
              <a:t>2025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19" y="850505"/>
            <a:ext cx="12129977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370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Factors That Affect PSA Readings</a:t>
            </a:r>
            <a:endParaRPr lang="en-US" sz="3708" dirty="0"/>
          </a:p>
        </p:txBody>
      </p:sp>
      <p:sp>
        <p:nvSpPr>
          <p:cNvPr id="3" name="Text 1"/>
          <p:cNvSpPr/>
          <p:nvPr/>
        </p:nvSpPr>
        <p:spPr>
          <a:xfrm>
            <a:off x="1316633" y="2179446"/>
            <a:ext cx="315089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500" dirty="0">
                <a:solidFill>
                  <a:srgbClr val="3257B8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Factors That May Raise PSA</a:t>
            </a:r>
            <a:endParaRPr lang="en-US" sz="2500" dirty="0">
              <a:latin typeface="Avenir Book" panose="02000503020000020003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316634" y="2663734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Advanced age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316634" y="3032232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Enlarged prostate (BPH)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316634" y="3400731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Prostatitis (inflammation)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316634" y="3769229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Recent ejaculation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316634" y="4137727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Vigorous exercise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316634" y="4506226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Urologic procedures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316634" y="4874724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Testosterone medications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988076" y="2179446"/>
            <a:ext cx="324088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500" dirty="0">
                <a:solidFill>
                  <a:srgbClr val="3257B8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Factors That May Lower PSA</a:t>
            </a:r>
            <a:endParaRPr lang="en-US" sz="2500" dirty="0">
              <a:latin typeface="Avenir Book" panose="02000503020000020003" pitchFamily="2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988076" y="2663734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5-alpha reductase inhibitors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988076" y="3032232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Some herbal supplements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988076" y="3400731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Aspirin (long-term use)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988076" y="3769229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Statin medications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988076" y="4137727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Thiazide diuretics</a:t>
            </a:r>
            <a:endParaRPr lang="en-US" sz="2000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F92E4-CB44-A1B9-C168-05D329CD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95" y="815898"/>
            <a:ext cx="10511943" cy="5563638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70BFE946-57C5-73B6-81B5-412F17E4B9EB}"/>
              </a:ext>
            </a:extLst>
          </p:cNvPr>
          <p:cNvSpPr/>
          <p:nvPr/>
        </p:nvSpPr>
        <p:spPr>
          <a:xfrm>
            <a:off x="0" y="295197"/>
            <a:ext cx="12192000" cy="98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875"/>
              </a:lnSpc>
            </a:pPr>
            <a:r>
              <a:rPr lang="en-US" sz="3083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NCCN Guidelines: Age, Race, Genetics, PSA Cutpoints</a:t>
            </a:r>
            <a:endParaRPr lang="en-US" sz="3083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26002-A99E-6E4A-7010-CB7CA3C15ECC}"/>
              </a:ext>
            </a:extLst>
          </p:cNvPr>
          <p:cNvSpPr txBox="1"/>
          <p:nvPr/>
        </p:nvSpPr>
        <p:spPr>
          <a:xfrm>
            <a:off x="7856331" y="6475662"/>
            <a:ext cx="418522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latin typeface="Avenir Book" panose="02000503020000020003" pitchFamily="2" charset="0"/>
              </a:rPr>
              <a:t>NCCN, March 2025</a:t>
            </a:r>
          </a:p>
        </p:txBody>
      </p:sp>
    </p:spTree>
    <p:extLst>
      <p:ext uri="{BB962C8B-B14F-4D97-AF65-F5344CB8AC3E}">
        <p14:creationId xmlns:p14="http://schemas.microsoft.com/office/powerpoint/2010/main" val="7011338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C9871E-2498-7B52-CFEE-27715C7BEB42}"/>
              </a:ext>
            </a:extLst>
          </p:cNvPr>
          <p:cNvSpPr txBox="1"/>
          <p:nvPr/>
        </p:nvSpPr>
        <p:spPr>
          <a:xfrm>
            <a:off x="1993605" y="1410546"/>
            <a:ext cx="8107325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Questions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000" dirty="0">
                <a:latin typeface="Avenir Book" panose="02000503020000020003" pitchFamily="2" charset="0"/>
              </a:rPr>
              <a:t>When to start?	Baseline midlife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000" dirty="0">
                <a:latin typeface="Avenir Book" panose="02000503020000020003" pitchFamily="2" charset="0"/>
              </a:rPr>
              <a:t>Cadence?		Frequency and modality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000" dirty="0">
                <a:latin typeface="Avenir Book" panose="02000503020000020003" pitchFamily="2" charset="0"/>
              </a:rPr>
              <a:t>When to stop?	Life expectancy, frailty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500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Pros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Can refine clinical pathways to maximize benefit and minimize harms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500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Cons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Adds complexity to an already difficult process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EF6A9728-01BD-32AA-0C1A-C29909D2814A}"/>
              </a:ext>
            </a:extLst>
          </p:cNvPr>
          <p:cNvSpPr/>
          <p:nvPr/>
        </p:nvSpPr>
        <p:spPr>
          <a:xfrm>
            <a:off x="-48733" y="505404"/>
            <a:ext cx="12192000" cy="98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875"/>
              </a:lnSpc>
            </a:pPr>
            <a:r>
              <a:rPr lang="en-US" sz="3083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Risk Stratified and Risk Adaptive Approaches</a:t>
            </a:r>
            <a:endParaRPr lang="en-US" sz="3083" dirty="0"/>
          </a:p>
        </p:txBody>
      </p:sp>
    </p:spTree>
    <p:extLst>
      <p:ext uri="{BB962C8B-B14F-4D97-AF65-F5344CB8AC3E}">
        <p14:creationId xmlns:p14="http://schemas.microsoft.com/office/powerpoint/2010/main" val="3103934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367" y="251023"/>
            <a:ext cx="6975773" cy="1150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667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Reminder: PSA itself is not the enemy - </a:t>
            </a:r>
          </a:p>
          <a:p>
            <a:r>
              <a:rPr lang="en-US" sz="2667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It depends how the information is used</a:t>
            </a:r>
            <a:endParaRPr lang="en-US" sz="2667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67" y="1171377"/>
            <a:ext cx="920353" cy="110440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31746" y="1355428"/>
            <a:ext cx="2300982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792" dirty="0">
                <a:solidFill>
                  <a:srgbClr val="15213F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Repeat PSA Test</a:t>
            </a:r>
            <a:endParaRPr lang="en-US" sz="1792" dirty="0">
              <a:latin typeface="Avenir Book" panose="02000503020000020003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831746" y="1753394"/>
            <a:ext cx="5135166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Confirm elevation isn't temporary</a:t>
            </a:r>
            <a:endParaRPr lang="en-US" sz="1417" dirty="0">
              <a:latin typeface="Avenir Book" panose="02000503020000020003" pitchFamily="2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67" y="2275781"/>
            <a:ext cx="920353" cy="110440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31746" y="2459832"/>
            <a:ext cx="2300982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792" dirty="0">
                <a:solidFill>
                  <a:srgbClr val="15213F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Referral to Urologist</a:t>
            </a:r>
            <a:endParaRPr lang="en-US" sz="1792" dirty="0">
              <a:latin typeface="Avenir Book" panose="02000503020000020003" pitchFamily="2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831746" y="2857797"/>
            <a:ext cx="5135166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Specialist evaluation</a:t>
            </a:r>
            <a:endParaRPr lang="en-US" sz="1417" dirty="0">
              <a:latin typeface="Avenir Book" panose="02000503020000020003" pitchFamily="2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67" y="3380185"/>
            <a:ext cx="920353" cy="110440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31746" y="3564235"/>
            <a:ext cx="2300982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792" dirty="0">
                <a:solidFill>
                  <a:srgbClr val="15213F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Additional Testing</a:t>
            </a:r>
            <a:endParaRPr lang="en-US" sz="1792" dirty="0">
              <a:latin typeface="Avenir Book" panose="02000503020000020003" pitchFamily="2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831746" y="3962202"/>
            <a:ext cx="5135166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mpMRI (also: Free PSA, 4Kscore, or </a:t>
            </a:r>
            <a:r>
              <a:rPr lang="en-US" sz="1417" dirty="0" err="1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SelectMDx</a:t>
            </a:r>
            <a:r>
              <a:rPr lang="en-US" sz="1417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?)</a:t>
            </a:r>
            <a:endParaRPr lang="en-US" sz="1417" dirty="0">
              <a:latin typeface="Avenir Book" panose="02000503020000020003" pitchFamily="2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67" y="4484589"/>
            <a:ext cx="920353" cy="110440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831746" y="4668640"/>
            <a:ext cx="2300982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792" dirty="0">
                <a:solidFill>
                  <a:srgbClr val="15213F"/>
                </a:solidFill>
                <a:latin typeface="Avenir Book" panose="02000503020000020003" pitchFamily="2" charset="0"/>
                <a:ea typeface="Roboto Slab" pitchFamily="34" charset="-122"/>
                <a:cs typeface="Roboto Slab" pitchFamily="34" charset="-120"/>
              </a:rPr>
              <a:t>Prostate Biopsy</a:t>
            </a:r>
            <a:endParaRPr lang="en-US" sz="1792" dirty="0">
              <a:latin typeface="Avenir Book" panose="02000503020000020003" pitchFamily="2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831746" y="5066606"/>
            <a:ext cx="5135166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15213F"/>
                </a:solidFill>
                <a:latin typeface="Avenir Book" panose="02000503020000020003" pitchFamily="2" charset="0"/>
                <a:ea typeface="Roboto" pitchFamily="34" charset="-122"/>
                <a:cs typeface="Roboto" pitchFamily="34" charset="-120"/>
              </a:rPr>
              <a:t>If indicated by specialist</a:t>
            </a:r>
            <a:endParaRPr lang="en-US" sz="1417" dirty="0">
              <a:latin typeface="Avenir Book" panose="0200050302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B7C1C6-330F-6246-A2C9-D315461448B7}"/>
              </a:ext>
            </a:extLst>
          </p:cNvPr>
          <p:cNvSpPr txBox="1"/>
          <p:nvPr/>
        </p:nvSpPr>
        <p:spPr>
          <a:xfrm>
            <a:off x="1095543" y="5766097"/>
            <a:ext cx="60960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i="1" dirty="0">
                <a:solidFill>
                  <a:srgbClr val="0070C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One Size Does Not Fit All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Question mark boxes">
            <a:extLst>
              <a:ext uri="{FF2B5EF4-FFF2-40B4-BE49-F238E27FC236}">
                <a16:creationId xmlns:a16="http://schemas.microsoft.com/office/drawing/2014/main" id="{79D776DE-DFF8-599C-E3DC-A8F6B2D7C0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7528" r="27528"/>
          <a:stretch>
            <a:fillRect/>
          </a:stretch>
        </p:blipFill>
        <p:spPr>
          <a:xfrm>
            <a:off x="595814" y="1601676"/>
            <a:ext cx="2239963" cy="28034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BEB35F-6FEC-B453-F8F8-0982A5F95094}"/>
              </a:ext>
            </a:extLst>
          </p:cNvPr>
          <p:cNvSpPr txBox="1">
            <a:spLocks/>
          </p:cNvSpPr>
          <p:nvPr/>
        </p:nvSpPr>
        <p:spPr>
          <a:xfrm>
            <a:off x="4757530" y="1795640"/>
            <a:ext cx="7002277" cy="400607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746F8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16600" dirty="0">
                <a:solidFill>
                  <a:srgbClr val="012169"/>
                </a:solidFill>
              </a:rPr>
              <a:t>Q&amp;A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259CB-DB0C-082B-3DFF-2D6C3D7E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1778" y="420230"/>
            <a:ext cx="3630728" cy="7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00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99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A6F1F4-6710-595E-61C2-399C0D432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A913C-5776-4E59-561A-A64F1E24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ctr">
            <a:noAutofit/>
          </a:bodyPr>
          <a:lstStyle/>
          <a:p>
            <a:r>
              <a:rPr lang="en-US" dirty="0"/>
              <a:t>Post-Test Poll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D471C5-1704-7A59-CF70-E39A164E3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91AC62-753B-3240-A76B-ED140B7F97AA}" type="slidenum">
              <a:rPr lang="en-US" smtClean="0">
                <a:solidFill>
                  <a:srgbClr val="FFFFFF"/>
                </a:solidFill>
              </a:rPr>
              <a:pPr/>
              <a:t>56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D6E2C-A02A-6DD9-EDE3-24FE5F5D16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80257" y="440248"/>
            <a:ext cx="4593405" cy="9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39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A64D6-9B2F-6D8B-F988-977C68BB3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EFCB6FC-FE6B-57E0-82A7-53AB4C58438F}"/>
              </a:ext>
            </a:extLst>
          </p:cNvPr>
          <p:cNvSpPr txBox="1">
            <a:spLocks/>
          </p:cNvSpPr>
          <p:nvPr/>
        </p:nvSpPr>
        <p:spPr>
          <a:xfrm>
            <a:off x="11507724" y="6554428"/>
            <a:ext cx="5318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800" kern="1200" baseline="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1AC62-753B-3240-A76B-ED140B7F97A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2B5C9-94B7-2B10-221F-07F3C535F95B}"/>
              </a:ext>
            </a:extLst>
          </p:cNvPr>
          <p:cNvSpPr txBox="1">
            <a:spLocks/>
          </p:cNvSpPr>
          <p:nvPr/>
        </p:nvSpPr>
        <p:spPr>
          <a:xfrm>
            <a:off x="219215" y="1499"/>
            <a:ext cx="11302014" cy="91306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2746F8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34994"/>
                </a:solidFill>
                <a:effectLst/>
                <a:uLnTx/>
                <a:uFillTx/>
                <a:latin typeface="Poppins"/>
                <a:ea typeface="+mj-ea"/>
                <a:cs typeface="Poppins"/>
              </a:rPr>
              <a:t>Stay Connected with ACS NPCRT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2746F8"/>
              </a:solidFill>
              <a:effectLst/>
              <a:uLnTx/>
              <a:uFillTx/>
              <a:latin typeface="Poppins" pitchFamily="2" charset="77"/>
              <a:ea typeface="+mj-ea"/>
              <a:cs typeface="Poppins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038D0-47C6-5D63-FEAA-1ED064C6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17553" y="180461"/>
            <a:ext cx="2959393" cy="6021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1016C9-FCEC-F69A-4E2B-71DBD5876FA5}"/>
              </a:ext>
            </a:extLst>
          </p:cNvPr>
          <p:cNvSpPr txBox="1"/>
          <p:nvPr/>
        </p:nvSpPr>
        <p:spPr>
          <a:xfrm>
            <a:off x="221651" y="1993854"/>
            <a:ext cx="5510956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7E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Website: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7E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npcrt.org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7E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LinkedIn: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7E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American Cancer Society National Prostate Cancer Roundtable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7E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X: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7E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@NPCRTnews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7E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Newsletter: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7E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Sign up at npcrt.org/about-us/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34993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B581F2-1550-774F-02CA-C83BC14079FC}"/>
              </a:ext>
            </a:extLst>
          </p:cNvPr>
          <p:cNvSpPr txBox="1"/>
          <p:nvPr/>
        </p:nvSpPr>
        <p:spPr>
          <a:xfrm>
            <a:off x="5869376" y="1683658"/>
            <a:ext cx="508550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134994"/>
                </a:solidFill>
              </a:rPr>
              <a:t>SAVE THE DATE</a:t>
            </a:r>
          </a:p>
          <a:p>
            <a:pPr algn="ctr"/>
            <a:r>
              <a:rPr lang="en-US" sz="2400" b="1">
                <a:solidFill>
                  <a:srgbClr val="00B7E0"/>
                </a:solidFill>
              </a:rPr>
              <a:t>Upcoming ACS NPCRT Webinar:</a:t>
            </a:r>
          </a:p>
          <a:p>
            <a:pPr algn="ctr"/>
            <a:r>
              <a:rPr lang="en-US" sz="2400" b="1">
                <a:solidFill>
                  <a:srgbClr val="134994"/>
                </a:solidFill>
              </a:rPr>
              <a:t> </a:t>
            </a:r>
            <a:r>
              <a:rPr lang="en-US" sz="2400" b="1">
                <a:solidFill>
                  <a:srgbClr val="134994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What to Do After an Abnormal PSA Test: MRI, Biopsy, and Beyond</a:t>
            </a:r>
          </a:p>
          <a:p>
            <a:pPr algn="ctr"/>
            <a:endParaRPr lang="en-US" sz="2400" b="1">
              <a:solidFill>
                <a:srgbClr val="134994"/>
              </a:solidFill>
              <a:latin typeface="Arial" panose="020B0604020202020204" pitchFamily="34" charset="0"/>
              <a:cs typeface="Arial"/>
            </a:endParaRPr>
          </a:p>
          <a:p>
            <a:pPr algn="ctr"/>
            <a:r>
              <a:rPr lang="en-US" sz="2400" b="1">
                <a:solidFill>
                  <a:srgbClr val="763982"/>
                </a:solidFill>
                <a:latin typeface="Arial"/>
                <a:cs typeface="Arial"/>
              </a:rPr>
              <a:t>July 30</a:t>
            </a:r>
            <a:r>
              <a:rPr lang="en-US" sz="2400" b="1" baseline="30000">
                <a:solidFill>
                  <a:srgbClr val="763982"/>
                </a:solidFill>
                <a:latin typeface="Arial"/>
                <a:cs typeface="Arial"/>
              </a:rPr>
              <a:t>th</a:t>
            </a:r>
            <a:r>
              <a:rPr lang="en-US" sz="2400" b="1">
                <a:solidFill>
                  <a:srgbClr val="763982"/>
                </a:solidFill>
                <a:latin typeface="Arial"/>
                <a:cs typeface="Arial"/>
              </a:rPr>
              <a:t> 3p-4p 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818DCD-44AD-783B-04F5-A932DC1F81A2}"/>
              </a:ext>
            </a:extLst>
          </p:cNvPr>
          <p:cNvSpPr/>
          <p:nvPr/>
        </p:nvSpPr>
        <p:spPr>
          <a:xfrm>
            <a:off x="0" y="0"/>
            <a:ext cx="1277325" cy="3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687D42D-6B03-311E-F62E-6450F2064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778" y="4513382"/>
            <a:ext cx="2270211" cy="1895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33017E-480E-DAC4-85C3-1DB9FF4D3817}"/>
              </a:ext>
            </a:extLst>
          </p:cNvPr>
          <p:cNvSpPr txBox="1"/>
          <p:nvPr/>
        </p:nvSpPr>
        <p:spPr>
          <a:xfrm>
            <a:off x="6096049" y="5122596"/>
            <a:ext cx="26564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highlight>
                  <a:srgbClr val="134994"/>
                </a:highlight>
              </a:rPr>
              <a:t>Register Here:</a:t>
            </a:r>
          </a:p>
        </p:txBody>
      </p:sp>
    </p:spTree>
    <p:extLst>
      <p:ext uri="{BB962C8B-B14F-4D97-AF65-F5344CB8AC3E}">
        <p14:creationId xmlns:p14="http://schemas.microsoft.com/office/powerpoint/2010/main" val="3267270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octor and patient talking">
            <a:extLst>
              <a:ext uri="{FF2B5EF4-FFF2-40B4-BE49-F238E27FC236}">
                <a16:creationId xmlns:a16="http://schemas.microsoft.com/office/drawing/2014/main" id="{2BFEDD46-D177-3704-15C2-09F7852741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48834" y="0"/>
            <a:ext cx="9144620" cy="6858000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B27D3ADA-4EFC-E615-1018-0ED52E81661B}"/>
              </a:ext>
            </a:extLst>
          </p:cNvPr>
          <p:cNvSpPr/>
          <p:nvPr/>
        </p:nvSpPr>
        <p:spPr>
          <a:xfrm>
            <a:off x="5250584" y="4966323"/>
            <a:ext cx="2504317" cy="1891677"/>
          </a:xfrm>
          <a:custGeom>
            <a:avLst/>
            <a:gdLst>
              <a:gd name="connsiteX0" fmla="*/ 0 w 5700156"/>
              <a:gd name="connsiteY0" fmla="*/ 0 h 5911382"/>
              <a:gd name="connsiteX1" fmla="*/ 5700156 w 5700156"/>
              <a:gd name="connsiteY1" fmla="*/ 0 h 5911382"/>
              <a:gd name="connsiteX2" fmla="*/ 5700156 w 5700156"/>
              <a:gd name="connsiteY2" fmla="*/ 5911382 h 5911382"/>
              <a:gd name="connsiteX3" fmla="*/ 0 w 5700156"/>
              <a:gd name="connsiteY3" fmla="*/ 5911382 h 5911382"/>
              <a:gd name="connsiteX4" fmla="*/ 0 w 5700156"/>
              <a:gd name="connsiteY4" fmla="*/ 0 h 5911382"/>
              <a:gd name="connsiteX0" fmla="*/ 0 w 7825840"/>
              <a:gd name="connsiteY0" fmla="*/ 0 h 5911382"/>
              <a:gd name="connsiteX1" fmla="*/ 7825840 w 7825840"/>
              <a:gd name="connsiteY1" fmla="*/ 0 h 5911382"/>
              <a:gd name="connsiteX2" fmla="*/ 5700156 w 7825840"/>
              <a:gd name="connsiteY2" fmla="*/ 5911382 h 5911382"/>
              <a:gd name="connsiteX3" fmla="*/ 0 w 7825840"/>
              <a:gd name="connsiteY3" fmla="*/ 5911382 h 5911382"/>
              <a:gd name="connsiteX4" fmla="*/ 0 w 7825840"/>
              <a:gd name="connsiteY4" fmla="*/ 0 h 591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5840" h="5911382">
                <a:moveTo>
                  <a:pt x="0" y="0"/>
                </a:moveTo>
                <a:lnTo>
                  <a:pt x="7825840" y="0"/>
                </a:lnTo>
                <a:lnTo>
                  <a:pt x="5700156" y="5911382"/>
                </a:lnTo>
                <a:lnTo>
                  <a:pt x="0" y="5911382"/>
                </a:lnTo>
                <a:lnTo>
                  <a:pt x="0" y="0"/>
                </a:lnTo>
                <a:close/>
              </a:path>
            </a:pathLst>
          </a:custGeom>
          <a:solidFill>
            <a:srgbClr val="00B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E268885D-085D-098B-F05D-24B446FF7115}"/>
              </a:ext>
            </a:extLst>
          </p:cNvPr>
          <p:cNvSpPr/>
          <p:nvPr/>
        </p:nvSpPr>
        <p:spPr>
          <a:xfrm>
            <a:off x="-11875" y="-289"/>
            <a:ext cx="9058339" cy="6858289"/>
          </a:xfrm>
          <a:custGeom>
            <a:avLst/>
            <a:gdLst>
              <a:gd name="connsiteX0" fmla="*/ 0 w 5700156"/>
              <a:gd name="connsiteY0" fmla="*/ 0 h 5911382"/>
              <a:gd name="connsiteX1" fmla="*/ 5700156 w 5700156"/>
              <a:gd name="connsiteY1" fmla="*/ 0 h 5911382"/>
              <a:gd name="connsiteX2" fmla="*/ 5700156 w 5700156"/>
              <a:gd name="connsiteY2" fmla="*/ 5911382 h 5911382"/>
              <a:gd name="connsiteX3" fmla="*/ 0 w 5700156"/>
              <a:gd name="connsiteY3" fmla="*/ 5911382 h 5911382"/>
              <a:gd name="connsiteX4" fmla="*/ 0 w 5700156"/>
              <a:gd name="connsiteY4" fmla="*/ 0 h 5911382"/>
              <a:gd name="connsiteX0" fmla="*/ 0 w 7825840"/>
              <a:gd name="connsiteY0" fmla="*/ 0 h 5911382"/>
              <a:gd name="connsiteX1" fmla="*/ 7825840 w 7825840"/>
              <a:gd name="connsiteY1" fmla="*/ 0 h 5911382"/>
              <a:gd name="connsiteX2" fmla="*/ 5700156 w 7825840"/>
              <a:gd name="connsiteY2" fmla="*/ 5911382 h 5911382"/>
              <a:gd name="connsiteX3" fmla="*/ 0 w 7825840"/>
              <a:gd name="connsiteY3" fmla="*/ 5911382 h 5911382"/>
              <a:gd name="connsiteX4" fmla="*/ 0 w 7825840"/>
              <a:gd name="connsiteY4" fmla="*/ 0 h 591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5840" h="5911382">
                <a:moveTo>
                  <a:pt x="0" y="0"/>
                </a:moveTo>
                <a:lnTo>
                  <a:pt x="7825840" y="0"/>
                </a:lnTo>
                <a:lnTo>
                  <a:pt x="5700156" y="5911382"/>
                </a:lnTo>
                <a:lnTo>
                  <a:pt x="0" y="5911382"/>
                </a:lnTo>
                <a:lnTo>
                  <a:pt x="0" y="0"/>
                </a:lnTo>
                <a:close/>
              </a:path>
            </a:pathLst>
          </a:custGeom>
          <a:solidFill>
            <a:srgbClr val="13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2507A8-5ABB-AB79-E5CD-54CDEC7B6B83}"/>
              </a:ext>
            </a:extLst>
          </p:cNvPr>
          <p:cNvSpPr txBox="1">
            <a:spLocks/>
          </p:cNvSpPr>
          <p:nvPr/>
        </p:nvSpPr>
        <p:spPr>
          <a:xfrm>
            <a:off x="421777" y="3146804"/>
            <a:ext cx="6881066" cy="989245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020"/>
              </a:lnSpc>
            </a:pPr>
            <a:r>
              <a:rPr lang="en-US" sz="8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7EE9C-36FC-1399-08DE-4175B9AD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1777" y="420230"/>
            <a:ext cx="4593405" cy="934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809CEA-D317-2636-EFB6-06DB12C7F183}"/>
              </a:ext>
            </a:extLst>
          </p:cNvPr>
          <p:cNvSpPr txBox="1"/>
          <p:nvPr/>
        </p:nvSpPr>
        <p:spPr>
          <a:xfrm>
            <a:off x="565608" y="6431682"/>
            <a:ext cx="371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7E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Npcrt.org</a:t>
            </a:r>
          </a:p>
        </p:txBody>
      </p:sp>
    </p:spTree>
    <p:extLst>
      <p:ext uri="{BB962C8B-B14F-4D97-AF65-F5344CB8AC3E}">
        <p14:creationId xmlns:p14="http://schemas.microsoft.com/office/powerpoint/2010/main" val="189797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9DDC4-03E1-08D8-946D-AE2BB2452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DDB02E-84CA-941E-5450-6862D9C04912}"/>
              </a:ext>
            </a:extLst>
          </p:cNvPr>
          <p:cNvSpPr txBox="1"/>
          <p:nvPr/>
        </p:nvSpPr>
        <p:spPr>
          <a:xfrm>
            <a:off x="4548227" y="4920059"/>
            <a:ext cx="30955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63982"/>
                </a:solidFill>
                <a:effectLst/>
                <a:uLnTx/>
                <a:uFillTx/>
                <a:latin typeface="Source Sans Pro"/>
                <a:ea typeface="Source Sans Pro"/>
                <a:cs typeface="Calibri"/>
              </a:rPr>
              <a:t>Lucas Brand, PhD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63982"/>
                </a:solidFill>
                <a:effectLst/>
                <a:uLnTx/>
                <a:uFillTx/>
                <a:latin typeface="Source Sans Pro"/>
                <a:ea typeface="Source Sans Pro"/>
                <a:cs typeface="Calibri"/>
              </a:rPr>
              <a:t>Strategic Director, NPCRT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F8DDC-432B-9B5D-E30B-43F83841F9A9}"/>
              </a:ext>
            </a:extLst>
          </p:cNvPr>
          <p:cNvSpPr txBox="1"/>
          <p:nvPr/>
        </p:nvSpPr>
        <p:spPr>
          <a:xfrm>
            <a:off x="415054" y="406145"/>
            <a:ext cx="8325144" cy="50013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3499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ACS NPCRT Team Members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B1C0B-1EFA-38EF-DBA8-1FFB187182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17553" y="180461"/>
            <a:ext cx="2959393" cy="602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8D82D8-F5AE-2228-C4ED-881947AF8968}"/>
              </a:ext>
            </a:extLst>
          </p:cNvPr>
          <p:cNvSpPr txBox="1"/>
          <p:nvPr/>
        </p:nvSpPr>
        <p:spPr>
          <a:xfrm>
            <a:off x="719514" y="4903532"/>
            <a:ext cx="309554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63982"/>
                </a:solidFill>
                <a:effectLst/>
                <a:uLnTx/>
                <a:uFillTx/>
                <a:latin typeface="Source Sans Pro"/>
                <a:ea typeface="Source Sans Pro"/>
                <a:cs typeface="Calibri"/>
              </a:rPr>
              <a:t>Sarah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763982"/>
                </a:solidFill>
                <a:effectLst/>
                <a:uLnTx/>
                <a:uFillTx/>
                <a:latin typeface="Source Sans Pro"/>
                <a:ea typeface="Source Sans Pro"/>
                <a:cs typeface="Calibri"/>
              </a:rPr>
              <a:t>Shafir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63982"/>
                </a:solidFill>
                <a:effectLst/>
                <a:uLnTx/>
                <a:uFillTx/>
                <a:latin typeface="Source Sans Pro"/>
                <a:ea typeface="Source Sans Pro"/>
                <a:cs typeface="Calibri"/>
              </a:rPr>
              <a:t>, MPH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63982"/>
                </a:solidFill>
                <a:effectLst/>
                <a:uLnTx/>
                <a:uFillTx/>
                <a:latin typeface="Source Sans Pro"/>
                <a:ea typeface="Source Sans Pro"/>
                <a:cs typeface="Calibri"/>
              </a:rPr>
              <a:t>VP, National Roundtables and Coalitions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763982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D1291-44A2-E7BF-6C31-133FB1B22533}"/>
              </a:ext>
            </a:extLst>
          </p:cNvPr>
          <p:cNvSpPr txBox="1"/>
          <p:nvPr/>
        </p:nvSpPr>
        <p:spPr>
          <a:xfrm>
            <a:off x="8376940" y="4903532"/>
            <a:ext cx="30955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763882"/>
                </a:solidFill>
                <a:effectLst/>
                <a:uLnTx/>
                <a:uFillTx/>
                <a:latin typeface="Source Sans Pro"/>
                <a:ea typeface="Source Sans Pro"/>
                <a:cs typeface="Calibri"/>
              </a:rPr>
              <a:t>Nyyah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63882"/>
                </a:solidFill>
                <a:effectLst/>
                <a:uLnTx/>
                <a:uFillTx/>
                <a:latin typeface="Source Sans Pro"/>
                <a:ea typeface="Source Sans Pro"/>
                <a:cs typeface="Calibri"/>
              </a:rPr>
              <a:t> Green, MPH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63882"/>
                </a:solidFill>
                <a:effectLst/>
                <a:uLnTx/>
                <a:uFillTx/>
                <a:latin typeface="Source Sans Pro"/>
                <a:ea typeface="Source Sans Pro"/>
                <a:cs typeface="Calibri"/>
              </a:rPr>
              <a:t>Program Manager, NPCRT</a:t>
            </a:r>
          </a:p>
        </p:txBody>
      </p:sp>
      <p:pic>
        <p:nvPicPr>
          <p:cNvPr id="16" name="Picture 15" descr="A person in a red and white suit&#10;&#10;Description automatically generated">
            <a:extLst>
              <a:ext uri="{FF2B5EF4-FFF2-40B4-BE49-F238E27FC236}">
                <a16:creationId xmlns:a16="http://schemas.microsoft.com/office/drawing/2014/main" id="{219B52C5-6741-7747-34A7-E78F1E3F10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173" t="26387" r="14865" b="19883"/>
          <a:stretch/>
        </p:blipFill>
        <p:spPr>
          <a:xfrm>
            <a:off x="1019243" y="1745267"/>
            <a:ext cx="2493316" cy="3018821"/>
          </a:xfrm>
          <a:prstGeom prst="rect">
            <a:avLst/>
          </a:prstGeom>
          <a:ln w="25400">
            <a:solidFill>
              <a:srgbClr val="00B7E0"/>
            </a:solidFill>
          </a:ln>
        </p:spPr>
      </p:pic>
      <p:pic>
        <p:nvPicPr>
          <p:cNvPr id="18" name="Picture 17" descr="A person in a suit and tie&#10;&#10;Description automatically generated">
            <a:extLst>
              <a:ext uri="{FF2B5EF4-FFF2-40B4-BE49-F238E27FC236}">
                <a16:creationId xmlns:a16="http://schemas.microsoft.com/office/drawing/2014/main" id="{FDF9FB69-2683-ADA9-DF09-1820B23D95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65" b="17116"/>
          <a:stretch/>
        </p:blipFill>
        <p:spPr>
          <a:xfrm>
            <a:off x="4856789" y="1745267"/>
            <a:ext cx="2478422" cy="3018822"/>
          </a:xfrm>
          <a:prstGeom prst="rect">
            <a:avLst/>
          </a:prstGeom>
          <a:ln w="25400">
            <a:solidFill>
              <a:srgbClr val="00B7E0"/>
            </a:solidFill>
          </a:ln>
        </p:spPr>
      </p:pic>
      <p:pic>
        <p:nvPicPr>
          <p:cNvPr id="7" name="Picture 6" descr="A person in a black dress&#10;&#10;Description automatically generated">
            <a:extLst>
              <a:ext uri="{FF2B5EF4-FFF2-40B4-BE49-F238E27FC236}">
                <a16:creationId xmlns:a16="http://schemas.microsoft.com/office/drawing/2014/main" id="{649FE120-46A1-9F41-9974-E03B1DF448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067"/>
          <a:stretch/>
        </p:blipFill>
        <p:spPr>
          <a:xfrm>
            <a:off x="8660482" y="1745266"/>
            <a:ext cx="2493317" cy="3018821"/>
          </a:xfrm>
          <a:prstGeom prst="rect">
            <a:avLst/>
          </a:prstGeom>
          <a:ln w="25400">
            <a:solidFill>
              <a:srgbClr val="00B7E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B7B097-9665-08B9-4D94-D4876EA5D3A1}"/>
              </a:ext>
            </a:extLst>
          </p:cNvPr>
          <p:cNvSpPr/>
          <p:nvPr/>
        </p:nvSpPr>
        <p:spPr>
          <a:xfrm>
            <a:off x="0" y="0"/>
            <a:ext cx="1277325" cy="3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56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9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26711-1FD9-623C-6FD3-2459597B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ctr">
            <a:noAutofit/>
          </a:bodyPr>
          <a:lstStyle/>
          <a:p>
            <a:r>
              <a:rPr lang="en-US" dirty="0"/>
              <a:t>Pre-Test Poll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D80228-1D49-C7AA-5C3E-85C98E153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91AC62-753B-3240-A76B-ED140B7F97AA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5613B-48C7-E97A-17ED-C6515AE7CE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80257" y="440248"/>
            <a:ext cx="4593405" cy="9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80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03EEE-997D-B941-96A3-0AB8865E6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C605A-9017-23DE-E53A-999F242E2E2E}"/>
              </a:ext>
            </a:extLst>
          </p:cNvPr>
          <p:cNvSpPr txBox="1"/>
          <p:nvPr/>
        </p:nvSpPr>
        <p:spPr>
          <a:xfrm>
            <a:off x="418130" y="442117"/>
            <a:ext cx="5603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349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Meet The </a:t>
            </a:r>
            <a:r>
              <a:rPr lang="en-US" sz="4400" b="1">
                <a:solidFill>
                  <a:srgbClr val="1349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Experts</a:t>
            </a:r>
            <a:endParaRPr lang="en-US" sz="4400" b="1" dirty="0">
              <a:solidFill>
                <a:srgbClr val="13499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E55E7-780C-4ECE-1232-180019FADE2A}"/>
              </a:ext>
            </a:extLst>
          </p:cNvPr>
          <p:cNvSpPr txBox="1"/>
          <p:nvPr/>
        </p:nvSpPr>
        <p:spPr>
          <a:xfrm>
            <a:off x="2359889" y="5754209"/>
            <a:ext cx="61052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b="1" i="0" dirty="0">
                <a:solidFill>
                  <a:srgbClr val="FFFFFF"/>
                </a:solidFill>
                <a:effectLst/>
              </a:rPr>
              <a:t>Richard C. Wender, MD </a:t>
            </a:r>
            <a:endParaRPr lang="en-US" dirty="0">
              <a:effectLst/>
            </a:endParaRPr>
          </a:p>
          <a:p>
            <a:pPr algn="ctr" rtl="0">
              <a:buNone/>
            </a:pPr>
            <a:r>
              <a:rPr lang="en-US" b="0" i="0" dirty="0">
                <a:solidFill>
                  <a:srgbClr val="FFFFFF"/>
                </a:solidFill>
                <a:effectLst/>
              </a:rPr>
              <a:t>Chair, Family Medicine and Community Health </a:t>
            </a:r>
            <a:endParaRPr lang="en-US" dirty="0">
              <a:effectLst/>
            </a:endParaRPr>
          </a:p>
          <a:p>
            <a:pPr algn="ctr" rtl="0"/>
            <a:r>
              <a:rPr lang="en-US" b="0" i="1" dirty="0">
                <a:solidFill>
                  <a:srgbClr val="FFFFFF"/>
                </a:solidFill>
                <a:effectLst/>
              </a:rPr>
              <a:t>University of Pennsylvania Perelman School of Medicine</a:t>
            </a:r>
            <a:endParaRPr lang="en-US" dirty="0">
              <a:effectLst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ACEE91-DBC7-4290-06AF-DC12C96F7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810" y="2063659"/>
            <a:ext cx="2597283" cy="354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35D1A-B610-279C-71B8-A4F397923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AE667-A33E-7B50-DBDB-809F43285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91AC62-753B-3240-A76B-ED140B7F97A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79B10-8F4E-E851-DDEE-8157FB174293}"/>
              </a:ext>
            </a:extLst>
          </p:cNvPr>
          <p:cNvSpPr txBox="1"/>
          <p:nvPr/>
        </p:nvSpPr>
        <p:spPr>
          <a:xfrm>
            <a:off x="418130" y="442117"/>
            <a:ext cx="5603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349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Meet The </a:t>
            </a:r>
            <a:r>
              <a:rPr lang="en-US" sz="4400" b="1">
                <a:solidFill>
                  <a:srgbClr val="1349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Experts</a:t>
            </a:r>
            <a:endParaRPr lang="en-US" sz="4400" b="1" dirty="0">
              <a:solidFill>
                <a:srgbClr val="13499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26F05-4D01-C0EA-D86A-958870FAD36F}"/>
              </a:ext>
            </a:extLst>
          </p:cNvPr>
          <p:cNvSpPr txBox="1"/>
          <p:nvPr/>
        </p:nvSpPr>
        <p:spPr>
          <a:xfrm>
            <a:off x="2424541" y="5634849"/>
            <a:ext cx="6105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b="1" i="0" dirty="0">
                <a:solidFill>
                  <a:srgbClr val="FFFFFF"/>
                </a:solidFill>
                <a:effectLst/>
              </a:rPr>
              <a:t>Timothy R. Rebbeck, PhD</a:t>
            </a:r>
            <a:endParaRPr lang="en-US" dirty="0">
              <a:effectLst/>
            </a:endParaRPr>
          </a:p>
          <a:p>
            <a:pPr algn="ctr" rtl="0">
              <a:buNone/>
            </a:pPr>
            <a:r>
              <a:rPr lang="en-US" b="0" i="0" dirty="0">
                <a:solidFill>
                  <a:srgbClr val="FFFFFF"/>
                </a:solidFill>
                <a:effectLst/>
              </a:rPr>
              <a:t>Vincent L. Gregory, Jr. Professor of Cancer Prevention</a:t>
            </a:r>
            <a:endParaRPr lang="en-US" dirty="0">
              <a:effectLst/>
            </a:endParaRPr>
          </a:p>
          <a:p>
            <a:pPr algn="ctr" rtl="0"/>
            <a:r>
              <a:rPr lang="en-US" b="0" i="1" dirty="0">
                <a:solidFill>
                  <a:srgbClr val="FFFFFF"/>
                </a:solidFill>
                <a:effectLst/>
              </a:rPr>
              <a:t>Harvard T.H. Chan School of Public Health and Dana-Farber Cancer Institute</a:t>
            </a:r>
            <a:endParaRPr lang="en-US" dirty="0">
              <a:effectLst/>
            </a:endParaRPr>
          </a:p>
        </p:txBody>
      </p:sp>
      <p:pic>
        <p:nvPicPr>
          <p:cNvPr id="8" name="Picture 7" descr="A person wearing glasses and a sweater&#10;&#10;AI-generated content may be incorrect.">
            <a:extLst>
              <a:ext uri="{FF2B5EF4-FFF2-40B4-BE49-F238E27FC236}">
                <a16:creationId xmlns:a16="http://schemas.microsoft.com/office/drawing/2014/main" id="{A7CCC9E8-26B3-672F-A8BF-90235027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371" y="2013527"/>
            <a:ext cx="2959447" cy="35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3680"/>
      </p:ext>
    </p:extLst>
  </p:cSld>
  <p:clrMapOvr>
    <a:masterClrMapping/>
  </p:clrMapOvr>
</p:sld>
</file>

<file path=ppt/theme/theme1.xml><?xml version="1.0" encoding="utf-8"?>
<a:theme xmlns:a="http://schemas.openxmlformats.org/drawingml/2006/main" name="ACS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ue Trapezoid with Log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ark Blue Background 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ark Blue Background 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Red Background 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lue Trapezoid with Red Bar 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34993"/>
      </a:accent1>
      <a:accent2>
        <a:srgbClr val="00B7E0"/>
      </a:accent2>
      <a:accent3>
        <a:srgbClr val="763882"/>
      </a:accent3>
      <a:accent4>
        <a:srgbClr val="BCBEC0"/>
      </a:accent4>
      <a:accent5>
        <a:srgbClr val="2746F8"/>
      </a:accent5>
      <a:accent6>
        <a:srgbClr val="636669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479B47D-C4AD-1F49-9E7F-3FCB57612028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B09572A5A76944878447A7D97D9235" ma:contentTypeVersion="21" ma:contentTypeDescription="Create a new document." ma:contentTypeScope="" ma:versionID="3e06ab589056204f622a5b51aaa8c8c7">
  <xsd:schema xmlns:xsd="http://www.w3.org/2001/XMLSchema" xmlns:xs="http://www.w3.org/2001/XMLSchema" xmlns:p="http://schemas.microsoft.com/office/2006/metadata/properties" xmlns:ns2="a785ad58-1d57-4f8a-aa71-77170459bd0d" xmlns:ns3="e129a00c-9292-4451-9308-ea75f7972fd5" xmlns:ns4="11ef61ff-1dc9-4ca7-b845-84ac7e98c186" targetNamespace="http://schemas.microsoft.com/office/2006/metadata/properties" ma:root="true" ma:fieldsID="11ef7bb2c7ba125c6cc5a5a13b35b61d" ns2:_="" ns3:_="" ns4:_="">
    <xsd:import namespace="a785ad58-1d57-4f8a-aa71-77170459bd0d"/>
    <xsd:import namespace="e129a00c-9292-4451-9308-ea75f7972fd5"/>
    <xsd:import namespace="11ef61ff-1dc9-4ca7-b845-84ac7e98c1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Comments" minOccurs="0"/>
                <xsd:element ref="ns3:NoteforNNRTMaster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5ad58-1d57-4f8a-aa71-77170459b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_x0024_Resources_x003a_core_x002c_SharedWithFieldDisplayName_x003b_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9a00c-9292-4451-9308-ea75f7972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a09e083-f52d-4221-b916-d53bc4fb30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s" ma:index="25" nillable="true" ma:displayName="Journal Title" ma:format="Dropdown" ma:internalName="Comments">
      <xsd:simpleType>
        <xsd:restriction base="dms:Text">
          <xsd:maxLength value="255"/>
        </xsd:restriction>
      </xsd:simpleType>
    </xsd:element>
    <xsd:element name="NoteforNNRTMaster" ma:index="26" nillable="true" ma:displayName="Note for NNRT Master" ma:description="Please see Steering Committee tab - the GREEN highlighted areas - 3 new SC Members and 2 cycled off the week of 1/25/2025" ma:format="Dropdown" ma:internalName="NoteforNNRTMaster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ef61ff-1dc9-4ca7-b845-84ac7e98c18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8f8d558-b538-425a-abfd-7991596b2426}" ma:internalName="TaxCatchAll" ma:showField="CatchAllData" ma:web="11ef61ff-1dc9-4ca7-b845-84ac7e98c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ef61ff-1dc9-4ca7-b845-84ac7e98c186" xsi:nil="true"/>
    <lcf76f155ced4ddcb4097134ff3c332f xmlns="e129a00c-9292-4451-9308-ea75f7972fd5">
      <Terms xmlns="http://schemas.microsoft.com/office/infopath/2007/PartnerControls"/>
    </lcf76f155ced4ddcb4097134ff3c332f>
    <NoteforNNRTMaster xmlns="e129a00c-9292-4451-9308-ea75f7972fd5" xsi:nil="true"/>
    <Comments xmlns="e129a00c-9292-4451-9308-ea75f7972fd5" xsi:nil="true"/>
  </documentManagement>
</p:properties>
</file>

<file path=customXml/itemProps1.xml><?xml version="1.0" encoding="utf-8"?>
<ds:datastoreItem xmlns:ds="http://schemas.openxmlformats.org/officeDocument/2006/customXml" ds:itemID="{141B4870-5454-4535-9389-0C8ABB95F2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87FD28-6C5A-4C7B-A25C-EB68A1053E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85ad58-1d57-4f8a-aa71-77170459bd0d"/>
    <ds:schemaRef ds:uri="e129a00c-9292-4451-9308-ea75f7972fd5"/>
    <ds:schemaRef ds:uri="11ef61ff-1dc9-4ca7-b845-84ac7e98c1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2026DA-29E2-49D6-A5B6-6482F0359335}">
  <ds:schemaRefs>
    <ds:schemaRef ds:uri="a785ad58-1d57-4f8a-aa71-77170459bd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11ef61ff-1dc9-4ca7-b845-84ac7e98c186"/>
    <ds:schemaRef ds:uri="e129a00c-9292-4451-9308-ea75f7972fd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9749</TotalTime>
  <Words>2665</Words>
  <Application>Microsoft Office PowerPoint</Application>
  <PresentationFormat>Widescreen</PresentationFormat>
  <Paragraphs>370</Paragraphs>
  <Slides>58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58</vt:i4>
      </vt:variant>
    </vt:vector>
  </HeadingPairs>
  <TitlesOfParts>
    <vt:vector size="87" baseType="lpstr">
      <vt:lpstr>Avenir Book</vt:lpstr>
      <vt:lpstr>Poppins Bold</vt:lpstr>
      <vt:lpstr>Roboto Slab</vt:lpstr>
      <vt:lpstr>Source Sans Pro Light</vt:lpstr>
      <vt:lpstr>Helvetica Light</vt:lpstr>
      <vt:lpstr>BlinkMacSystemFont</vt:lpstr>
      <vt:lpstr>Georgia</vt:lpstr>
      <vt:lpstr>Calibri Light</vt:lpstr>
      <vt:lpstr>Source Sans Pro</vt:lpstr>
      <vt:lpstr>Figtree</vt:lpstr>
      <vt:lpstr>Aptos Display</vt:lpstr>
      <vt:lpstr>Aptos</vt:lpstr>
      <vt:lpstr>Roboto</vt:lpstr>
      <vt:lpstr>Wingdings</vt:lpstr>
      <vt:lpstr>Lato</vt:lpstr>
      <vt:lpstr>Poppins</vt:lpstr>
      <vt:lpstr>Calibri</vt:lpstr>
      <vt:lpstr>Arial</vt:lpstr>
      <vt:lpstr>ACS Content</vt:lpstr>
      <vt:lpstr>blank</vt:lpstr>
      <vt:lpstr>1_Blue Trapezoid with Logo</vt:lpstr>
      <vt:lpstr>2_Office Theme</vt:lpstr>
      <vt:lpstr>1_Dark Blue Background Main</vt:lpstr>
      <vt:lpstr>Dark Blue Background Main</vt:lpstr>
      <vt:lpstr>Red Background Main</vt:lpstr>
      <vt:lpstr>Blue Trapezoid with Red Bar Main</vt:lpstr>
      <vt:lpstr>1_Office Theme</vt:lpstr>
      <vt:lpstr>Office 2013 - 2022 Theme</vt:lpstr>
      <vt:lpstr>2_Custom Design</vt:lpstr>
      <vt:lpstr>June 2 2025 2pm-3pm ET</vt:lpstr>
      <vt:lpstr>PowerPoint Presentation</vt:lpstr>
      <vt:lpstr>PowerPoint Presentation</vt:lpstr>
      <vt:lpstr>PowerPoint Presentation</vt:lpstr>
      <vt:lpstr>1. To learn why PSA testing is important, particularly in at-risk individuals.  2. To be able to implement basic risk assessment and shared decision-making practices for prostate cancer screening  3. To be able to determine if/when to start recommending PSA testing on a patient-by-patient basis through  effective shared decision making</vt:lpstr>
      <vt:lpstr>PowerPoint Presentation</vt:lpstr>
      <vt:lpstr>Pre-Test Poll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Post-Test Poll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Malcolm Montgomery</dc:creator>
  <cp:lastModifiedBy>Nyyah Green</cp:lastModifiedBy>
  <cp:revision>77</cp:revision>
  <dcterms:created xsi:type="dcterms:W3CDTF">2022-08-10T13:55:04Z</dcterms:created>
  <dcterms:modified xsi:type="dcterms:W3CDTF">2025-06-04T16:21:26Z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0x01010012B09572A5A76944878447A7D97D9235</vt:lpwstr>
  </property>
  <property fmtid="{D5CDD505-2E9C-101B-9397-08002B2CF9AE}" pid="3" name="MediaServiceImageTags">
    <vt:lpwstr/>
  </property>
</Properties>
</file>