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9.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0.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1.xml" ContentType="application/vnd.openxmlformats-officedocument.theme+xml"/>
  <Override PartName="/ppt/slideLayouts/slideLayout7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34" r:id="rId4"/>
    <p:sldMasterId id="2147483838" r:id="rId5"/>
    <p:sldMasterId id="2147483753" r:id="rId6"/>
    <p:sldMasterId id="2147483792" r:id="rId7"/>
    <p:sldMasterId id="2147483736" r:id="rId8"/>
    <p:sldMasterId id="2147483681" r:id="rId9"/>
    <p:sldMasterId id="2147483683" r:id="rId10"/>
    <p:sldMasterId id="2147483691" r:id="rId11"/>
    <p:sldMasterId id="2147483840" r:id="rId12"/>
    <p:sldMasterId id="2147483856" r:id="rId13"/>
    <p:sldMasterId id="2147483870" r:id="rId14"/>
    <p:sldMasterId id="2147483908" r:id="rId15"/>
  </p:sldMasterIdLst>
  <p:notesMasterIdLst>
    <p:notesMasterId r:id="rId61"/>
  </p:notesMasterIdLst>
  <p:sldIdLst>
    <p:sldId id="2147140653" r:id="rId16"/>
    <p:sldId id="2147140459" r:id="rId17"/>
    <p:sldId id="2147140490" r:id="rId18"/>
    <p:sldId id="516" r:id="rId19"/>
    <p:sldId id="419" r:id="rId20"/>
    <p:sldId id="2147140420" r:id="rId21"/>
    <p:sldId id="267" r:id="rId22"/>
    <p:sldId id="423" r:id="rId23"/>
    <p:sldId id="2147140460" r:id="rId24"/>
    <p:sldId id="2147140654" r:id="rId25"/>
    <p:sldId id="2147140655" r:id="rId26"/>
    <p:sldId id="588" r:id="rId27"/>
    <p:sldId id="332" r:id="rId28"/>
    <p:sldId id="704" r:id="rId29"/>
    <p:sldId id="698" r:id="rId30"/>
    <p:sldId id="722" r:id="rId31"/>
    <p:sldId id="687" r:id="rId32"/>
    <p:sldId id="705" r:id="rId33"/>
    <p:sldId id="723" r:id="rId34"/>
    <p:sldId id="709" r:id="rId35"/>
    <p:sldId id="724" r:id="rId36"/>
    <p:sldId id="393" r:id="rId37"/>
    <p:sldId id="256" r:id="rId38"/>
    <p:sldId id="257" r:id="rId39"/>
    <p:sldId id="258" r:id="rId40"/>
    <p:sldId id="279" r:id="rId41"/>
    <p:sldId id="266" r:id="rId42"/>
    <p:sldId id="383" r:id="rId43"/>
    <p:sldId id="379" r:id="rId44"/>
    <p:sldId id="381" r:id="rId45"/>
    <p:sldId id="380" r:id="rId46"/>
    <p:sldId id="382" r:id="rId47"/>
    <p:sldId id="384" r:id="rId48"/>
    <p:sldId id="2025" r:id="rId49"/>
    <p:sldId id="14527" r:id="rId50"/>
    <p:sldId id="14625" r:id="rId51"/>
    <p:sldId id="14895" r:id="rId52"/>
    <p:sldId id="2147471169" r:id="rId53"/>
    <p:sldId id="465" r:id="rId54"/>
    <p:sldId id="2147140461" r:id="rId55"/>
    <p:sldId id="2147140304" r:id="rId56"/>
    <p:sldId id="2147140306" r:id="rId57"/>
    <p:sldId id="2147471170" r:id="rId58"/>
    <p:sldId id="2147140656" r:id="rId59"/>
    <p:sldId id="484" r:id="rId60"/>
  </p:sldIdLst>
  <p:sldSz cx="12192000" cy="6858000"/>
  <p:notesSz cx="6858000" cy="9144000"/>
  <p:embeddedFontLst>
    <p:embeddedFont>
      <p:font typeface="Georgia" panose="02040502050405020303" pitchFamily="18" charset="0"/>
      <p:regular r:id="rId62"/>
      <p:bold r:id="rId63"/>
      <p:italic r:id="rId64"/>
      <p:boldItalic r:id="rId65"/>
    </p:embeddedFont>
    <p:embeddedFont>
      <p:font typeface="Lato" panose="020F0502020204030203" pitchFamily="34" charset="0"/>
      <p:regular r:id="rId66"/>
      <p:bold r:id="rId67"/>
      <p:italic r:id="rId68"/>
      <p:boldItalic r:id="rId69"/>
    </p:embeddedFont>
    <p:embeddedFont>
      <p:font typeface="Open Sans" panose="020B0606030504020204" pitchFamily="34" charset="0"/>
      <p:regular r:id="rId70"/>
      <p:bold r:id="rId71"/>
      <p:italic r:id="rId72"/>
      <p:boldItalic r:id="rId73"/>
    </p:embeddedFont>
    <p:embeddedFont>
      <p:font typeface="Poppins" panose="00000500000000000000" pitchFamily="2" charset="0"/>
      <p:regular r:id="rId74"/>
      <p:bold r:id="rId75"/>
      <p:italic r:id="rId76"/>
      <p:boldItalic r:id="rId77"/>
    </p:embeddedFont>
    <p:embeddedFont>
      <p:font typeface="Poppins Bold" panose="00000800000000000000" pitchFamily="2" charset="0"/>
      <p:bold r:id="rId78"/>
    </p:embeddedFont>
    <p:embeddedFont>
      <p:font typeface="Source Sans Pro" panose="020B0503030403020204" pitchFamily="34" charset="0"/>
      <p:regular r:id="rId79"/>
      <p:bold r:id="rId80"/>
      <p:italic r:id="rId81"/>
      <p:boldItalic r:id="rId82"/>
    </p:embeddedFont>
    <p:embeddedFont>
      <p:font typeface="Source Sans Pro Light" panose="020B0403030403020204" pitchFamily="34" charset="0"/>
      <p:regular r:id="rId83"/>
      <p:italic r:id="rId8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169"/>
    <a:srgbClr val="763982"/>
    <a:srgbClr val="134994"/>
    <a:srgbClr val="00B7E0"/>
    <a:srgbClr val="BCBEC0"/>
    <a:srgbClr val="FFB1D5"/>
    <a:srgbClr val="008592"/>
    <a:srgbClr val="7DC34E"/>
    <a:srgbClr val="156082"/>
    <a:srgbClr val="2746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B4A640-047F-4660-B474-69B34D0573FE}" v="36" dt="2025-07-30T18:41:46.9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89" Type="http://schemas.microsoft.com/office/2015/10/relationships/revisionInfo" Target="revisionInfo.xml"/><Relationship Id="rId16" Type="http://schemas.openxmlformats.org/officeDocument/2006/relationships/slide" Target="slides/slide1.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Master" Target="slideMasters/slideMaster2.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font" Target="fonts/font6.fntdata"/><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font" Target="fonts/font15.fntdata"/><Relationship Id="rId7" Type="http://schemas.openxmlformats.org/officeDocument/2006/relationships/slideMaster" Target="slideMasters/slideMaster4.xml"/><Relationship Id="rId71"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font" Target="fonts/font5.fntdata"/><Relationship Id="rId87" Type="http://schemas.openxmlformats.org/officeDocument/2006/relationships/theme" Target="theme/theme1.xml"/><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08D738-8366-954A-A454-968E837854FF}" type="datetimeFigureOut">
              <a:rPr lang="en-US" smtClean="0"/>
              <a:t>8/4/2025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E35197-6DA9-744D-98ED-310B7A3B435B}" type="slidenum">
              <a:rPr lang="en-US" smtClean="0"/>
              <a:t>‹#›</a:t>
            </a:fld>
            <a:endParaRPr lang="en-US"/>
          </a:p>
        </p:txBody>
      </p:sp>
    </p:spTree>
    <p:extLst>
      <p:ext uri="{BB962C8B-B14F-4D97-AF65-F5344CB8AC3E}">
        <p14:creationId xmlns:p14="http://schemas.microsoft.com/office/powerpoint/2010/main" val="55264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bit.ly/4iYZ0Z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1</a:t>
            </a:fld>
            <a:endParaRPr lang="en-US"/>
          </a:p>
        </p:txBody>
      </p:sp>
    </p:spTree>
    <p:extLst>
      <p:ext uri="{BB962C8B-B14F-4D97-AF65-F5344CB8AC3E}">
        <p14:creationId xmlns:p14="http://schemas.microsoft.com/office/powerpoint/2010/main" val="4190119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70588-5548-2749-C9DB-BE8B3DAB47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1247CE-A71B-E253-67F5-D5726D5321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1201CE-B738-851D-B5E4-6ED1983C3A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C25A4DB-C199-28F4-8728-24C9487B2F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700498-C101-7646-BFAB-7A709B4E77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975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https://acscancerrisk360.cancer.org/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E35197-6DA9-744D-98ED-310B7A3B43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07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Designed to support primary care clinicians in navigating the complexities of prostate cancer screening, this ECHO program tackles key challenges—including when to initiate screening, how to identify appropriate candidates, minimize harm and overdiagnosis, interpret PSA results, and determine the right time for referral. It also offers a collaborative space for case sharing, expert insights, and peer-to-peer learning.</a:t>
            </a:r>
            <a:br>
              <a:rPr lang="en-US" sz="1200" b="1" i="0" kern="1200">
                <a:solidFill>
                  <a:schemeClr val="tx1"/>
                </a:solidFill>
                <a:effectLst/>
                <a:latin typeface="+mn-lt"/>
                <a:ea typeface="+mn-ea"/>
                <a:cs typeface="+mn-cs"/>
              </a:rPr>
            </a:br>
            <a:br>
              <a:rPr lang="en-US" sz="1200" b="1" i="0" kern="1200">
                <a:solidFill>
                  <a:schemeClr val="tx1"/>
                </a:solidFill>
                <a:effectLst/>
                <a:latin typeface="+mn-lt"/>
                <a:ea typeface="+mn-ea"/>
                <a:cs typeface="+mn-cs"/>
              </a:rPr>
            </a:br>
            <a:r>
              <a:rPr lang="en-US"/>
              <a:t>Drop link in chat: </a:t>
            </a:r>
            <a:r>
              <a:rPr lang="en-US" b="1" i="0">
                <a:solidFill>
                  <a:srgbClr val="FFFFFF"/>
                </a:solidFill>
                <a:effectLst/>
                <a:hlinkClick r:id="rId3"/>
              </a:rPr>
              <a:t>bit.ly/4iYZ0Zf</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B259E-4589-41D0-8239-118B048F52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1069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F5B50-28D8-738F-8ED1-5432B18B2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795A09-1EFD-E0BF-C0C4-2FF69DB30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53CF4B-7176-87A7-7317-46F33F605ACF}"/>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BAE93757-1D84-4F4F-4A36-5B891AD03D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CC7E1-55A8-D149-858E-9CD2BD6EF2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704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Lato" panose="020F0502020204030203"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EEA0C3-1D70-8141-86FD-7818C80F1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53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CC7E1-55A8-D149-858E-9CD2BD6EF2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1598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2C6E88-8BEB-2940-B4D5-0769C097F99E}" type="slidenum">
              <a:rPr lang="en-US" smtClean="0"/>
              <a:t>13</a:t>
            </a:fld>
            <a:endParaRPr lang="en-US"/>
          </a:p>
        </p:txBody>
      </p:sp>
    </p:spTree>
    <p:extLst>
      <p:ext uri="{BB962C8B-B14F-4D97-AF65-F5344CB8AC3E}">
        <p14:creationId xmlns:p14="http://schemas.microsoft.com/office/powerpoint/2010/main" val="1059273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317FA94E-4A1C-4DE0-AFDA-B9FF9C8F14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4C426C0B-0B8D-4101-A9D5-F74F2DB6CC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9876" name="Slide Number Placeholder 3">
            <a:extLst>
              <a:ext uri="{FF2B5EF4-FFF2-40B4-BE49-F238E27FC236}">
                <a16:creationId xmlns:a16="http://schemas.microsoft.com/office/drawing/2014/main" id="{88B1361C-F487-4987-814B-A5D76E58F1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6BA37D-210E-4642-B123-E93E3F2B4025}"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25C55-B10D-41A1-B9FD-96589FD711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282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700498-C101-7646-BFAB-7A709B4E77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647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700498-C101-7646-BFAB-7A709B4E77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420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EBAEE-597D-2870-9BA1-38F5F21CE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A06B03-D2E8-6780-6691-60B9B740C1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DEEDDB-58EB-7A8D-9F0B-5A26530944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2DBF8A-3EC1-83AB-1D73-4F6DCC5118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700498-C101-7646-BFAB-7A709B4E77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690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0.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jpeg"/><Relationship Id="rId1" Type="http://schemas.openxmlformats.org/officeDocument/2006/relationships/slideMaster" Target="../slideMasters/slideMaster11.xml"/><Relationship Id="rId4" Type="http://schemas.openxmlformats.org/officeDocument/2006/relationships/image" Target="../media/image16.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711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3E6FDD-A846-4035-94CC-6A6696883BCB}"/>
              </a:ext>
            </a:extLst>
          </p:cNvPr>
          <p:cNvSpPr>
            <a:spLocks noGrp="1"/>
          </p:cNvSpPr>
          <p:nvPr>
            <p:ph type="dt" sz="half" idx="10"/>
          </p:nvPr>
        </p:nvSpPr>
        <p:spPr/>
        <p:txBody>
          <a:bodyPr/>
          <a:lstStyle/>
          <a:p>
            <a:fld id="{049C5788-8DED-4F91-92C3-EE209EB09433}" type="datetimeFigureOut">
              <a:rPr lang="en-US" smtClean="0"/>
              <a:t>8/4/2025</a:t>
            </a:fld>
            <a:endParaRPr lang="en-US"/>
          </a:p>
        </p:txBody>
      </p:sp>
      <p:sp>
        <p:nvSpPr>
          <p:cNvPr id="3" name="Footer Placeholder 2">
            <a:extLst>
              <a:ext uri="{FF2B5EF4-FFF2-40B4-BE49-F238E27FC236}">
                <a16:creationId xmlns:a16="http://schemas.microsoft.com/office/drawing/2014/main" id="{1AF1ABCA-C134-46B1-9493-BB3B3CB27C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E19D11-8A06-4F86-9213-71683D3E340D}"/>
              </a:ext>
            </a:extLst>
          </p:cNvPr>
          <p:cNvSpPr>
            <a:spLocks noGrp="1"/>
          </p:cNvSpPr>
          <p:nvPr>
            <p:ph type="sldNum" sz="quarter" idx="12"/>
          </p:nvPr>
        </p:nvSpPr>
        <p:spPr/>
        <p:txBody>
          <a:bodyPr/>
          <a:lstStyle/>
          <a:p>
            <a:fld id="{368C8AF9-D0A6-4BBC-801E-CE08D7D4AE34}" type="slidenum">
              <a:rPr lang="en-US" smtClean="0"/>
              <a:t>‹#›</a:t>
            </a:fld>
            <a:endParaRPr lang="en-US"/>
          </a:p>
        </p:txBody>
      </p:sp>
    </p:spTree>
    <p:extLst>
      <p:ext uri="{BB962C8B-B14F-4D97-AF65-F5344CB8AC3E}">
        <p14:creationId xmlns:p14="http://schemas.microsoft.com/office/powerpoint/2010/main" val="2635971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3B6CF-BF2F-4CEF-B8B3-83CFBCEDD8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EE2947-5B5D-43F6-A026-AE497DAFE02C}"/>
              </a:ext>
            </a:extLst>
          </p:cNvPr>
          <p:cNvSpPr>
            <a:spLocks noGrp="1"/>
          </p:cNvSpPr>
          <p:nvPr>
            <p:ph type="dt" sz="half" idx="10"/>
          </p:nvPr>
        </p:nvSpPr>
        <p:spPr/>
        <p:txBody>
          <a:bodyPr/>
          <a:lstStyle/>
          <a:p>
            <a:fld id="{049C5788-8DED-4F91-92C3-EE209EB09433}" type="datetimeFigureOut">
              <a:rPr lang="en-US" smtClean="0"/>
              <a:t>8/4/2025</a:t>
            </a:fld>
            <a:endParaRPr lang="en-US"/>
          </a:p>
        </p:txBody>
      </p:sp>
      <p:sp>
        <p:nvSpPr>
          <p:cNvPr id="4" name="Footer Placeholder 3">
            <a:extLst>
              <a:ext uri="{FF2B5EF4-FFF2-40B4-BE49-F238E27FC236}">
                <a16:creationId xmlns:a16="http://schemas.microsoft.com/office/drawing/2014/main" id="{9D834685-CF64-4FF0-8CEC-495D347A93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0A6E9D-4DA9-4290-84F5-B1A7BE474098}"/>
              </a:ext>
            </a:extLst>
          </p:cNvPr>
          <p:cNvSpPr>
            <a:spLocks noGrp="1"/>
          </p:cNvSpPr>
          <p:nvPr>
            <p:ph type="sldNum" sz="quarter" idx="12"/>
          </p:nvPr>
        </p:nvSpPr>
        <p:spPr/>
        <p:txBody>
          <a:bodyPr/>
          <a:lstStyle/>
          <a:p>
            <a:fld id="{368C8AF9-D0A6-4BBC-801E-CE08D7D4AE34}" type="slidenum">
              <a:rPr lang="en-US" smtClean="0"/>
              <a:t>‹#›</a:t>
            </a:fld>
            <a:endParaRPr lang="en-US"/>
          </a:p>
        </p:txBody>
      </p:sp>
    </p:spTree>
    <p:extLst>
      <p:ext uri="{BB962C8B-B14F-4D97-AF65-F5344CB8AC3E}">
        <p14:creationId xmlns:p14="http://schemas.microsoft.com/office/powerpoint/2010/main" val="266723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Blue Trapezoi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7512" y="4028302"/>
            <a:ext cx="9061704" cy="2377440"/>
          </a:xfrm>
          <a:prstGeom prst="rect">
            <a:avLst/>
          </a:prstGeom>
        </p:spPr>
        <p:txBody>
          <a:bodyPr lIns="0" tIns="0" rIns="0" bIns="0" anchor="t" anchorCtr="0">
            <a:normAutofit/>
          </a:bodyPr>
          <a:lstStyle/>
          <a:p>
            <a:r>
              <a:rPr lang="en-US"/>
              <a:t>Topic</a:t>
            </a:r>
          </a:p>
        </p:txBody>
      </p:sp>
      <p:sp>
        <p:nvSpPr>
          <p:cNvPr id="3" name="Content Placeholder 2"/>
          <p:cNvSpPr>
            <a:spLocks noGrp="1"/>
          </p:cNvSpPr>
          <p:nvPr>
            <p:ph idx="1" hasCustomPrompt="1"/>
          </p:nvPr>
        </p:nvSpPr>
        <p:spPr>
          <a:xfrm>
            <a:off x="667512" y="3429000"/>
            <a:ext cx="9961085" cy="406567"/>
          </a:xfrm>
          <a:prstGeom prst="rect">
            <a:avLst/>
          </a:prstGeom>
        </p:spPr>
        <p:txBody>
          <a:bodyPr lIns="0" tIns="0" rIns="0" bIns="0" anchor="b" anchorCtr="0"/>
          <a:lstStyle>
            <a:lvl1pPr>
              <a:defRPr b="0"/>
            </a:lvl1pPr>
          </a:lstStyle>
          <a:p>
            <a:pPr lvl="0"/>
            <a:r>
              <a:rPr lang="en-US"/>
              <a:t>Subhead</a:t>
            </a:r>
          </a:p>
        </p:txBody>
      </p:sp>
      <p:sp>
        <p:nvSpPr>
          <p:cNvPr id="18" name="Slide Number Placeholder 5">
            <a:extLst>
              <a:ext uri="{FF2B5EF4-FFF2-40B4-BE49-F238E27FC236}">
                <a16:creationId xmlns:a16="http://schemas.microsoft.com/office/drawing/2014/main" id="{3C0BEFA7-FBE0-1806-1EEE-9962E131CAD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pic>
        <p:nvPicPr>
          <p:cNvPr id="4" name="Picture 3">
            <a:extLst>
              <a:ext uri="{FF2B5EF4-FFF2-40B4-BE49-F238E27FC236}">
                <a16:creationId xmlns:a16="http://schemas.microsoft.com/office/drawing/2014/main" id="{02BB0AB9-FDCD-3C1A-FD17-48F426A3572E}"/>
              </a:ext>
            </a:extLst>
          </p:cNvPr>
          <p:cNvPicPr>
            <a:picLocks noChangeAspect="1"/>
          </p:cNvPicPr>
          <p:nvPr userDrawn="1"/>
        </p:nvPicPr>
        <p:blipFill>
          <a:blip r:embed="rId2"/>
          <a:srcRect/>
          <a:stretch/>
        </p:blipFill>
        <p:spPr>
          <a:xfrm>
            <a:off x="7079467" y="509144"/>
            <a:ext cx="4314988" cy="877941"/>
          </a:xfrm>
          <a:prstGeom prst="rect">
            <a:avLst/>
          </a:prstGeom>
        </p:spPr>
      </p:pic>
    </p:spTree>
    <p:extLst>
      <p:ext uri="{BB962C8B-B14F-4D97-AF65-F5344CB8AC3E}">
        <p14:creationId xmlns:p14="http://schemas.microsoft.com/office/powerpoint/2010/main" val="1217800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Image Placeholder Blue Quote">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57FE649-EA55-A4BF-E687-70A5DCD20EA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781"/>
          <a:stretch/>
        </p:blipFill>
        <p:spPr>
          <a:xfrm>
            <a:off x="0" y="0"/>
            <a:ext cx="4940389" cy="6858000"/>
          </a:xfrm>
          <a:prstGeom prst="rect">
            <a:avLst/>
          </a:prstGeom>
        </p:spPr>
      </p:pic>
      <p:sp>
        <p:nvSpPr>
          <p:cNvPr id="6" name="Picture Placeholder 5">
            <a:extLst>
              <a:ext uri="{FF2B5EF4-FFF2-40B4-BE49-F238E27FC236}">
                <a16:creationId xmlns:a16="http://schemas.microsoft.com/office/drawing/2014/main" id="{EBDEB1F9-572E-9CBF-F735-F9A05569B245}"/>
              </a:ext>
            </a:extLst>
          </p:cNvPr>
          <p:cNvSpPr>
            <a:spLocks noGrp="1"/>
          </p:cNvSpPr>
          <p:nvPr>
            <p:ph type="pic" sz="quarter" idx="11" hasCustomPrompt="1"/>
          </p:nvPr>
        </p:nvSpPr>
        <p:spPr>
          <a:xfrm>
            <a:off x="623523" y="1795640"/>
            <a:ext cx="2239963" cy="2803403"/>
          </a:xfrm>
        </p:spPr>
        <p:txBody>
          <a:bodyPr>
            <a:normAutofit/>
          </a:bodyPr>
          <a:lstStyle>
            <a:lvl1pPr>
              <a:buClr>
                <a:schemeClr val="bg1"/>
              </a:buClr>
              <a:defRPr sz="1600">
                <a:solidFill>
                  <a:schemeClr val="bg1"/>
                </a:solidFill>
              </a:defRPr>
            </a:lvl1pPr>
          </a:lstStyle>
          <a:p>
            <a:r>
              <a:rPr lang="en-US"/>
              <a:t>Click icon to add profile picture</a:t>
            </a:r>
          </a:p>
        </p:txBody>
      </p:sp>
      <p:sp>
        <p:nvSpPr>
          <p:cNvPr id="11" name="Slide Number Placeholder 4">
            <a:extLst>
              <a:ext uri="{FF2B5EF4-FFF2-40B4-BE49-F238E27FC236}">
                <a16:creationId xmlns:a16="http://schemas.microsoft.com/office/drawing/2014/main" id="{DE270914-C170-630E-C556-680826B5BF0D}"/>
              </a:ext>
            </a:extLst>
          </p:cNvPr>
          <p:cNvSpPr txBox="1">
            <a:spLocks/>
          </p:cNvSpPr>
          <p:nvPr userDrawn="1"/>
        </p:nvSpPr>
        <p:spPr>
          <a:xfrm>
            <a:off x="11507724" y="6554428"/>
            <a:ext cx="531876" cy="1231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9" name="Slide Number Placeholder 5">
            <a:extLst>
              <a:ext uri="{FF2B5EF4-FFF2-40B4-BE49-F238E27FC236}">
                <a16:creationId xmlns:a16="http://schemas.microsoft.com/office/drawing/2014/main" id="{3024D545-31C0-7371-1573-C3B5F640F5EC}"/>
              </a:ext>
            </a:extLst>
          </p:cNvPr>
          <p:cNvSpPr>
            <a:spLocks noGrp="1"/>
          </p:cNvSpPr>
          <p:nvPr>
            <p:ph type="sldNum" sz="quarter" idx="4"/>
          </p:nvPr>
        </p:nvSpPr>
        <p:spPr>
          <a:xfrm>
            <a:off x="11493869" y="655624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
        <p:nvSpPr>
          <p:cNvPr id="13" name="Text Placeholder 12">
            <a:extLst>
              <a:ext uri="{FF2B5EF4-FFF2-40B4-BE49-F238E27FC236}">
                <a16:creationId xmlns:a16="http://schemas.microsoft.com/office/drawing/2014/main" id="{B21B2DC6-003E-AF83-48A3-CA63A1502A44}"/>
              </a:ext>
            </a:extLst>
          </p:cNvPr>
          <p:cNvSpPr>
            <a:spLocks noGrp="1"/>
          </p:cNvSpPr>
          <p:nvPr>
            <p:ph type="body" sz="quarter" idx="14" hasCustomPrompt="1"/>
          </p:nvPr>
        </p:nvSpPr>
        <p:spPr>
          <a:xfrm>
            <a:off x="4693920" y="1880342"/>
            <a:ext cx="6799580" cy="3829702"/>
          </a:xfrm>
        </p:spPr>
        <p:txBody>
          <a:bodyPr anchor="ctr" anchorCtr="0"/>
          <a:lstStyle>
            <a:lvl1pPr marL="0" indent="0">
              <a:buFontTx/>
              <a:buNone/>
              <a:defRPr>
                <a:solidFill>
                  <a:srgbClr val="00B7E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“Quote copy.”</a:t>
            </a:r>
          </a:p>
        </p:txBody>
      </p:sp>
      <p:pic>
        <p:nvPicPr>
          <p:cNvPr id="7" name="Graphic 6">
            <a:extLst>
              <a:ext uri="{FF2B5EF4-FFF2-40B4-BE49-F238E27FC236}">
                <a16:creationId xmlns:a16="http://schemas.microsoft.com/office/drawing/2014/main" id="{CF433C28-15C8-34ED-E68C-9FCC9EE3AC1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 y="4865585"/>
            <a:ext cx="4238139" cy="1038259"/>
          </a:xfrm>
          <a:prstGeom prst="rect">
            <a:avLst/>
          </a:prstGeom>
        </p:spPr>
      </p:pic>
      <p:sp>
        <p:nvSpPr>
          <p:cNvPr id="12" name="Text Placeholder 21">
            <a:extLst>
              <a:ext uri="{FF2B5EF4-FFF2-40B4-BE49-F238E27FC236}">
                <a16:creationId xmlns:a16="http://schemas.microsoft.com/office/drawing/2014/main" id="{9B11AF71-76AF-81B5-6C0A-9AE82F8C20E1}"/>
              </a:ext>
            </a:extLst>
          </p:cNvPr>
          <p:cNvSpPr>
            <a:spLocks noGrp="1"/>
          </p:cNvSpPr>
          <p:nvPr>
            <p:ph type="body" sz="quarter" idx="13" hasCustomPrompt="1"/>
          </p:nvPr>
        </p:nvSpPr>
        <p:spPr>
          <a:xfrm>
            <a:off x="609133" y="5041707"/>
            <a:ext cx="3024083" cy="668337"/>
          </a:xfrm>
        </p:spPr>
        <p:txBody>
          <a:bodyPr lIns="0" tIns="0" rIns="0" bIns="0" anchor="ctr" anchorCtr="0">
            <a:noAutofit/>
          </a:bodyPr>
          <a:lstStyle>
            <a:lvl1pPr marL="0" indent="0">
              <a:lnSpc>
                <a:spcPct val="100000"/>
              </a:lnSpc>
              <a:buNone/>
              <a:defRPr sz="1600" b="0">
                <a:solidFill>
                  <a:schemeClr val="bg1"/>
                </a:solidFill>
                <a:latin typeface="Poppins" pitchFamily="2" charset="77"/>
                <a:cs typeface="Poppins" pitchFamily="2" charset="77"/>
              </a:defRPr>
            </a:lvl1pPr>
            <a:lvl2pPr marL="457200" indent="0">
              <a:buNone/>
              <a:defRPr sz="1600">
                <a:latin typeface="Poppins" pitchFamily="2" charset="77"/>
                <a:cs typeface="Poppins" pitchFamily="2" charset="77"/>
              </a:defRPr>
            </a:lvl2pPr>
            <a:lvl3pPr marL="914400" indent="0">
              <a:buNone/>
              <a:defRPr sz="1600">
                <a:latin typeface="Poppins" pitchFamily="2" charset="77"/>
                <a:cs typeface="Poppins" pitchFamily="2" charset="77"/>
              </a:defRPr>
            </a:lvl3pPr>
            <a:lvl4pPr marL="1371600" indent="0">
              <a:buNone/>
              <a:defRPr sz="1600">
                <a:latin typeface="Poppins" pitchFamily="2" charset="77"/>
                <a:cs typeface="Poppins" pitchFamily="2" charset="77"/>
              </a:defRPr>
            </a:lvl4pPr>
            <a:lvl5pPr marL="1828800" indent="0">
              <a:buNone/>
              <a:defRPr sz="1600">
                <a:latin typeface="Poppins" pitchFamily="2" charset="77"/>
                <a:cs typeface="Poppins" pitchFamily="2" charset="77"/>
              </a:defRPr>
            </a:lvl5pPr>
          </a:lstStyle>
          <a:p>
            <a:pPr lvl="0"/>
            <a:r>
              <a:rPr lang="en-US"/>
              <a:t>Name</a:t>
            </a:r>
            <a:br>
              <a:rPr lang="en-US"/>
            </a:br>
            <a:r>
              <a:rPr lang="en-US"/>
              <a:t>Title</a:t>
            </a:r>
          </a:p>
        </p:txBody>
      </p:sp>
    </p:spTree>
    <p:extLst>
      <p:ext uri="{BB962C8B-B14F-4D97-AF65-F5344CB8AC3E}">
        <p14:creationId xmlns:p14="http://schemas.microsoft.com/office/powerpoint/2010/main" val="36074013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1855C746-6FEC-0142-8614-57C5A4EC2E8F}"/>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grpSp>
        <p:nvGrpSpPr>
          <p:cNvPr id="2" name="Group 1">
            <a:extLst>
              <a:ext uri="{FF2B5EF4-FFF2-40B4-BE49-F238E27FC236}">
                <a16:creationId xmlns:a16="http://schemas.microsoft.com/office/drawing/2014/main" id="{103C3A48-379F-B0F5-C6C5-7566410FFEF3}"/>
              </a:ext>
            </a:extLst>
          </p:cNvPr>
          <p:cNvGrpSpPr/>
          <p:nvPr userDrawn="1"/>
        </p:nvGrpSpPr>
        <p:grpSpPr>
          <a:xfrm>
            <a:off x="-21265" y="1828800"/>
            <a:ext cx="11520758" cy="5059175"/>
            <a:chOff x="-880607" y="1798825"/>
            <a:chExt cx="11520758" cy="5059175"/>
          </a:xfrm>
          <a:solidFill>
            <a:srgbClr val="134994"/>
          </a:solidFill>
        </p:grpSpPr>
        <p:sp>
          <p:nvSpPr>
            <p:cNvPr id="3" name="Rectangle 17">
              <a:extLst>
                <a:ext uri="{FF2B5EF4-FFF2-40B4-BE49-F238E27FC236}">
                  <a16:creationId xmlns:a16="http://schemas.microsoft.com/office/drawing/2014/main" id="{D19550FE-E946-514C-252D-2F2E8C26A27C}"/>
                </a:ext>
              </a:extLst>
            </p:cNvPr>
            <p:cNvSpPr/>
            <p:nvPr/>
          </p:nvSpPr>
          <p:spPr>
            <a:xfrm>
              <a:off x="4041296" y="1798825"/>
              <a:ext cx="6598855"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7">
              <a:extLst>
                <a:ext uri="{FF2B5EF4-FFF2-40B4-BE49-F238E27FC236}">
                  <a16:creationId xmlns:a16="http://schemas.microsoft.com/office/drawing/2014/main" id="{D8298F10-FF4F-15D3-73FD-EAAD87846C53}"/>
                </a:ext>
              </a:extLst>
            </p:cNvPr>
            <p:cNvSpPr/>
            <p:nvPr/>
          </p:nvSpPr>
          <p:spPr>
            <a:xfrm>
              <a:off x="-880607" y="1798825"/>
              <a:ext cx="5943600"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7">
              <a:extLst>
                <a:ext uri="{FF2B5EF4-FFF2-40B4-BE49-F238E27FC236}">
                  <a16:creationId xmlns:a16="http://schemas.microsoft.com/office/drawing/2014/main" id="{0979B83D-0105-FBC3-92A8-FBE35E1959C9}"/>
                </a:ext>
              </a:extLst>
            </p:cNvPr>
            <p:cNvSpPr/>
            <p:nvPr userDrawn="1"/>
          </p:nvSpPr>
          <p:spPr>
            <a:xfrm>
              <a:off x="56096" y="1798825"/>
              <a:ext cx="5943600"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ABA575C6-A62B-222A-B234-8ED544FCB155}"/>
              </a:ext>
            </a:extLst>
          </p:cNvPr>
          <p:cNvPicPr>
            <a:picLocks noChangeAspect="1"/>
          </p:cNvPicPr>
          <p:nvPr userDrawn="1"/>
        </p:nvPicPr>
        <p:blipFill>
          <a:blip r:embed="rId2"/>
          <a:srcRect/>
          <a:stretch/>
        </p:blipFill>
        <p:spPr>
          <a:xfrm>
            <a:off x="7192736" y="509144"/>
            <a:ext cx="4314988" cy="877941"/>
          </a:xfrm>
          <a:prstGeom prst="rect">
            <a:avLst/>
          </a:prstGeom>
        </p:spPr>
      </p:pic>
    </p:spTree>
    <p:extLst>
      <p:ext uri="{BB962C8B-B14F-4D97-AF65-F5344CB8AC3E}">
        <p14:creationId xmlns:p14="http://schemas.microsoft.com/office/powerpoint/2010/main" val="2766802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Blue Background with hashta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2514600"/>
            <a:ext cx="10761810" cy="1828800"/>
          </a:xfrm>
          <a:prstGeom prst="rect">
            <a:avLst/>
          </a:prstGeom>
        </p:spPr>
        <p:txBody>
          <a:bodyPr lIns="0" tIns="0" rIns="0" bIns="0" anchor="ctr" anchorCtr="0"/>
          <a:lstStyle>
            <a:lvl1pPr>
              <a:lnSpc>
                <a:spcPct val="85000"/>
              </a:lnSpc>
              <a:defRPr sz="8800"/>
            </a:lvl1pPr>
          </a:lstStyle>
          <a:p>
            <a:r>
              <a:rPr lang="en-US"/>
              <a:t>Title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124312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145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Blue Background with hashta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2514600"/>
            <a:ext cx="10761810" cy="1828800"/>
          </a:xfrm>
          <a:prstGeom prst="rect">
            <a:avLst/>
          </a:prstGeom>
        </p:spPr>
        <p:txBody>
          <a:bodyPr lIns="0" tIns="0" rIns="0" bIns="0" anchor="ctr" anchorCtr="0"/>
          <a:lstStyle>
            <a:lvl1pPr>
              <a:lnSpc>
                <a:spcPct val="85000"/>
              </a:lnSpc>
              <a:defRPr sz="8800"/>
            </a:lvl1pPr>
          </a:lstStyle>
          <a:p>
            <a:r>
              <a:rPr lang="en-US"/>
              <a:t>Title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2930178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Red Backgroun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
        <p:nvSpPr>
          <p:cNvPr id="3" name="Title 1">
            <a:extLst>
              <a:ext uri="{FF2B5EF4-FFF2-40B4-BE49-F238E27FC236}">
                <a16:creationId xmlns:a16="http://schemas.microsoft.com/office/drawing/2014/main" id="{3AE79ABE-8B47-6073-AB9E-425991A48C7B}"/>
              </a:ext>
            </a:extLst>
          </p:cNvPr>
          <p:cNvSpPr>
            <a:spLocks noGrp="1"/>
          </p:cNvSpPr>
          <p:nvPr>
            <p:ph type="title" hasCustomPrompt="1"/>
          </p:nvPr>
        </p:nvSpPr>
        <p:spPr>
          <a:xfrm>
            <a:off x="658368" y="2514600"/>
            <a:ext cx="10761810" cy="1828800"/>
          </a:xfrm>
          <a:prstGeom prst="rect">
            <a:avLst/>
          </a:prstGeom>
        </p:spPr>
        <p:txBody>
          <a:bodyPr lIns="0" tIns="0" rIns="0" bIns="0" anchor="ctr" anchorCtr="0"/>
          <a:lstStyle>
            <a:lvl1pPr>
              <a:lnSpc>
                <a:spcPct val="85000"/>
              </a:lnSpc>
              <a:defRPr sz="8800"/>
            </a:lvl1pPr>
          </a:lstStyle>
          <a:p>
            <a:r>
              <a:rPr lang="en-US"/>
              <a:t>Title</a:t>
            </a:r>
          </a:p>
        </p:txBody>
      </p:sp>
    </p:spTree>
    <p:extLst>
      <p:ext uri="{BB962C8B-B14F-4D97-AF65-F5344CB8AC3E}">
        <p14:creationId xmlns:p14="http://schemas.microsoft.com/office/powerpoint/2010/main" val="4226440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Trapezoid with Red Bar">
    <p:spTree>
      <p:nvGrpSpPr>
        <p:cNvPr id="1" name=""/>
        <p:cNvGrpSpPr/>
        <p:nvPr/>
      </p:nvGrpSpPr>
      <p:grpSpPr>
        <a:xfrm>
          <a:off x="0" y="0"/>
          <a:ext cx="0" cy="0"/>
          <a:chOff x="0" y="0"/>
          <a:chExt cx="0" cy="0"/>
        </a:xfrm>
      </p:grpSpPr>
      <p:sp>
        <p:nvSpPr>
          <p:cNvPr id="2" name="Title 1"/>
          <p:cNvSpPr>
            <a:spLocks noGrp="1"/>
          </p:cNvSpPr>
          <p:nvPr>
            <p:ph type="title"/>
          </p:nvPr>
        </p:nvSpPr>
        <p:spPr>
          <a:xfrm>
            <a:off x="658368" y="2189579"/>
            <a:ext cx="7257288" cy="2545342"/>
          </a:xfrm>
          <a:prstGeom prst="rect">
            <a:avLst/>
          </a:prstGeom>
        </p:spPr>
        <p:txBody>
          <a:bodyPr lIns="0" tIns="0" rIns="0" bIns="0" anchor="ctr" anchorCtr="0"/>
          <a:lstStyle>
            <a:lvl1pPr>
              <a:lnSpc>
                <a:spcPct val="90000"/>
              </a:lnSpc>
              <a:defRPr sz="6600"/>
            </a:lvl1pPr>
          </a:lstStyle>
          <a:p>
            <a:r>
              <a:rPr lang="en-US"/>
              <a:t>Click to edit Master title style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
        <p:nvSpPr>
          <p:cNvPr id="3" name="Text Placeholder 14">
            <a:extLst>
              <a:ext uri="{FF2B5EF4-FFF2-40B4-BE49-F238E27FC236}">
                <a16:creationId xmlns:a16="http://schemas.microsoft.com/office/drawing/2014/main" id="{007E5E71-70DE-D23F-0C01-801E25E36C7B}"/>
              </a:ext>
            </a:extLst>
          </p:cNvPr>
          <p:cNvSpPr>
            <a:spLocks noGrp="1"/>
          </p:cNvSpPr>
          <p:nvPr>
            <p:ph type="body" sz="quarter" idx="14" hasCustomPrompt="1"/>
          </p:nvPr>
        </p:nvSpPr>
        <p:spPr>
          <a:xfrm>
            <a:off x="7524531" y="5418408"/>
            <a:ext cx="4346042" cy="932516"/>
          </a:xfrm>
          <a:prstGeom prst="rect">
            <a:avLst/>
          </a:prstGeom>
        </p:spPr>
        <p:txBody>
          <a:bodyPr anchor="ctr" anchorCtr="0"/>
          <a:lstStyle>
            <a:lvl1pPr algn="r">
              <a:lnSpc>
                <a:spcPct val="95000"/>
              </a:lnSpc>
              <a:defRPr sz="2800"/>
            </a:lvl1pPr>
          </a:lstStyle>
          <a:p>
            <a:pPr lvl="0"/>
            <a:r>
              <a:rPr lang="en-US"/>
              <a:t>Month Day Year</a:t>
            </a:r>
          </a:p>
        </p:txBody>
      </p:sp>
    </p:spTree>
    <p:extLst>
      <p:ext uri="{BB962C8B-B14F-4D97-AF65-F5344CB8AC3E}">
        <p14:creationId xmlns:p14="http://schemas.microsoft.com/office/powerpoint/2010/main" val="4190812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727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3A563-CBE7-FAC7-CE52-A848731DC9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50249A-DFDC-D51F-5A3B-0EE6E4D194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73158C-863F-352F-BFFF-0FED6BBEC18B}"/>
              </a:ext>
            </a:extLst>
          </p:cNvPr>
          <p:cNvSpPr>
            <a:spLocks noGrp="1"/>
          </p:cNvSpPr>
          <p:nvPr>
            <p:ph type="dt" sz="half" idx="10"/>
          </p:nvPr>
        </p:nvSpPr>
        <p:spPr/>
        <p:txBody>
          <a:bodyPr/>
          <a:lstStyle/>
          <a:p>
            <a:fld id="{DEF2FEF5-1B1A-EA42-A199-582F9B1E3EA2}" type="datetimeFigureOut">
              <a:rPr lang="en-US" smtClean="0"/>
              <a:t>8/4/2025</a:t>
            </a:fld>
            <a:endParaRPr lang="en-US"/>
          </a:p>
        </p:txBody>
      </p:sp>
      <p:sp>
        <p:nvSpPr>
          <p:cNvPr id="5" name="Footer Placeholder 4">
            <a:extLst>
              <a:ext uri="{FF2B5EF4-FFF2-40B4-BE49-F238E27FC236}">
                <a16:creationId xmlns:a16="http://schemas.microsoft.com/office/drawing/2014/main" id="{BAC49D39-7386-7357-6700-CAC4036975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23413-337D-D6DD-27AE-17F3DAD29EEF}"/>
              </a:ext>
            </a:extLst>
          </p:cNvPr>
          <p:cNvSpPr>
            <a:spLocks noGrp="1"/>
          </p:cNvSpPr>
          <p:nvPr>
            <p:ph type="sldNum" sz="quarter" idx="12"/>
          </p:nvPr>
        </p:nvSpPr>
        <p:spPr/>
        <p:txBody>
          <a:bodyPr/>
          <a:lstStyle/>
          <a:p>
            <a:fld id="{CD85E5EB-4118-6847-B313-E9B27CE6B000}" type="slidenum">
              <a:rPr lang="en-US" smtClean="0"/>
              <a:t>‹#›</a:t>
            </a:fld>
            <a:endParaRPr lang="en-US"/>
          </a:p>
        </p:txBody>
      </p:sp>
    </p:spTree>
    <p:extLst>
      <p:ext uri="{BB962C8B-B14F-4D97-AF65-F5344CB8AC3E}">
        <p14:creationId xmlns:p14="http://schemas.microsoft.com/office/powerpoint/2010/main" val="926714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B5394-3EBF-6EC4-59F3-7EC18D435A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C2DA63-76B8-94A6-79F9-0054B86068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67188-2FA8-FFAB-9525-CEF689F4ECD1}"/>
              </a:ext>
            </a:extLst>
          </p:cNvPr>
          <p:cNvSpPr>
            <a:spLocks noGrp="1"/>
          </p:cNvSpPr>
          <p:nvPr>
            <p:ph type="dt" sz="half" idx="10"/>
          </p:nvPr>
        </p:nvSpPr>
        <p:spPr/>
        <p:txBody>
          <a:bodyPr/>
          <a:lstStyle/>
          <a:p>
            <a:fld id="{DEF2FEF5-1B1A-EA42-A199-582F9B1E3EA2}" type="datetimeFigureOut">
              <a:rPr lang="en-US" smtClean="0"/>
              <a:t>8/4/2025</a:t>
            </a:fld>
            <a:endParaRPr lang="en-US"/>
          </a:p>
        </p:txBody>
      </p:sp>
      <p:sp>
        <p:nvSpPr>
          <p:cNvPr id="5" name="Footer Placeholder 4">
            <a:extLst>
              <a:ext uri="{FF2B5EF4-FFF2-40B4-BE49-F238E27FC236}">
                <a16:creationId xmlns:a16="http://schemas.microsoft.com/office/drawing/2014/main" id="{8B899C3B-7513-E5D0-99FD-74EAC2F61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61E18A-CC73-CD1B-A887-347DA13695C0}"/>
              </a:ext>
            </a:extLst>
          </p:cNvPr>
          <p:cNvSpPr>
            <a:spLocks noGrp="1"/>
          </p:cNvSpPr>
          <p:nvPr>
            <p:ph type="sldNum" sz="quarter" idx="12"/>
          </p:nvPr>
        </p:nvSpPr>
        <p:spPr/>
        <p:txBody>
          <a:bodyPr/>
          <a:lstStyle/>
          <a:p>
            <a:fld id="{CD85E5EB-4118-6847-B313-E9B27CE6B000}" type="slidenum">
              <a:rPr lang="en-US" smtClean="0"/>
              <a:t>‹#›</a:t>
            </a:fld>
            <a:endParaRPr lang="en-US"/>
          </a:p>
        </p:txBody>
      </p:sp>
    </p:spTree>
    <p:extLst>
      <p:ext uri="{BB962C8B-B14F-4D97-AF65-F5344CB8AC3E}">
        <p14:creationId xmlns:p14="http://schemas.microsoft.com/office/powerpoint/2010/main" val="2502561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ADD06-4B24-DA98-9917-F0B228EA5E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7DB46C-581C-F40C-61EF-6C965AEEF5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CA0702-1F2A-CDEF-2BBF-1557555A2492}"/>
              </a:ext>
            </a:extLst>
          </p:cNvPr>
          <p:cNvSpPr>
            <a:spLocks noGrp="1"/>
          </p:cNvSpPr>
          <p:nvPr>
            <p:ph type="dt" sz="half" idx="10"/>
          </p:nvPr>
        </p:nvSpPr>
        <p:spPr/>
        <p:txBody>
          <a:bodyPr/>
          <a:lstStyle/>
          <a:p>
            <a:fld id="{DEF2FEF5-1B1A-EA42-A199-582F9B1E3EA2}" type="datetimeFigureOut">
              <a:rPr lang="en-US" smtClean="0"/>
              <a:t>8/4/2025</a:t>
            </a:fld>
            <a:endParaRPr lang="en-US"/>
          </a:p>
        </p:txBody>
      </p:sp>
      <p:sp>
        <p:nvSpPr>
          <p:cNvPr id="5" name="Footer Placeholder 4">
            <a:extLst>
              <a:ext uri="{FF2B5EF4-FFF2-40B4-BE49-F238E27FC236}">
                <a16:creationId xmlns:a16="http://schemas.microsoft.com/office/drawing/2014/main" id="{3906C3AB-9434-47AD-1D96-9B309A7444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BE9F1-859F-39B6-A792-408E87042876}"/>
              </a:ext>
            </a:extLst>
          </p:cNvPr>
          <p:cNvSpPr>
            <a:spLocks noGrp="1"/>
          </p:cNvSpPr>
          <p:nvPr>
            <p:ph type="sldNum" sz="quarter" idx="12"/>
          </p:nvPr>
        </p:nvSpPr>
        <p:spPr/>
        <p:txBody>
          <a:bodyPr/>
          <a:lstStyle/>
          <a:p>
            <a:fld id="{CD85E5EB-4118-6847-B313-E9B27CE6B000}" type="slidenum">
              <a:rPr lang="en-US" smtClean="0"/>
              <a:t>‹#›</a:t>
            </a:fld>
            <a:endParaRPr lang="en-US"/>
          </a:p>
        </p:txBody>
      </p:sp>
    </p:spTree>
    <p:extLst>
      <p:ext uri="{BB962C8B-B14F-4D97-AF65-F5344CB8AC3E}">
        <p14:creationId xmlns:p14="http://schemas.microsoft.com/office/powerpoint/2010/main" val="2744103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C1D21-55FD-C493-CA6C-58C950F5DC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9898A2-4F77-1FE1-3AD0-9A4BD50B0A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4BA947-307B-F187-A84A-1EF5EFDBE0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5DBCA8-A42B-784E-3C12-364B9E8ED4B6}"/>
              </a:ext>
            </a:extLst>
          </p:cNvPr>
          <p:cNvSpPr>
            <a:spLocks noGrp="1"/>
          </p:cNvSpPr>
          <p:nvPr>
            <p:ph type="dt" sz="half" idx="10"/>
          </p:nvPr>
        </p:nvSpPr>
        <p:spPr/>
        <p:txBody>
          <a:bodyPr/>
          <a:lstStyle/>
          <a:p>
            <a:fld id="{DEF2FEF5-1B1A-EA42-A199-582F9B1E3EA2}" type="datetimeFigureOut">
              <a:rPr lang="en-US" smtClean="0"/>
              <a:t>8/4/2025</a:t>
            </a:fld>
            <a:endParaRPr lang="en-US"/>
          </a:p>
        </p:txBody>
      </p:sp>
      <p:sp>
        <p:nvSpPr>
          <p:cNvPr id="6" name="Footer Placeholder 5">
            <a:extLst>
              <a:ext uri="{FF2B5EF4-FFF2-40B4-BE49-F238E27FC236}">
                <a16:creationId xmlns:a16="http://schemas.microsoft.com/office/drawing/2014/main" id="{B58633AE-E4A4-DB34-CEFC-BC14407EC3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A4D033-AF12-4C9E-A2FC-A971ACFFBBB4}"/>
              </a:ext>
            </a:extLst>
          </p:cNvPr>
          <p:cNvSpPr>
            <a:spLocks noGrp="1"/>
          </p:cNvSpPr>
          <p:nvPr>
            <p:ph type="sldNum" sz="quarter" idx="12"/>
          </p:nvPr>
        </p:nvSpPr>
        <p:spPr/>
        <p:txBody>
          <a:bodyPr/>
          <a:lstStyle/>
          <a:p>
            <a:fld id="{CD85E5EB-4118-6847-B313-E9B27CE6B000}" type="slidenum">
              <a:rPr lang="en-US" smtClean="0"/>
              <a:t>‹#›</a:t>
            </a:fld>
            <a:endParaRPr lang="en-US"/>
          </a:p>
        </p:txBody>
      </p:sp>
    </p:spTree>
    <p:extLst>
      <p:ext uri="{BB962C8B-B14F-4D97-AF65-F5344CB8AC3E}">
        <p14:creationId xmlns:p14="http://schemas.microsoft.com/office/powerpoint/2010/main" val="1486180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A5E96-06F0-3EAB-69FD-1F650F28AB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978CA7-AA5D-0306-3CFE-E4A9AD9EC4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924B15-D06F-7135-D25D-9F631B05DB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FBB71A-CDD4-2D80-8A7C-CB148A458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6D8D8E-5543-4B7C-8C17-19FB49AC38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BC3CB0-CEFF-D926-7D74-456E261E1CAB}"/>
              </a:ext>
            </a:extLst>
          </p:cNvPr>
          <p:cNvSpPr>
            <a:spLocks noGrp="1"/>
          </p:cNvSpPr>
          <p:nvPr>
            <p:ph type="dt" sz="half" idx="10"/>
          </p:nvPr>
        </p:nvSpPr>
        <p:spPr/>
        <p:txBody>
          <a:bodyPr/>
          <a:lstStyle/>
          <a:p>
            <a:fld id="{DEF2FEF5-1B1A-EA42-A199-582F9B1E3EA2}" type="datetimeFigureOut">
              <a:rPr lang="en-US" smtClean="0"/>
              <a:t>8/4/2025</a:t>
            </a:fld>
            <a:endParaRPr lang="en-US"/>
          </a:p>
        </p:txBody>
      </p:sp>
      <p:sp>
        <p:nvSpPr>
          <p:cNvPr id="8" name="Footer Placeholder 7">
            <a:extLst>
              <a:ext uri="{FF2B5EF4-FFF2-40B4-BE49-F238E27FC236}">
                <a16:creationId xmlns:a16="http://schemas.microsoft.com/office/drawing/2014/main" id="{49E7037F-697E-329F-63BF-91DB29B811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AF4FDE-E46E-B6A3-7F9B-30B99BE02E11}"/>
              </a:ext>
            </a:extLst>
          </p:cNvPr>
          <p:cNvSpPr>
            <a:spLocks noGrp="1"/>
          </p:cNvSpPr>
          <p:nvPr>
            <p:ph type="sldNum" sz="quarter" idx="12"/>
          </p:nvPr>
        </p:nvSpPr>
        <p:spPr/>
        <p:txBody>
          <a:bodyPr/>
          <a:lstStyle/>
          <a:p>
            <a:fld id="{CD85E5EB-4118-6847-B313-E9B27CE6B000}" type="slidenum">
              <a:rPr lang="en-US" smtClean="0"/>
              <a:t>‹#›</a:t>
            </a:fld>
            <a:endParaRPr lang="en-US"/>
          </a:p>
        </p:txBody>
      </p:sp>
    </p:spTree>
    <p:extLst>
      <p:ext uri="{BB962C8B-B14F-4D97-AF65-F5344CB8AC3E}">
        <p14:creationId xmlns:p14="http://schemas.microsoft.com/office/powerpoint/2010/main" val="3057447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E82F2-8E2C-336E-3016-60D91BAF9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142CB7-92F2-DDF4-AE68-0E6BF36E1A80}"/>
              </a:ext>
            </a:extLst>
          </p:cNvPr>
          <p:cNvSpPr>
            <a:spLocks noGrp="1"/>
          </p:cNvSpPr>
          <p:nvPr>
            <p:ph type="dt" sz="half" idx="10"/>
          </p:nvPr>
        </p:nvSpPr>
        <p:spPr/>
        <p:txBody>
          <a:bodyPr/>
          <a:lstStyle/>
          <a:p>
            <a:fld id="{DEF2FEF5-1B1A-EA42-A199-582F9B1E3EA2}" type="datetimeFigureOut">
              <a:rPr lang="en-US" smtClean="0"/>
              <a:t>8/4/2025</a:t>
            </a:fld>
            <a:endParaRPr lang="en-US"/>
          </a:p>
        </p:txBody>
      </p:sp>
      <p:sp>
        <p:nvSpPr>
          <p:cNvPr id="4" name="Footer Placeholder 3">
            <a:extLst>
              <a:ext uri="{FF2B5EF4-FFF2-40B4-BE49-F238E27FC236}">
                <a16:creationId xmlns:a16="http://schemas.microsoft.com/office/drawing/2014/main" id="{17CA91F7-888E-5CE2-834B-1F1DDA7F7A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DE73D4-026E-3AE2-580B-8081B03AFF8D}"/>
              </a:ext>
            </a:extLst>
          </p:cNvPr>
          <p:cNvSpPr>
            <a:spLocks noGrp="1"/>
          </p:cNvSpPr>
          <p:nvPr>
            <p:ph type="sldNum" sz="quarter" idx="12"/>
          </p:nvPr>
        </p:nvSpPr>
        <p:spPr/>
        <p:txBody>
          <a:bodyPr/>
          <a:lstStyle/>
          <a:p>
            <a:fld id="{CD85E5EB-4118-6847-B313-E9B27CE6B000}" type="slidenum">
              <a:rPr lang="en-US" smtClean="0"/>
              <a:t>‹#›</a:t>
            </a:fld>
            <a:endParaRPr lang="en-US"/>
          </a:p>
        </p:txBody>
      </p:sp>
    </p:spTree>
    <p:extLst>
      <p:ext uri="{BB962C8B-B14F-4D97-AF65-F5344CB8AC3E}">
        <p14:creationId xmlns:p14="http://schemas.microsoft.com/office/powerpoint/2010/main" val="4029376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D8FE4E-7494-5B38-C61E-38D7E7A8A0A5}"/>
              </a:ext>
            </a:extLst>
          </p:cNvPr>
          <p:cNvSpPr>
            <a:spLocks noGrp="1"/>
          </p:cNvSpPr>
          <p:nvPr>
            <p:ph type="dt" sz="half" idx="10"/>
          </p:nvPr>
        </p:nvSpPr>
        <p:spPr/>
        <p:txBody>
          <a:bodyPr/>
          <a:lstStyle/>
          <a:p>
            <a:fld id="{DEF2FEF5-1B1A-EA42-A199-582F9B1E3EA2}" type="datetimeFigureOut">
              <a:rPr lang="en-US" smtClean="0"/>
              <a:t>8/4/2025</a:t>
            </a:fld>
            <a:endParaRPr lang="en-US"/>
          </a:p>
        </p:txBody>
      </p:sp>
      <p:sp>
        <p:nvSpPr>
          <p:cNvPr id="3" name="Footer Placeholder 2">
            <a:extLst>
              <a:ext uri="{FF2B5EF4-FFF2-40B4-BE49-F238E27FC236}">
                <a16:creationId xmlns:a16="http://schemas.microsoft.com/office/drawing/2014/main" id="{3734D88E-DC82-9FCF-4285-58B7C9D549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5252C9-0F6F-96B4-8085-4C786A8EA67F}"/>
              </a:ext>
            </a:extLst>
          </p:cNvPr>
          <p:cNvSpPr>
            <a:spLocks noGrp="1"/>
          </p:cNvSpPr>
          <p:nvPr>
            <p:ph type="sldNum" sz="quarter" idx="12"/>
          </p:nvPr>
        </p:nvSpPr>
        <p:spPr/>
        <p:txBody>
          <a:bodyPr/>
          <a:lstStyle/>
          <a:p>
            <a:fld id="{CD85E5EB-4118-6847-B313-E9B27CE6B000}" type="slidenum">
              <a:rPr lang="en-US" smtClean="0"/>
              <a:t>‹#›</a:t>
            </a:fld>
            <a:endParaRPr lang="en-US"/>
          </a:p>
        </p:txBody>
      </p:sp>
    </p:spTree>
    <p:extLst>
      <p:ext uri="{BB962C8B-B14F-4D97-AF65-F5344CB8AC3E}">
        <p14:creationId xmlns:p14="http://schemas.microsoft.com/office/powerpoint/2010/main" val="3098112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8B8CD-64E6-F77B-67E6-29281C4673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B046EC-4EE3-2D61-02D9-9D5FEC924E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AA833-2703-F2CA-039B-A9A501A039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DCFF40-21FA-7B49-6AD1-E24F84C3C980}"/>
              </a:ext>
            </a:extLst>
          </p:cNvPr>
          <p:cNvSpPr>
            <a:spLocks noGrp="1"/>
          </p:cNvSpPr>
          <p:nvPr>
            <p:ph type="dt" sz="half" idx="10"/>
          </p:nvPr>
        </p:nvSpPr>
        <p:spPr/>
        <p:txBody>
          <a:bodyPr/>
          <a:lstStyle/>
          <a:p>
            <a:fld id="{DEF2FEF5-1B1A-EA42-A199-582F9B1E3EA2}" type="datetimeFigureOut">
              <a:rPr lang="en-US" smtClean="0"/>
              <a:t>8/4/2025</a:t>
            </a:fld>
            <a:endParaRPr lang="en-US"/>
          </a:p>
        </p:txBody>
      </p:sp>
      <p:sp>
        <p:nvSpPr>
          <p:cNvPr id="6" name="Footer Placeholder 5">
            <a:extLst>
              <a:ext uri="{FF2B5EF4-FFF2-40B4-BE49-F238E27FC236}">
                <a16:creationId xmlns:a16="http://schemas.microsoft.com/office/drawing/2014/main" id="{12C47AC9-2ED5-3C1E-0C0A-C1BD987700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59750B-3A94-0709-BC0A-9965EE1AEB6E}"/>
              </a:ext>
            </a:extLst>
          </p:cNvPr>
          <p:cNvSpPr>
            <a:spLocks noGrp="1"/>
          </p:cNvSpPr>
          <p:nvPr>
            <p:ph type="sldNum" sz="quarter" idx="12"/>
          </p:nvPr>
        </p:nvSpPr>
        <p:spPr/>
        <p:txBody>
          <a:bodyPr/>
          <a:lstStyle/>
          <a:p>
            <a:fld id="{CD85E5EB-4118-6847-B313-E9B27CE6B000}" type="slidenum">
              <a:rPr lang="en-US" smtClean="0"/>
              <a:t>‹#›</a:t>
            </a:fld>
            <a:endParaRPr lang="en-US"/>
          </a:p>
        </p:txBody>
      </p:sp>
    </p:spTree>
    <p:extLst>
      <p:ext uri="{BB962C8B-B14F-4D97-AF65-F5344CB8AC3E}">
        <p14:creationId xmlns:p14="http://schemas.microsoft.com/office/powerpoint/2010/main" val="11760253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C2EC-799A-8EA5-84EC-8CC408B5E7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E60806-8DC0-040F-C0E8-4AE7034F0B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8C2050-AAC5-BC41-257B-22C7E6BE4A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13E235-B77C-A0FF-F759-34F964EB1175}"/>
              </a:ext>
            </a:extLst>
          </p:cNvPr>
          <p:cNvSpPr>
            <a:spLocks noGrp="1"/>
          </p:cNvSpPr>
          <p:nvPr>
            <p:ph type="dt" sz="half" idx="10"/>
          </p:nvPr>
        </p:nvSpPr>
        <p:spPr/>
        <p:txBody>
          <a:bodyPr/>
          <a:lstStyle/>
          <a:p>
            <a:fld id="{DEF2FEF5-1B1A-EA42-A199-582F9B1E3EA2}" type="datetimeFigureOut">
              <a:rPr lang="en-US" smtClean="0"/>
              <a:t>8/4/2025</a:t>
            </a:fld>
            <a:endParaRPr lang="en-US"/>
          </a:p>
        </p:txBody>
      </p:sp>
      <p:sp>
        <p:nvSpPr>
          <p:cNvPr id="6" name="Footer Placeholder 5">
            <a:extLst>
              <a:ext uri="{FF2B5EF4-FFF2-40B4-BE49-F238E27FC236}">
                <a16:creationId xmlns:a16="http://schemas.microsoft.com/office/drawing/2014/main" id="{8453B312-639A-7D8C-6FC9-17E1E5478F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5A8816-220C-04A4-DC0E-6D9FB48197C3}"/>
              </a:ext>
            </a:extLst>
          </p:cNvPr>
          <p:cNvSpPr>
            <a:spLocks noGrp="1"/>
          </p:cNvSpPr>
          <p:nvPr>
            <p:ph type="sldNum" sz="quarter" idx="12"/>
          </p:nvPr>
        </p:nvSpPr>
        <p:spPr/>
        <p:txBody>
          <a:bodyPr/>
          <a:lstStyle/>
          <a:p>
            <a:fld id="{CD85E5EB-4118-6847-B313-E9B27CE6B000}" type="slidenum">
              <a:rPr lang="en-US" smtClean="0"/>
              <a:t>‹#›</a:t>
            </a:fld>
            <a:endParaRPr lang="en-US"/>
          </a:p>
        </p:txBody>
      </p:sp>
    </p:spTree>
    <p:extLst>
      <p:ext uri="{BB962C8B-B14F-4D97-AF65-F5344CB8AC3E}">
        <p14:creationId xmlns:p14="http://schemas.microsoft.com/office/powerpoint/2010/main" val="3186279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C2DDB-E08A-AE80-B8C4-5331222781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5DBD2A-63FE-D440-518A-BB0ED072FB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EA9C13-589A-CCBA-07BA-B85F11F97EA1}"/>
              </a:ext>
            </a:extLst>
          </p:cNvPr>
          <p:cNvSpPr>
            <a:spLocks noGrp="1"/>
          </p:cNvSpPr>
          <p:nvPr>
            <p:ph type="dt" sz="half" idx="10"/>
          </p:nvPr>
        </p:nvSpPr>
        <p:spPr/>
        <p:txBody>
          <a:bodyPr/>
          <a:lstStyle/>
          <a:p>
            <a:fld id="{DEF2FEF5-1B1A-EA42-A199-582F9B1E3EA2}" type="datetimeFigureOut">
              <a:rPr lang="en-US" smtClean="0"/>
              <a:t>8/4/2025</a:t>
            </a:fld>
            <a:endParaRPr lang="en-US"/>
          </a:p>
        </p:txBody>
      </p:sp>
      <p:sp>
        <p:nvSpPr>
          <p:cNvPr id="5" name="Footer Placeholder 4">
            <a:extLst>
              <a:ext uri="{FF2B5EF4-FFF2-40B4-BE49-F238E27FC236}">
                <a16:creationId xmlns:a16="http://schemas.microsoft.com/office/drawing/2014/main" id="{520B9C43-5F05-7DD6-C673-5DDEA8E40C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2FACA-8357-FDEB-B21E-E4A28887D48E}"/>
              </a:ext>
            </a:extLst>
          </p:cNvPr>
          <p:cNvSpPr>
            <a:spLocks noGrp="1"/>
          </p:cNvSpPr>
          <p:nvPr>
            <p:ph type="sldNum" sz="quarter" idx="12"/>
          </p:nvPr>
        </p:nvSpPr>
        <p:spPr/>
        <p:txBody>
          <a:bodyPr/>
          <a:lstStyle/>
          <a:p>
            <a:fld id="{CD85E5EB-4118-6847-B313-E9B27CE6B000}" type="slidenum">
              <a:rPr lang="en-US" smtClean="0"/>
              <a:t>‹#›</a:t>
            </a:fld>
            <a:endParaRPr lang="en-US"/>
          </a:p>
        </p:txBody>
      </p:sp>
    </p:spTree>
    <p:extLst>
      <p:ext uri="{BB962C8B-B14F-4D97-AF65-F5344CB8AC3E}">
        <p14:creationId xmlns:p14="http://schemas.microsoft.com/office/powerpoint/2010/main" val="1895721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757441" y="4568599"/>
            <a:ext cx="2133600" cy="186267"/>
          </a:xfrm>
          <a:prstGeom prst="rect">
            <a:avLst/>
          </a:prstGeom>
        </p:spPr>
      </p:pic>
      <p:pic>
        <p:nvPicPr>
          <p:cNvPr id="6" name="Picture 5" descr="W Logo_Purple_2685_HEX.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78553" y="5626608"/>
            <a:ext cx="1828800" cy="123139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57447" y="6234041"/>
            <a:ext cx="3386655" cy="229748"/>
          </a:xfrm>
          <a:prstGeom prst="rect">
            <a:avLst/>
          </a:prstGeom>
        </p:spPr>
      </p:pic>
      <p:sp>
        <p:nvSpPr>
          <p:cNvPr id="2" name="Title 1"/>
          <p:cNvSpPr>
            <a:spLocks noGrp="1"/>
          </p:cNvSpPr>
          <p:nvPr>
            <p:ph type="title" hasCustomPrompt="1"/>
          </p:nvPr>
        </p:nvSpPr>
        <p:spPr>
          <a:xfrm>
            <a:off x="613835" y="859991"/>
            <a:ext cx="9364720" cy="3522341"/>
          </a:xfrm>
          <a:prstGeom prst="rect">
            <a:avLst/>
          </a:prstGeom>
        </p:spPr>
        <p:txBody>
          <a:bodyPr anchor="b"/>
          <a:lstStyle>
            <a:lvl1pPr algn="l">
              <a:defRPr sz="6667" b="1" i="0">
                <a:latin typeface="Encode Sans Normal Black" charset="0"/>
                <a:ea typeface="Encode Sans Normal Black" charset="0"/>
                <a:cs typeface="Encode Sans Normal Black" charset="0"/>
              </a:defRPr>
            </a:lvl1pPr>
          </a:lstStyle>
          <a:p>
            <a:pPr lvl="0"/>
            <a:r>
              <a:rPr lang="en-US"/>
              <a:t>TITLE HERE</a:t>
            </a:r>
            <a:br>
              <a:rPr lang="en-US"/>
            </a:br>
            <a:r>
              <a:rPr lang="en-US"/>
              <a:t>ENCODE NORMAL</a:t>
            </a:r>
            <a:br>
              <a:rPr lang="en-US"/>
            </a:br>
            <a:r>
              <a:rPr lang="en-US"/>
              <a:t>BLACK, 50 PT. </a:t>
            </a:r>
          </a:p>
        </p:txBody>
      </p:sp>
    </p:spTree>
    <p:extLst>
      <p:ext uri="{BB962C8B-B14F-4D97-AF65-F5344CB8AC3E}">
        <p14:creationId xmlns:p14="http://schemas.microsoft.com/office/powerpoint/2010/main" val="2448640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DBBFA5-2805-86F5-1ECC-4A6E9837CE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498E4A-F466-532C-95D4-5919A7EC71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DD856-3980-DA1B-8460-32754F70A686}"/>
              </a:ext>
            </a:extLst>
          </p:cNvPr>
          <p:cNvSpPr>
            <a:spLocks noGrp="1"/>
          </p:cNvSpPr>
          <p:nvPr>
            <p:ph type="dt" sz="half" idx="10"/>
          </p:nvPr>
        </p:nvSpPr>
        <p:spPr/>
        <p:txBody>
          <a:bodyPr/>
          <a:lstStyle/>
          <a:p>
            <a:fld id="{DEF2FEF5-1B1A-EA42-A199-582F9B1E3EA2}" type="datetimeFigureOut">
              <a:rPr lang="en-US" smtClean="0"/>
              <a:t>8/4/2025</a:t>
            </a:fld>
            <a:endParaRPr lang="en-US"/>
          </a:p>
        </p:txBody>
      </p:sp>
      <p:sp>
        <p:nvSpPr>
          <p:cNvPr id="5" name="Footer Placeholder 4">
            <a:extLst>
              <a:ext uri="{FF2B5EF4-FFF2-40B4-BE49-F238E27FC236}">
                <a16:creationId xmlns:a16="http://schemas.microsoft.com/office/drawing/2014/main" id="{280CF791-2B6B-77FE-7288-46AF5E432D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76DC0D-F9B5-806D-33DC-6423CE19E929}"/>
              </a:ext>
            </a:extLst>
          </p:cNvPr>
          <p:cNvSpPr>
            <a:spLocks noGrp="1"/>
          </p:cNvSpPr>
          <p:nvPr>
            <p:ph type="sldNum" sz="quarter" idx="12"/>
          </p:nvPr>
        </p:nvSpPr>
        <p:spPr/>
        <p:txBody>
          <a:bodyPr/>
          <a:lstStyle/>
          <a:p>
            <a:fld id="{CD85E5EB-4118-6847-B313-E9B27CE6B000}" type="slidenum">
              <a:rPr lang="en-US" smtClean="0"/>
              <a:t>‹#›</a:t>
            </a:fld>
            <a:endParaRPr lang="en-US"/>
          </a:p>
        </p:txBody>
      </p:sp>
    </p:spTree>
    <p:extLst>
      <p:ext uri="{BB962C8B-B14F-4D97-AF65-F5344CB8AC3E}">
        <p14:creationId xmlns:p14="http://schemas.microsoft.com/office/powerpoint/2010/main" val="1899348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1855C746-6FEC-0142-8614-57C5A4EC2E8F}"/>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grpSp>
        <p:nvGrpSpPr>
          <p:cNvPr id="2" name="Group 1">
            <a:extLst>
              <a:ext uri="{FF2B5EF4-FFF2-40B4-BE49-F238E27FC236}">
                <a16:creationId xmlns:a16="http://schemas.microsoft.com/office/drawing/2014/main" id="{103C3A48-379F-B0F5-C6C5-7566410FFEF3}"/>
              </a:ext>
            </a:extLst>
          </p:cNvPr>
          <p:cNvGrpSpPr/>
          <p:nvPr userDrawn="1"/>
        </p:nvGrpSpPr>
        <p:grpSpPr>
          <a:xfrm>
            <a:off x="-21265" y="1828800"/>
            <a:ext cx="11520758" cy="5059175"/>
            <a:chOff x="-880607" y="1798825"/>
            <a:chExt cx="11520758" cy="5059175"/>
          </a:xfrm>
          <a:solidFill>
            <a:srgbClr val="134994"/>
          </a:solidFill>
        </p:grpSpPr>
        <p:sp>
          <p:nvSpPr>
            <p:cNvPr id="3" name="Rectangle 17">
              <a:extLst>
                <a:ext uri="{FF2B5EF4-FFF2-40B4-BE49-F238E27FC236}">
                  <a16:creationId xmlns:a16="http://schemas.microsoft.com/office/drawing/2014/main" id="{D19550FE-E946-514C-252D-2F2E8C26A27C}"/>
                </a:ext>
              </a:extLst>
            </p:cNvPr>
            <p:cNvSpPr/>
            <p:nvPr/>
          </p:nvSpPr>
          <p:spPr>
            <a:xfrm>
              <a:off x="4041296" y="1798825"/>
              <a:ext cx="6598855"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7">
              <a:extLst>
                <a:ext uri="{FF2B5EF4-FFF2-40B4-BE49-F238E27FC236}">
                  <a16:creationId xmlns:a16="http://schemas.microsoft.com/office/drawing/2014/main" id="{D8298F10-FF4F-15D3-73FD-EAAD87846C53}"/>
                </a:ext>
              </a:extLst>
            </p:cNvPr>
            <p:cNvSpPr/>
            <p:nvPr/>
          </p:nvSpPr>
          <p:spPr>
            <a:xfrm>
              <a:off x="-880607" y="1798825"/>
              <a:ext cx="5943600"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7">
              <a:extLst>
                <a:ext uri="{FF2B5EF4-FFF2-40B4-BE49-F238E27FC236}">
                  <a16:creationId xmlns:a16="http://schemas.microsoft.com/office/drawing/2014/main" id="{0979B83D-0105-FBC3-92A8-FBE35E1959C9}"/>
                </a:ext>
              </a:extLst>
            </p:cNvPr>
            <p:cNvSpPr/>
            <p:nvPr userDrawn="1"/>
          </p:nvSpPr>
          <p:spPr>
            <a:xfrm>
              <a:off x="56096" y="1798825"/>
              <a:ext cx="5943600"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ABA575C6-A62B-222A-B234-8ED544FCB155}"/>
              </a:ext>
            </a:extLst>
          </p:cNvPr>
          <p:cNvPicPr>
            <a:picLocks noChangeAspect="1"/>
          </p:cNvPicPr>
          <p:nvPr userDrawn="1"/>
        </p:nvPicPr>
        <p:blipFill>
          <a:blip r:embed="rId2"/>
          <a:srcRect/>
          <a:stretch/>
        </p:blipFill>
        <p:spPr>
          <a:xfrm>
            <a:off x="7192736" y="509144"/>
            <a:ext cx="4314988" cy="877941"/>
          </a:xfrm>
          <a:prstGeom prst="rect">
            <a:avLst/>
          </a:prstGeom>
        </p:spPr>
      </p:pic>
    </p:spTree>
    <p:extLst>
      <p:ext uri="{BB962C8B-B14F-4D97-AF65-F5344CB8AC3E}">
        <p14:creationId xmlns:p14="http://schemas.microsoft.com/office/powerpoint/2010/main" val="11491646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369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Blue Background with hashta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2514600"/>
            <a:ext cx="10761810" cy="1828800"/>
          </a:xfrm>
          <a:prstGeom prst="rect">
            <a:avLst/>
          </a:prstGeom>
        </p:spPr>
        <p:txBody>
          <a:bodyPr lIns="0" tIns="0" rIns="0" bIns="0" anchor="ctr" anchorCtr="0"/>
          <a:lstStyle>
            <a:lvl1pPr>
              <a:lnSpc>
                <a:spcPct val="85000"/>
              </a:lnSpc>
              <a:defRPr sz="8800"/>
            </a:lvl1pPr>
          </a:lstStyle>
          <a:p>
            <a:r>
              <a:rPr lang="en-US"/>
              <a:t>Title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1926697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7D23A7-7402-0843-A222-AAEABEA1D2C1}" type="datetime1">
              <a:rPr lang="en-US" smtClean="0"/>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1AC62-753B-3240-A76B-ED140B7F97AA}" type="slidenum">
              <a:rPr lang="en-US" smtClean="0"/>
              <a:pPr/>
              <a:t>‹#›</a:t>
            </a:fld>
            <a:endParaRPr lang="en-US"/>
          </a:p>
        </p:txBody>
      </p:sp>
    </p:spTree>
    <p:extLst>
      <p:ext uri="{BB962C8B-B14F-4D97-AF65-F5344CB8AC3E}">
        <p14:creationId xmlns:p14="http://schemas.microsoft.com/office/powerpoint/2010/main" val="42708715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7D23A7-7402-0843-A222-AAEABEA1D2C1}" type="datetime1">
              <a:rPr lang="en-US" smtClean="0"/>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1AC62-753B-3240-A76B-ED140B7F97AA}" type="slidenum">
              <a:rPr lang="en-US" smtClean="0"/>
              <a:pPr/>
              <a:t>‹#›</a:t>
            </a:fld>
            <a:endParaRPr lang="en-US"/>
          </a:p>
        </p:txBody>
      </p:sp>
    </p:spTree>
    <p:extLst>
      <p:ext uri="{BB962C8B-B14F-4D97-AF65-F5344CB8AC3E}">
        <p14:creationId xmlns:p14="http://schemas.microsoft.com/office/powerpoint/2010/main" val="37317931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7D23A7-7402-0843-A222-AAEABEA1D2C1}" type="datetime1">
              <a:rPr lang="en-US" smtClean="0"/>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1AC62-753B-3240-A76B-ED140B7F97AA}" type="slidenum">
              <a:rPr lang="en-US" smtClean="0"/>
              <a:pPr/>
              <a:t>‹#›</a:t>
            </a:fld>
            <a:endParaRPr lang="en-US"/>
          </a:p>
        </p:txBody>
      </p:sp>
    </p:spTree>
    <p:extLst>
      <p:ext uri="{BB962C8B-B14F-4D97-AF65-F5344CB8AC3E}">
        <p14:creationId xmlns:p14="http://schemas.microsoft.com/office/powerpoint/2010/main" val="40138922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7D23A7-7402-0843-A222-AAEABEA1D2C1}" type="datetime1">
              <a:rPr lang="en-US" smtClean="0"/>
              <a:t>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91AC62-753B-3240-A76B-ED140B7F97AA}" type="slidenum">
              <a:rPr lang="en-US" smtClean="0"/>
              <a:pPr/>
              <a:t>‹#›</a:t>
            </a:fld>
            <a:endParaRPr lang="en-US"/>
          </a:p>
        </p:txBody>
      </p:sp>
    </p:spTree>
    <p:extLst>
      <p:ext uri="{BB962C8B-B14F-4D97-AF65-F5344CB8AC3E}">
        <p14:creationId xmlns:p14="http://schemas.microsoft.com/office/powerpoint/2010/main" val="7934664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7D23A7-7402-0843-A222-AAEABEA1D2C1}" type="datetime1">
              <a:rPr lang="en-US" smtClean="0"/>
              <a:t>8/4/2025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91AC62-753B-3240-A76B-ED140B7F97AA}" type="slidenum">
              <a:rPr lang="en-US" smtClean="0"/>
              <a:pPr/>
              <a:t>‹#›</a:t>
            </a:fld>
            <a:endParaRPr lang="en-US"/>
          </a:p>
        </p:txBody>
      </p:sp>
    </p:spTree>
    <p:extLst>
      <p:ext uri="{BB962C8B-B14F-4D97-AF65-F5344CB8AC3E}">
        <p14:creationId xmlns:p14="http://schemas.microsoft.com/office/powerpoint/2010/main" val="33087988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7D23A7-7402-0843-A222-AAEABEA1D2C1}" type="datetime1">
              <a:rPr lang="en-US" smtClean="0"/>
              <a:t>8/4/2025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91AC62-753B-3240-A76B-ED140B7F97AA}" type="slidenum">
              <a:rPr lang="en-US" smtClean="0"/>
              <a:pPr/>
              <a:t>‹#›</a:t>
            </a:fld>
            <a:endParaRPr lang="en-US"/>
          </a:p>
        </p:txBody>
      </p:sp>
    </p:spTree>
    <p:extLst>
      <p:ext uri="{BB962C8B-B14F-4D97-AF65-F5344CB8AC3E}">
        <p14:creationId xmlns:p14="http://schemas.microsoft.com/office/powerpoint/2010/main" val="883365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Header + Subheader +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740509" y="1819205"/>
            <a:ext cx="1471708" cy="128481"/>
          </a:xfrm>
          <a:prstGeom prst="rect">
            <a:avLst/>
          </a:prstGeom>
        </p:spPr>
      </p:pic>
      <p:pic>
        <p:nvPicPr>
          <p:cNvPr id="12" name="Picture 11"/>
          <p:cNvPicPr>
            <a:picLocks noChangeAspect="1"/>
          </p:cNvPicPr>
          <p:nvPr userDrawn="1"/>
        </p:nvPicPr>
        <p:blipFill>
          <a:blip r:embed="rId3"/>
          <a:stretch>
            <a:fillRect/>
          </a:stretch>
        </p:blipFill>
        <p:spPr>
          <a:xfrm>
            <a:off x="732042" y="997249"/>
            <a:ext cx="1471708" cy="128483"/>
          </a:xfrm>
          <a:prstGeom prst="rect">
            <a:avLst/>
          </a:prstGeom>
        </p:spPr>
      </p:pic>
      <p:sp>
        <p:nvSpPr>
          <p:cNvPr id="24" name="Text Placeholder 9"/>
          <p:cNvSpPr>
            <a:spLocks noGrp="1"/>
          </p:cNvSpPr>
          <p:nvPr>
            <p:ph type="body" sz="quarter" idx="11" hasCustomPrompt="1"/>
          </p:nvPr>
        </p:nvSpPr>
        <p:spPr>
          <a:xfrm>
            <a:off x="597230" y="1221151"/>
            <a:ext cx="11035969" cy="5221360"/>
          </a:xfrm>
          <a:prstGeom prst="rect">
            <a:avLst/>
          </a:prstGeom>
        </p:spPr>
        <p:txBody>
          <a:bodyPr/>
          <a:lstStyle>
            <a:lvl1pPr marL="457189" indent="-457189">
              <a:buFont typeface="Wingdings" pitchFamily="2" charset="2"/>
              <a:buChar char="§"/>
              <a:defRPr sz="3200" b="1" i="0" baseline="0">
                <a:solidFill>
                  <a:schemeClr val="tx2"/>
                </a:solidFill>
                <a:latin typeface="Open Sans" charset="0"/>
                <a:ea typeface="Open Sans" charset="0"/>
                <a:cs typeface="Open Sans" charset="0"/>
              </a:defRPr>
            </a:lvl1pPr>
            <a:lvl2pPr marL="990575" indent="-380990">
              <a:buFont typeface="Arial" panose="020B0604020202020204" pitchFamily="34" charset="0"/>
              <a:buChar char="•"/>
              <a:defRPr sz="2667" b="1" i="0" baseline="0">
                <a:solidFill>
                  <a:schemeClr val="tx2"/>
                </a:solidFill>
                <a:latin typeface="Open Sans" charset="0"/>
                <a:ea typeface="Open Sans" charset="0"/>
                <a:cs typeface="Open Sans" charset="0"/>
              </a:defRPr>
            </a:lvl2pPr>
            <a:lvl3pPr marL="1523962" indent="-304792">
              <a:buSzPct val="100000"/>
              <a:buFont typeface="Courier New" panose="02070309020205020404" pitchFamily="49" charset="0"/>
              <a:buChar char="o"/>
              <a:defRPr sz="2400" b="1" i="0" baseline="0">
                <a:solidFill>
                  <a:schemeClr val="tx2"/>
                </a:solidFill>
                <a:latin typeface="Open Sans" charset="0"/>
                <a:ea typeface="Open Sans" charset="0"/>
                <a:cs typeface="Open Sans" charset="0"/>
              </a:defRPr>
            </a:lvl3pPr>
            <a:lvl4pPr>
              <a:defRPr sz="2133" b="1" i="0" baseline="0">
                <a:solidFill>
                  <a:schemeClr val="tx2"/>
                </a:solidFill>
                <a:latin typeface="Open Sans" charset="0"/>
                <a:ea typeface="Open Sans" charset="0"/>
                <a:cs typeface="Open Sans" charset="0"/>
              </a:defRPr>
            </a:lvl4pPr>
            <a:lvl5pPr marL="2743131" indent="-304792">
              <a:buFont typeface="Lucida Grande"/>
              <a:buChar char="&gt;"/>
              <a:defRPr sz="1867"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pic>
        <p:nvPicPr>
          <p:cNvPr id="26" name="Picture 2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140055" y="6576427"/>
            <a:ext cx="3386655" cy="229748"/>
          </a:xfrm>
          <a:prstGeom prst="rect">
            <a:avLst/>
          </a:prstGeom>
        </p:spPr>
      </p:pic>
      <p:sp>
        <p:nvSpPr>
          <p:cNvPr id="2" name="Title 1"/>
          <p:cNvSpPr>
            <a:spLocks noGrp="1"/>
          </p:cNvSpPr>
          <p:nvPr>
            <p:ph type="title" hasCustomPrompt="1"/>
          </p:nvPr>
        </p:nvSpPr>
        <p:spPr>
          <a:xfrm>
            <a:off x="597230" y="184371"/>
            <a:ext cx="11035969" cy="717461"/>
          </a:xfrm>
          <a:prstGeom prst="rect">
            <a:avLst/>
          </a:prstGeom>
        </p:spPr>
        <p:txBody>
          <a:bodyPr anchor="b" anchorCtr="0">
            <a:normAutofit/>
          </a:bodyPr>
          <a:lstStyle>
            <a:lvl1pPr algn="l">
              <a:defRPr sz="4000" b="1" i="0">
                <a:latin typeface="Encode Sans Normal Black" charset="0"/>
                <a:ea typeface="Encode Sans Normal Black" charset="0"/>
                <a:cs typeface="Encode Sans Normal Black" charset="0"/>
              </a:defRPr>
            </a:lvl1pPr>
          </a:lstStyle>
          <a:p>
            <a:pPr lvl="0"/>
            <a:r>
              <a:rPr lang="en-US"/>
              <a:t>HEADER HERE</a:t>
            </a:r>
          </a:p>
        </p:txBody>
      </p:sp>
    </p:spTree>
    <p:extLst>
      <p:ext uri="{BB962C8B-B14F-4D97-AF65-F5344CB8AC3E}">
        <p14:creationId xmlns:p14="http://schemas.microsoft.com/office/powerpoint/2010/main" val="118292563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5496">
          <p15:clr>
            <a:srgbClr val="FBAE40"/>
          </p15:clr>
        </p15:guide>
        <p15:guide id="4" pos="264">
          <p15:clr>
            <a:srgbClr val="FBAE40"/>
          </p15:clr>
        </p15:guide>
        <p15:guide id="5" orient="horz" pos="303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7D23A7-7402-0843-A222-AAEABEA1D2C1}" type="datetime1">
              <a:rPr lang="en-US" smtClean="0"/>
              <a:t>8/4/2025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91AC62-753B-3240-A76B-ED140B7F97AA}" type="slidenum">
              <a:rPr lang="en-US" smtClean="0"/>
              <a:pPr/>
              <a:t>‹#›</a:t>
            </a:fld>
            <a:endParaRPr lang="en-US"/>
          </a:p>
        </p:txBody>
      </p:sp>
    </p:spTree>
    <p:extLst>
      <p:ext uri="{BB962C8B-B14F-4D97-AF65-F5344CB8AC3E}">
        <p14:creationId xmlns:p14="http://schemas.microsoft.com/office/powerpoint/2010/main" val="37114332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7D23A7-7402-0843-A222-AAEABEA1D2C1}" type="datetime1">
              <a:rPr lang="en-US" smtClean="0"/>
              <a:t>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91AC62-753B-3240-A76B-ED140B7F97AA}" type="slidenum">
              <a:rPr lang="en-US" smtClean="0"/>
              <a:pPr/>
              <a:t>‹#›</a:t>
            </a:fld>
            <a:endParaRPr lang="en-US"/>
          </a:p>
        </p:txBody>
      </p:sp>
    </p:spTree>
    <p:extLst>
      <p:ext uri="{BB962C8B-B14F-4D97-AF65-F5344CB8AC3E}">
        <p14:creationId xmlns:p14="http://schemas.microsoft.com/office/powerpoint/2010/main" val="13605694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7D23A7-7402-0843-A222-AAEABEA1D2C1}" type="datetime1">
              <a:rPr lang="en-US" smtClean="0"/>
              <a:t>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91AC62-753B-3240-A76B-ED140B7F97AA}" type="slidenum">
              <a:rPr lang="en-US" smtClean="0"/>
              <a:pPr/>
              <a:t>‹#›</a:t>
            </a:fld>
            <a:endParaRPr lang="en-US"/>
          </a:p>
        </p:txBody>
      </p:sp>
    </p:spTree>
    <p:extLst>
      <p:ext uri="{BB962C8B-B14F-4D97-AF65-F5344CB8AC3E}">
        <p14:creationId xmlns:p14="http://schemas.microsoft.com/office/powerpoint/2010/main" val="30958305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7D23A7-7402-0843-A222-AAEABEA1D2C1}" type="datetime1">
              <a:rPr lang="en-US" smtClean="0"/>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1AC62-753B-3240-A76B-ED140B7F97AA}" type="slidenum">
              <a:rPr lang="en-US" smtClean="0"/>
              <a:pPr/>
              <a:t>‹#›</a:t>
            </a:fld>
            <a:endParaRPr lang="en-US"/>
          </a:p>
        </p:txBody>
      </p:sp>
    </p:spTree>
    <p:extLst>
      <p:ext uri="{BB962C8B-B14F-4D97-AF65-F5344CB8AC3E}">
        <p14:creationId xmlns:p14="http://schemas.microsoft.com/office/powerpoint/2010/main" val="497047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7D23A7-7402-0843-A222-AAEABEA1D2C1}" type="datetime1">
              <a:rPr lang="en-US" smtClean="0"/>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1AC62-753B-3240-A76B-ED140B7F97AA}" type="slidenum">
              <a:rPr lang="en-US" smtClean="0"/>
              <a:pPr/>
              <a:t>‹#›</a:t>
            </a:fld>
            <a:endParaRPr lang="en-US"/>
          </a:p>
        </p:txBody>
      </p:sp>
    </p:spTree>
    <p:extLst>
      <p:ext uri="{BB962C8B-B14F-4D97-AF65-F5344CB8AC3E}">
        <p14:creationId xmlns:p14="http://schemas.microsoft.com/office/powerpoint/2010/main" val="10589627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1855C746-6FEC-0142-8614-57C5A4EC2E8F}"/>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grpSp>
        <p:nvGrpSpPr>
          <p:cNvPr id="2" name="Group 1">
            <a:extLst>
              <a:ext uri="{FF2B5EF4-FFF2-40B4-BE49-F238E27FC236}">
                <a16:creationId xmlns:a16="http://schemas.microsoft.com/office/drawing/2014/main" id="{103C3A48-379F-B0F5-C6C5-7566410FFEF3}"/>
              </a:ext>
            </a:extLst>
          </p:cNvPr>
          <p:cNvGrpSpPr/>
          <p:nvPr userDrawn="1"/>
        </p:nvGrpSpPr>
        <p:grpSpPr>
          <a:xfrm>
            <a:off x="-21265" y="1828800"/>
            <a:ext cx="11520758" cy="5059175"/>
            <a:chOff x="-880607" y="1798825"/>
            <a:chExt cx="11520758" cy="5059175"/>
          </a:xfrm>
          <a:solidFill>
            <a:srgbClr val="134994"/>
          </a:solidFill>
        </p:grpSpPr>
        <p:sp>
          <p:nvSpPr>
            <p:cNvPr id="3" name="Rectangle 17">
              <a:extLst>
                <a:ext uri="{FF2B5EF4-FFF2-40B4-BE49-F238E27FC236}">
                  <a16:creationId xmlns:a16="http://schemas.microsoft.com/office/drawing/2014/main" id="{D19550FE-E946-514C-252D-2F2E8C26A27C}"/>
                </a:ext>
              </a:extLst>
            </p:cNvPr>
            <p:cNvSpPr/>
            <p:nvPr/>
          </p:nvSpPr>
          <p:spPr>
            <a:xfrm>
              <a:off x="4041296" y="1798825"/>
              <a:ext cx="6598855"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7">
              <a:extLst>
                <a:ext uri="{FF2B5EF4-FFF2-40B4-BE49-F238E27FC236}">
                  <a16:creationId xmlns:a16="http://schemas.microsoft.com/office/drawing/2014/main" id="{D8298F10-FF4F-15D3-73FD-EAAD87846C53}"/>
                </a:ext>
              </a:extLst>
            </p:cNvPr>
            <p:cNvSpPr/>
            <p:nvPr/>
          </p:nvSpPr>
          <p:spPr>
            <a:xfrm>
              <a:off x="-880607" y="1798825"/>
              <a:ext cx="5943600"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7">
              <a:extLst>
                <a:ext uri="{FF2B5EF4-FFF2-40B4-BE49-F238E27FC236}">
                  <a16:creationId xmlns:a16="http://schemas.microsoft.com/office/drawing/2014/main" id="{0979B83D-0105-FBC3-92A8-FBE35E1959C9}"/>
                </a:ext>
              </a:extLst>
            </p:cNvPr>
            <p:cNvSpPr/>
            <p:nvPr userDrawn="1"/>
          </p:nvSpPr>
          <p:spPr>
            <a:xfrm>
              <a:off x="56096" y="1798825"/>
              <a:ext cx="5943600"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ABA575C6-A62B-222A-B234-8ED544FCB155}"/>
              </a:ext>
            </a:extLst>
          </p:cNvPr>
          <p:cNvPicPr>
            <a:picLocks noChangeAspect="1"/>
          </p:cNvPicPr>
          <p:nvPr userDrawn="1"/>
        </p:nvPicPr>
        <p:blipFill>
          <a:blip r:embed="rId2"/>
          <a:srcRect/>
          <a:stretch/>
        </p:blipFill>
        <p:spPr>
          <a:xfrm>
            <a:off x="7192736" y="509144"/>
            <a:ext cx="4314988" cy="877941"/>
          </a:xfrm>
          <a:prstGeom prst="rect">
            <a:avLst/>
          </a:prstGeom>
        </p:spPr>
      </p:pic>
    </p:spTree>
    <p:extLst>
      <p:ext uri="{BB962C8B-B14F-4D97-AF65-F5344CB8AC3E}">
        <p14:creationId xmlns:p14="http://schemas.microsoft.com/office/powerpoint/2010/main" val="557727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Image Placeholder Blue Quote">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57FE649-EA55-A4BF-E687-70A5DCD20EA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781"/>
          <a:stretch/>
        </p:blipFill>
        <p:spPr>
          <a:xfrm>
            <a:off x="0" y="0"/>
            <a:ext cx="4940389" cy="6858000"/>
          </a:xfrm>
          <a:prstGeom prst="rect">
            <a:avLst/>
          </a:prstGeom>
        </p:spPr>
      </p:pic>
      <p:sp>
        <p:nvSpPr>
          <p:cNvPr id="6" name="Picture Placeholder 5">
            <a:extLst>
              <a:ext uri="{FF2B5EF4-FFF2-40B4-BE49-F238E27FC236}">
                <a16:creationId xmlns:a16="http://schemas.microsoft.com/office/drawing/2014/main" id="{EBDEB1F9-572E-9CBF-F735-F9A05569B245}"/>
              </a:ext>
            </a:extLst>
          </p:cNvPr>
          <p:cNvSpPr>
            <a:spLocks noGrp="1"/>
          </p:cNvSpPr>
          <p:nvPr>
            <p:ph type="pic" sz="quarter" idx="11" hasCustomPrompt="1"/>
          </p:nvPr>
        </p:nvSpPr>
        <p:spPr>
          <a:xfrm>
            <a:off x="623523" y="1795640"/>
            <a:ext cx="2239963" cy="2803403"/>
          </a:xfrm>
        </p:spPr>
        <p:txBody>
          <a:bodyPr>
            <a:normAutofit/>
          </a:bodyPr>
          <a:lstStyle>
            <a:lvl1pPr>
              <a:buClr>
                <a:schemeClr val="bg1"/>
              </a:buClr>
              <a:defRPr sz="1600">
                <a:solidFill>
                  <a:schemeClr val="bg1"/>
                </a:solidFill>
              </a:defRPr>
            </a:lvl1pPr>
          </a:lstStyle>
          <a:p>
            <a:r>
              <a:rPr lang="en-US"/>
              <a:t>Click icon to add profile picture</a:t>
            </a:r>
          </a:p>
        </p:txBody>
      </p:sp>
      <p:sp>
        <p:nvSpPr>
          <p:cNvPr id="11" name="Slide Number Placeholder 4">
            <a:extLst>
              <a:ext uri="{FF2B5EF4-FFF2-40B4-BE49-F238E27FC236}">
                <a16:creationId xmlns:a16="http://schemas.microsoft.com/office/drawing/2014/main" id="{DE270914-C170-630E-C556-680826B5BF0D}"/>
              </a:ext>
            </a:extLst>
          </p:cNvPr>
          <p:cNvSpPr txBox="1">
            <a:spLocks/>
          </p:cNvSpPr>
          <p:nvPr userDrawn="1"/>
        </p:nvSpPr>
        <p:spPr>
          <a:xfrm>
            <a:off x="11507724" y="6554428"/>
            <a:ext cx="531876" cy="1231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9" name="Slide Number Placeholder 5">
            <a:extLst>
              <a:ext uri="{FF2B5EF4-FFF2-40B4-BE49-F238E27FC236}">
                <a16:creationId xmlns:a16="http://schemas.microsoft.com/office/drawing/2014/main" id="{3024D545-31C0-7371-1573-C3B5F640F5EC}"/>
              </a:ext>
            </a:extLst>
          </p:cNvPr>
          <p:cNvSpPr>
            <a:spLocks noGrp="1"/>
          </p:cNvSpPr>
          <p:nvPr>
            <p:ph type="sldNum" sz="quarter" idx="4"/>
          </p:nvPr>
        </p:nvSpPr>
        <p:spPr>
          <a:xfrm>
            <a:off x="11493869" y="655624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
        <p:nvSpPr>
          <p:cNvPr id="13" name="Text Placeholder 12">
            <a:extLst>
              <a:ext uri="{FF2B5EF4-FFF2-40B4-BE49-F238E27FC236}">
                <a16:creationId xmlns:a16="http://schemas.microsoft.com/office/drawing/2014/main" id="{B21B2DC6-003E-AF83-48A3-CA63A1502A44}"/>
              </a:ext>
            </a:extLst>
          </p:cNvPr>
          <p:cNvSpPr>
            <a:spLocks noGrp="1"/>
          </p:cNvSpPr>
          <p:nvPr>
            <p:ph type="body" sz="quarter" idx="14" hasCustomPrompt="1"/>
          </p:nvPr>
        </p:nvSpPr>
        <p:spPr>
          <a:xfrm>
            <a:off x="4693920" y="1880342"/>
            <a:ext cx="6799580" cy="3829702"/>
          </a:xfrm>
        </p:spPr>
        <p:txBody>
          <a:bodyPr anchor="ctr" anchorCtr="0"/>
          <a:lstStyle>
            <a:lvl1pPr marL="0" indent="0">
              <a:buFontTx/>
              <a:buNone/>
              <a:defRPr>
                <a:solidFill>
                  <a:srgbClr val="00B7E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“Quote copy.”</a:t>
            </a:r>
          </a:p>
        </p:txBody>
      </p:sp>
      <p:pic>
        <p:nvPicPr>
          <p:cNvPr id="7" name="Graphic 6">
            <a:extLst>
              <a:ext uri="{FF2B5EF4-FFF2-40B4-BE49-F238E27FC236}">
                <a16:creationId xmlns:a16="http://schemas.microsoft.com/office/drawing/2014/main" id="{CF433C28-15C8-34ED-E68C-9FCC9EE3AC1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 y="4865585"/>
            <a:ext cx="4238139" cy="1038259"/>
          </a:xfrm>
          <a:prstGeom prst="rect">
            <a:avLst/>
          </a:prstGeom>
        </p:spPr>
      </p:pic>
      <p:sp>
        <p:nvSpPr>
          <p:cNvPr id="12" name="Text Placeholder 21">
            <a:extLst>
              <a:ext uri="{FF2B5EF4-FFF2-40B4-BE49-F238E27FC236}">
                <a16:creationId xmlns:a16="http://schemas.microsoft.com/office/drawing/2014/main" id="{9B11AF71-76AF-81B5-6C0A-9AE82F8C20E1}"/>
              </a:ext>
            </a:extLst>
          </p:cNvPr>
          <p:cNvSpPr>
            <a:spLocks noGrp="1"/>
          </p:cNvSpPr>
          <p:nvPr>
            <p:ph type="body" sz="quarter" idx="13" hasCustomPrompt="1"/>
          </p:nvPr>
        </p:nvSpPr>
        <p:spPr>
          <a:xfrm>
            <a:off x="609133" y="5041707"/>
            <a:ext cx="3024083" cy="668337"/>
          </a:xfrm>
        </p:spPr>
        <p:txBody>
          <a:bodyPr lIns="0" tIns="0" rIns="0" bIns="0" anchor="ctr" anchorCtr="0">
            <a:noAutofit/>
          </a:bodyPr>
          <a:lstStyle>
            <a:lvl1pPr marL="0" indent="0">
              <a:lnSpc>
                <a:spcPct val="100000"/>
              </a:lnSpc>
              <a:buNone/>
              <a:defRPr sz="1600" b="0">
                <a:solidFill>
                  <a:schemeClr val="bg1"/>
                </a:solidFill>
                <a:latin typeface="Poppins" pitchFamily="2" charset="77"/>
                <a:cs typeface="Poppins" pitchFamily="2" charset="77"/>
              </a:defRPr>
            </a:lvl1pPr>
            <a:lvl2pPr marL="457200" indent="0">
              <a:buNone/>
              <a:defRPr sz="1600">
                <a:latin typeface="Poppins" pitchFamily="2" charset="77"/>
                <a:cs typeface="Poppins" pitchFamily="2" charset="77"/>
              </a:defRPr>
            </a:lvl2pPr>
            <a:lvl3pPr marL="914400" indent="0">
              <a:buNone/>
              <a:defRPr sz="1600">
                <a:latin typeface="Poppins" pitchFamily="2" charset="77"/>
                <a:cs typeface="Poppins" pitchFamily="2" charset="77"/>
              </a:defRPr>
            </a:lvl3pPr>
            <a:lvl4pPr marL="1371600" indent="0">
              <a:buNone/>
              <a:defRPr sz="1600">
                <a:latin typeface="Poppins" pitchFamily="2" charset="77"/>
                <a:cs typeface="Poppins" pitchFamily="2" charset="77"/>
              </a:defRPr>
            </a:lvl4pPr>
            <a:lvl5pPr marL="1828800" indent="0">
              <a:buNone/>
              <a:defRPr sz="1600">
                <a:latin typeface="Poppins" pitchFamily="2" charset="77"/>
                <a:cs typeface="Poppins" pitchFamily="2" charset="77"/>
              </a:defRPr>
            </a:lvl5pPr>
          </a:lstStyle>
          <a:p>
            <a:pPr lvl="0"/>
            <a:r>
              <a:rPr lang="en-US"/>
              <a:t>Name</a:t>
            </a:r>
            <a:br>
              <a:rPr lang="en-US"/>
            </a:br>
            <a:r>
              <a:rPr lang="en-US"/>
              <a:t>Title</a:t>
            </a:r>
          </a:p>
        </p:txBody>
      </p:sp>
    </p:spTree>
    <p:extLst>
      <p:ext uri="{BB962C8B-B14F-4D97-AF65-F5344CB8AC3E}">
        <p14:creationId xmlns:p14="http://schemas.microsoft.com/office/powerpoint/2010/main" val="2792190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DB4986DD-4911-4EDF-AC10-3C69EFE65CEB}" type="datetimeFigureOut">
              <a:rPr lang="en-US" smtClean="0"/>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12E7D-D073-4A1B-9A5F-AB4AC58B8312}" type="slidenum">
              <a:rPr lang="en-US" smtClean="0"/>
              <a:t>‹#›</a:t>
            </a:fld>
            <a:endParaRPr lang="en-US"/>
          </a:p>
        </p:txBody>
      </p:sp>
    </p:spTree>
    <p:extLst>
      <p:ext uri="{BB962C8B-B14F-4D97-AF65-F5344CB8AC3E}">
        <p14:creationId xmlns:p14="http://schemas.microsoft.com/office/powerpoint/2010/main" val="20961966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3509" y="1415513"/>
            <a:ext cx="10641491" cy="4598939"/>
          </a:xfrm>
        </p:spPr>
        <p:txBody>
          <a:bodyPr>
            <a:normAutofit/>
          </a:bodyPr>
          <a:lstStyle>
            <a:lvl1pPr>
              <a:defRPr sz="3733">
                <a:latin typeface="+mn-lt"/>
              </a:defRPr>
            </a:lvl1pPr>
            <a:lvl2pPr marL="914377" indent="-304792">
              <a:buFont typeface="Calibri" panose="020F0502020204030204" pitchFamily="34" charset="0"/>
              <a:buChar char="-"/>
              <a:defRPr sz="3200">
                <a:latin typeface="+mn-lt"/>
              </a:defRPr>
            </a:lvl2pPr>
            <a:lvl3pPr marL="1523962" indent="-304792">
              <a:buFont typeface="Wingdings" panose="05000000000000000000" pitchFamily="2" charset="2"/>
              <a:buChar char="§"/>
              <a:defRPr sz="2667">
                <a:latin typeface="+mn-lt"/>
              </a:defRPr>
            </a:lvl3pPr>
            <a:lvl4pPr>
              <a:defRPr sz="2400">
                <a:latin typeface="+mn-lt"/>
              </a:defRPr>
            </a:lvl4pPr>
            <a:lvl5pPr>
              <a:defRPr sz="24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p:cNvSpPr>
            <a:spLocks noGrp="1"/>
          </p:cNvSpPr>
          <p:nvPr>
            <p:ph type="body" sz="quarter" idx="14"/>
          </p:nvPr>
        </p:nvSpPr>
        <p:spPr>
          <a:xfrm>
            <a:off x="943509" y="455123"/>
            <a:ext cx="10641491" cy="799476"/>
          </a:xfrm>
        </p:spPr>
        <p:txBody>
          <a:bodyPr vert="horz" anchor="t">
            <a:noAutofit/>
          </a:bodyPr>
          <a:lstStyle>
            <a:lvl1pPr marL="0" indent="0">
              <a:lnSpc>
                <a:spcPct val="100000"/>
              </a:lnSpc>
              <a:buNone/>
              <a:defRPr sz="4800" b="1" cap="none" spc="160" baseline="0">
                <a:solidFill>
                  <a:schemeClr val="tx1"/>
                </a:solidFill>
                <a:latin typeface="+mn-lt"/>
              </a:defRPr>
            </a:lvl1pPr>
            <a:lvl2pPr>
              <a:defRPr sz="3733" b="1"/>
            </a:lvl2pPr>
            <a:lvl3pPr>
              <a:defRPr sz="3733" b="1"/>
            </a:lvl3pPr>
            <a:lvl4pPr>
              <a:defRPr sz="3733" b="1"/>
            </a:lvl4pPr>
            <a:lvl5pPr>
              <a:defRPr sz="3733" b="1"/>
            </a:lvl5pPr>
          </a:lstStyle>
          <a:p>
            <a:pPr lvl="0"/>
            <a:endParaRPr lang="en-US"/>
          </a:p>
        </p:txBody>
      </p:sp>
    </p:spTree>
    <p:extLst>
      <p:ext uri="{BB962C8B-B14F-4D97-AF65-F5344CB8AC3E}">
        <p14:creationId xmlns:p14="http://schemas.microsoft.com/office/powerpoint/2010/main" val="28172303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ird Image (Right)">
    <p:spTree>
      <p:nvGrpSpPr>
        <p:cNvPr id="1" name=""/>
        <p:cNvGrpSpPr/>
        <p:nvPr/>
      </p:nvGrpSpPr>
      <p:grpSpPr>
        <a:xfrm>
          <a:off x="0" y="0"/>
          <a:ext cx="0" cy="0"/>
          <a:chOff x="0" y="0"/>
          <a:chExt cx="0" cy="0"/>
        </a:xfrm>
      </p:grpSpPr>
      <p:sp>
        <p:nvSpPr>
          <p:cNvPr id="165" name="Shape 165"/>
          <p:cNvSpPr>
            <a:spLocks noGrp="1"/>
          </p:cNvSpPr>
          <p:nvPr>
            <p:ph type="pic" idx="14"/>
          </p:nvPr>
        </p:nvSpPr>
        <p:spPr>
          <a:xfrm>
            <a:off x="8120500" y="1"/>
            <a:ext cx="4070705" cy="6858001"/>
          </a:xfrm>
          <a:prstGeom prst="rect">
            <a:avLst/>
          </a:prstGeom>
        </p:spPr>
        <p:txBody>
          <a:bodyPr lIns="64291" tIns="32145" rIns="64291" bIns="32145">
            <a:noAutofit/>
          </a:bodyPr>
          <a:lstStyle/>
          <a:p>
            <a:endParaRPr/>
          </a:p>
        </p:txBody>
      </p:sp>
      <p:sp>
        <p:nvSpPr>
          <p:cNvPr id="9" name="Shape 4"/>
          <p:cNvSpPr>
            <a:spLocks noGrp="1"/>
          </p:cNvSpPr>
          <p:nvPr>
            <p:ph type="sldNum" sz="quarter" idx="2"/>
          </p:nvPr>
        </p:nvSpPr>
        <p:spPr>
          <a:xfrm>
            <a:off x="11594350" y="6266092"/>
            <a:ext cx="203580" cy="202682"/>
          </a:xfrm>
          <a:prstGeom prst="rect">
            <a:avLst/>
          </a:prstGeom>
          <a:ln w="3175">
            <a:miter lim="400000"/>
          </a:ln>
        </p:spPr>
        <p:txBody>
          <a:bodyPr wrap="none" lIns="19049" tIns="19049" rIns="19049" bIns="19049">
            <a:spAutoFit/>
          </a:bodyPr>
          <a:lstStyle>
            <a:lvl1pPr algn="ctr">
              <a:lnSpc>
                <a:spcPct val="100000"/>
              </a:lnSpc>
              <a:defRPr sz="1067">
                <a:solidFill>
                  <a:srgbClr val="A6AAA9"/>
                </a:solidFill>
                <a:latin typeface="Arial"/>
                <a:ea typeface="Arial"/>
                <a:cs typeface="Arial"/>
              </a:defRPr>
            </a:lvl1pPr>
          </a:lstStyle>
          <a:p>
            <a:fld id="{86CB4B4D-7CA3-9044-876B-883B54F8677D}" type="slidenum">
              <a:rPr lang="en-US" smtClean="0"/>
              <a:pPr/>
              <a:t>‹#›</a:t>
            </a:fld>
            <a:endParaRPr lang="en-US"/>
          </a:p>
        </p:txBody>
      </p:sp>
      <p:sp>
        <p:nvSpPr>
          <p:cNvPr id="8" name="Shape 166"/>
          <p:cNvSpPr>
            <a:spLocks noGrp="1"/>
          </p:cNvSpPr>
          <p:nvPr>
            <p:ph type="body" sz="quarter" idx="15"/>
          </p:nvPr>
        </p:nvSpPr>
        <p:spPr>
          <a:xfrm>
            <a:off x="891547" y="601335"/>
            <a:ext cx="6744496" cy="748988"/>
          </a:xfrm>
          <a:prstGeom prst="rect">
            <a:avLst/>
          </a:prstGeom>
        </p:spPr>
        <p:txBody>
          <a:bodyPr wrap="square" anchor="b">
            <a:spAutoFit/>
          </a:bodyPr>
          <a:lstStyle>
            <a:lvl1pPr marL="0" indent="0">
              <a:lnSpc>
                <a:spcPct val="100000"/>
              </a:lnSpc>
              <a:spcBef>
                <a:spcPts val="0"/>
              </a:spcBef>
              <a:buNone/>
              <a:defRPr sz="4267" b="1" cap="none" spc="40">
                <a:solidFill>
                  <a:schemeClr val="tx1"/>
                </a:solidFill>
                <a:latin typeface="Arial"/>
                <a:cs typeface="Arial"/>
              </a:defRPr>
            </a:lvl1pPr>
          </a:lstStyle>
          <a:p>
            <a:endParaRPr lang="en-US"/>
          </a:p>
        </p:txBody>
      </p:sp>
      <p:sp>
        <p:nvSpPr>
          <p:cNvPr id="11" name="Content Placeholder 2"/>
          <p:cNvSpPr>
            <a:spLocks noGrp="1"/>
          </p:cNvSpPr>
          <p:nvPr>
            <p:ph idx="1"/>
          </p:nvPr>
        </p:nvSpPr>
        <p:spPr>
          <a:xfrm>
            <a:off x="891547" y="1620252"/>
            <a:ext cx="6744496" cy="4394200"/>
          </a:xfrm>
        </p:spPr>
        <p:txBody>
          <a:bodyPr>
            <a:normAutofit/>
          </a:bodyPr>
          <a:lstStyle>
            <a:lvl1pPr>
              <a:defRPr sz="3200"/>
            </a:lvl1pPr>
            <a:lvl2pPr>
              <a:defRPr sz="2667"/>
            </a:lvl2pPr>
            <a:lvl3pPr>
              <a:defRPr sz="2400"/>
            </a:lvl3pPr>
            <a:lvl4pPr>
              <a:defRPr sz="2133"/>
            </a:lvl4pPr>
            <a:lvl5pPr>
              <a:defRPr sz="21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4925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6_Header + Subheader +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740509" y="1819205"/>
            <a:ext cx="1471708" cy="128481"/>
          </a:xfrm>
          <a:prstGeom prst="rect">
            <a:avLst/>
          </a:prstGeom>
        </p:spPr>
      </p:pic>
      <p:pic>
        <p:nvPicPr>
          <p:cNvPr id="26" name="Picture 2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140055" y="6576427"/>
            <a:ext cx="3386655" cy="229748"/>
          </a:xfrm>
          <a:prstGeom prst="rect">
            <a:avLst/>
          </a:prstGeom>
        </p:spPr>
      </p:pic>
      <p:sp>
        <p:nvSpPr>
          <p:cNvPr id="2" name="Title 1"/>
          <p:cNvSpPr>
            <a:spLocks noGrp="1"/>
          </p:cNvSpPr>
          <p:nvPr>
            <p:ph type="title" hasCustomPrompt="1"/>
          </p:nvPr>
        </p:nvSpPr>
        <p:spPr>
          <a:xfrm>
            <a:off x="597230" y="184371"/>
            <a:ext cx="10929479" cy="717461"/>
          </a:xfrm>
          <a:prstGeom prst="rect">
            <a:avLst/>
          </a:prstGeom>
        </p:spPr>
        <p:txBody>
          <a:bodyPr anchor="b" anchorCtr="0">
            <a:normAutofit/>
          </a:bodyPr>
          <a:lstStyle>
            <a:lvl1pPr algn="l">
              <a:defRPr sz="4000" b="1" i="0">
                <a:latin typeface="Encode Sans Normal Black" charset="0"/>
                <a:ea typeface="Encode Sans Normal Black" charset="0"/>
                <a:cs typeface="Encode Sans Normal Black" charset="0"/>
              </a:defRPr>
            </a:lvl1pPr>
          </a:lstStyle>
          <a:p>
            <a:pPr lvl="0"/>
            <a:r>
              <a:rPr lang="en-US"/>
              <a:t>HEADER HERE</a:t>
            </a:r>
          </a:p>
        </p:txBody>
      </p:sp>
    </p:spTree>
    <p:extLst>
      <p:ext uri="{BB962C8B-B14F-4D97-AF65-F5344CB8AC3E}">
        <p14:creationId xmlns:p14="http://schemas.microsoft.com/office/powerpoint/2010/main" val="378607853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5448">
          <p15:clr>
            <a:srgbClr val="FBAE40"/>
          </p15:clr>
        </p15:guide>
        <p15:guide id="4" pos="264">
          <p15:clr>
            <a:srgbClr val="FBAE40"/>
          </p15:clr>
        </p15:guide>
        <p15:guide id="5" orient="horz" pos="303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ory Slide image (left)">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0" y="0"/>
            <a:ext cx="6096000" cy="6858000"/>
          </a:xfrm>
          <a:prstGeom prst="rect">
            <a:avLst/>
          </a:prstGeom>
        </p:spPr>
      </p:sp>
      <p:sp>
        <p:nvSpPr>
          <p:cNvPr id="9" name="TextBox 8"/>
          <p:cNvSpPr txBox="1"/>
          <p:nvPr userDrawn="1"/>
        </p:nvSpPr>
        <p:spPr>
          <a:xfrm>
            <a:off x="6852353" y="348808"/>
            <a:ext cx="3866444" cy="25641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lnSpc>
                <a:spcPct val="100000"/>
              </a:lnSpc>
            </a:pPr>
            <a:r>
              <a:rPr lang="en-US" sz="1333">
                <a:solidFill>
                  <a:srgbClr val="215BC7"/>
                </a:solidFill>
                <a:latin typeface="Arial"/>
                <a:ea typeface="Arial"/>
                <a:cs typeface="Arial"/>
              </a:rPr>
              <a:t>WE ARE THE</a:t>
            </a:r>
            <a:endParaRPr kumimoji="0" lang="en-US" sz="1333" b="1" u="none" strike="noStrike" cap="none" spc="-13" normalizeH="0" baseline="0">
              <a:ln>
                <a:noFill/>
              </a:ln>
              <a:solidFill>
                <a:srgbClr val="215BC7"/>
              </a:solidFill>
              <a:effectLst/>
              <a:uFillTx/>
              <a:latin typeface="Arial"/>
              <a:ea typeface="Arial"/>
              <a:cs typeface="Arial"/>
              <a:sym typeface="Helvetica Light"/>
            </a:endParaRPr>
          </a:p>
        </p:txBody>
      </p:sp>
      <p:sp>
        <p:nvSpPr>
          <p:cNvPr id="11" name="Content Placeholder 2"/>
          <p:cNvSpPr>
            <a:spLocks noGrp="1"/>
          </p:cNvSpPr>
          <p:nvPr>
            <p:ph idx="1"/>
          </p:nvPr>
        </p:nvSpPr>
        <p:spPr>
          <a:xfrm>
            <a:off x="6513094" y="1925052"/>
            <a:ext cx="5358063" cy="4394200"/>
          </a:xfrm>
        </p:spPr>
        <p:txBody>
          <a:bodyPr>
            <a:normAutofit/>
          </a:bodyPr>
          <a:lstStyle>
            <a:lvl1pPr>
              <a:defRPr sz="3200"/>
            </a:lvl1pPr>
            <a:lvl2pPr>
              <a:defRPr sz="2667"/>
            </a:lvl2pPr>
            <a:lvl3pPr>
              <a:defRPr sz="2400"/>
            </a:lvl3pPr>
            <a:lvl4pPr>
              <a:defRPr sz="2133"/>
            </a:lvl4pPr>
            <a:lvl5pPr>
              <a:defRPr sz="21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6513094" y="1"/>
            <a:ext cx="2037349" cy="605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Shape 166"/>
          <p:cNvSpPr>
            <a:spLocks noGrp="1"/>
          </p:cNvSpPr>
          <p:nvPr>
            <p:ph type="body" sz="quarter" idx="15"/>
          </p:nvPr>
        </p:nvSpPr>
        <p:spPr>
          <a:xfrm>
            <a:off x="6513094" y="988337"/>
            <a:ext cx="5358063" cy="666786"/>
          </a:xfrm>
          <a:prstGeom prst="rect">
            <a:avLst/>
          </a:prstGeom>
        </p:spPr>
        <p:txBody>
          <a:bodyPr wrap="square" anchor="b">
            <a:spAutoFit/>
          </a:bodyPr>
          <a:lstStyle>
            <a:lvl1pPr marL="0" indent="0">
              <a:lnSpc>
                <a:spcPct val="100000"/>
              </a:lnSpc>
              <a:spcBef>
                <a:spcPts val="0"/>
              </a:spcBef>
              <a:buNone/>
              <a:defRPr sz="3733" b="1" cap="none" spc="40">
                <a:solidFill>
                  <a:schemeClr val="tx1"/>
                </a:solidFill>
                <a:latin typeface="Arial"/>
                <a:cs typeface="Arial"/>
              </a:defRPr>
            </a:lvl1pPr>
          </a:lstStyle>
          <a:p>
            <a:endParaRPr lang="en-US"/>
          </a:p>
        </p:txBody>
      </p:sp>
    </p:spTree>
    <p:extLst>
      <p:ext uri="{BB962C8B-B14F-4D97-AF65-F5344CB8AC3E}">
        <p14:creationId xmlns:p14="http://schemas.microsoft.com/office/powerpoint/2010/main" val="12244310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t Blue_Half Quote (Left)">
    <p:spTree>
      <p:nvGrpSpPr>
        <p:cNvPr id="1" name=""/>
        <p:cNvGrpSpPr/>
        <p:nvPr/>
      </p:nvGrpSpPr>
      <p:grpSpPr>
        <a:xfrm>
          <a:off x="0" y="0"/>
          <a:ext cx="0" cy="0"/>
          <a:chOff x="0" y="0"/>
          <a:chExt cx="0" cy="0"/>
        </a:xfrm>
      </p:grpSpPr>
      <p:sp>
        <p:nvSpPr>
          <p:cNvPr id="10" name="Rectangle 9"/>
          <p:cNvSpPr/>
          <p:nvPr userDrawn="1"/>
        </p:nvSpPr>
        <p:spPr>
          <a:xfrm>
            <a:off x="0" y="3259692"/>
            <a:ext cx="6096000" cy="338617"/>
          </a:xfrm>
          <a:prstGeom prst="rect">
            <a:avLst/>
          </a:prstGeom>
          <a:solidFill>
            <a:srgbClr val="002397"/>
          </a:solidFill>
          <a:ln w="3175" cap="flat">
            <a:noFill/>
            <a:miter lim="400000"/>
          </a:ln>
          <a:effectLst>
            <a:outerShdw blurRad="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9" tIns="25399" rIns="25399" bIns="25399" numCol="1" spcCol="26788" rtlCol="0" anchor="ctr">
            <a:spAutoFit/>
          </a:bodyPr>
          <a:lstStyle/>
          <a:p>
            <a:pPr marL="0" marR="0" indent="0" algn="ctr" defTabSz="550300" rtl="0" fontAlgn="auto" latinLnBrk="0" hangingPunct="0">
              <a:lnSpc>
                <a:spcPct val="100000"/>
              </a:lnSpc>
              <a:spcBef>
                <a:spcPts val="0"/>
              </a:spcBef>
              <a:spcAft>
                <a:spcPts val="0"/>
              </a:spcAft>
              <a:buClrTx/>
              <a:buSzTx/>
              <a:buFontTx/>
              <a:buNone/>
              <a:tabLst/>
            </a:pPr>
            <a:endParaRPr kumimoji="0" lang="en-US" sz="1867"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1" name="Text Placeholder 2"/>
          <p:cNvSpPr>
            <a:spLocks noGrp="1"/>
          </p:cNvSpPr>
          <p:nvPr>
            <p:ph type="body" sz="quarter" idx="16" hasCustomPrompt="1"/>
          </p:nvPr>
        </p:nvSpPr>
        <p:spPr>
          <a:xfrm>
            <a:off x="730956" y="4644209"/>
            <a:ext cx="4697859" cy="560801"/>
          </a:xfrm>
        </p:spPr>
        <p:txBody>
          <a:bodyPr vert="horz"/>
          <a:lstStyle>
            <a:lvl1pPr marL="0" indent="0" algn="ctr">
              <a:buNone/>
              <a:defRPr sz="2667" i="0" cap="all" spc="200" baseline="0">
                <a:solidFill>
                  <a:srgbClr val="FFFFFF"/>
                </a:solidFill>
              </a:defRPr>
            </a:lvl1pPr>
          </a:lstStyle>
          <a:p>
            <a:pPr lvl="0"/>
            <a:r>
              <a:rPr lang="en-US"/>
              <a:t>– QUOTE CREDIT, THEIR CREDENTIALS</a:t>
            </a:r>
          </a:p>
        </p:txBody>
      </p:sp>
      <p:sp>
        <p:nvSpPr>
          <p:cNvPr id="13" name="Shape 58"/>
          <p:cNvSpPr>
            <a:spLocks noGrp="1"/>
          </p:cNvSpPr>
          <p:nvPr>
            <p:ph type="body" sz="quarter" idx="17"/>
          </p:nvPr>
        </p:nvSpPr>
        <p:spPr>
          <a:xfrm>
            <a:off x="769698" y="1373955"/>
            <a:ext cx="4741335" cy="732508"/>
          </a:xfrm>
          <a:prstGeom prst="rect">
            <a:avLst/>
          </a:prstGeom>
        </p:spPr>
        <p:txBody>
          <a:bodyPr wrap="square" anchor="t">
            <a:spAutoFit/>
          </a:bodyPr>
          <a:lstStyle>
            <a:lvl1pPr marL="0" indent="0" algn="ctr">
              <a:lnSpc>
                <a:spcPct val="130000"/>
              </a:lnSpc>
              <a:buNone/>
              <a:defRPr sz="3200" cap="all" spc="133">
                <a:solidFill>
                  <a:srgbClr val="FFFFFF"/>
                </a:solidFill>
                <a:latin typeface="Arial"/>
                <a:ea typeface="Arial"/>
                <a:cs typeface="Arial"/>
                <a:sym typeface="Source Sans Pro Light"/>
              </a:defRPr>
            </a:lvl1pPr>
          </a:lstStyle>
          <a:p>
            <a:endParaRPr lang="en-US"/>
          </a:p>
        </p:txBody>
      </p:sp>
      <p:sp>
        <p:nvSpPr>
          <p:cNvPr id="12" name="Shape 4"/>
          <p:cNvSpPr>
            <a:spLocks noGrp="1"/>
          </p:cNvSpPr>
          <p:nvPr>
            <p:ph type="sldNum" sz="quarter" idx="2"/>
          </p:nvPr>
        </p:nvSpPr>
        <p:spPr>
          <a:xfrm>
            <a:off x="11594350" y="6266092"/>
            <a:ext cx="203580" cy="202682"/>
          </a:xfrm>
          <a:prstGeom prst="rect">
            <a:avLst/>
          </a:prstGeom>
          <a:ln w="3175">
            <a:miter lim="400000"/>
          </a:ln>
        </p:spPr>
        <p:txBody>
          <a:bodyPr wrap="none" lIns="19049" tIns="19049" rIns="19049" bIns="19049">
            <a:spAutoFit/>
          </a:bodyPr>
          <a:lstStyle>
            <a:lvl1pPr algn="ctr">
              <a:lnSpc>
                <a:spcPct val="100000"/>
              </a:lnSpc>
              <a:defRPr sz="1067">
                <a:solidFill>
                  <a:srgbClr val="A6AAA9"/>
                </a:solidFill>
                <a:latin typeface="Arial"/>
                <a:ea typeface="Arial"/>
                <a:cs typeface="Arial"/>
              </a:defRPr>
            </a:lvl1pPr>
          </a:lstStyle>
          <a:p>
            <a:fld id="{86CB4B4D-7CA3-9044-876B-883B54F8677D}" type="slidenum">
              <a:rPr lang="en-US" smtClean="0"/>
              <a:pPr/>
              <a:t>‹#›</a:t>
            </a:fld>
            <a:endParaRPr lang="en-US"/>
          </a:p>
        </p:txBody>
      </p:sp>
      <p:sp>
        <p:nvSpPr>
          <p:cNvPr id="15" name="Shape 166"/>
          <p:cNvSpPr>
            <a:spLocks noGrp="1"/>
          </p:cNvSpPr>
          <p:nvPr>
            <p:ph type="body" sz="quarter" idx="15"/>
          </p:nvPr>
        </p:nvSpPr>
        <p:spPr>
          <a:xfrm>
            <a:off x="6865697" y="1052902"/>
            <a:ext cx="4087761" cy="666786"/>
          </a:xfrm>
          <a:prstGeom prst="rect">
            <a:avLst/>
          </a:prstGeom>
        </p:spPr>
        <p:txBody>
          <a:bodyPr wrap="square" anchor="b">
            <a:spAutoFit/>
          </a:bodyPr>
          <a:lstStyle>
            <a:lvl1pPr marL="0" indent="0">
              <a:lnSpc>
                <a:spcPct val="100000"/>
              </a:lnSpc>
              <a:spcBef>
                <a:spcPts val="0"/>
              </a:spcBef>
              <a:buNone/>
              <a:defRPr sz="3733" b="1" cap="all" spc="40">
                <a:solidFill>
                  <a:schemeClr val="tx1"/>
                </a:solidFill>
                <a:latin typeface="Arial"/>
                <a:cs typeface="Arial"/>
              </a:defRPr>
            </a:lvl1pPr>
          </a:lstStyle>
          <a:p>
            <a:endParaRPr/>
          </a:p>
        </p:txBody>
      </p:sp>
      <p:sp>
        <p:nvSpPr>
          <p:cNvPr id="16" name="Shape 59"/>
          <p:cNvSpPr/>
          <p:nvPr userDrawn="1"/>
        </p:nvSpPr>
        <p:spPr>
          <a:xfrm>
            <a:off x="2338214" y="164842"/>
            <a:ext cx="1598577" cy="2513507"/>
          </a:xfrm>
          <a:prstGeom prst="rect">
            <a:avLst/>
          </a:prstGeom>
          <a:ln w="3175">
            <a:miter lim="400000"/>
          </a:ln>
          <a:extLst>
            <a:ext uri="{C572A759-6A51-4108-AA02-DFA0A04FC94B}">
              <ma14:wrappingTextBoxFlag xmlns="" xmlns:ma14="http://schemas.microsoft.com/office/mac/drawingml/2011/main" val="1"/>
            </a:ext>
          </a:extLst>
        </p:spPr>
        <p:txBody>
          <a:bodyPr lIns="25399" tIns="25399" rIns="25399" bIns="25399">
            <a:spAutoFit/>
          </a:bodyPr>
          <a:lstStyle>
            <a:lvl1pPr algn="ctr">
              <a:lnSpc>
                <a:spcPct val="100000"/>
              </a:lnSpc>
              <a:spcBef>
                <a:spcPts val="1000"/>
              </a:spcBef>
              <a:defRPr sz="12000" spc="479">
                <a:solidFill>
                  <a:srgbClr val="DCDEE0"/>
                </a:solidFill>
                <a:latin typeface="Source Sans Pro Light"/>
                <a:ea typeface="Source Sans Pro Light"/>
                <a:cs typeface="Source Sans Pro Light"/>
                <a:sym typeface="Source Sans Pro Light"/>
              </a:defRPr>
            </a:lvl1pPr>
          </a:lstStyle>
          <a:p>
            <a:r>
              <a:rPr sz="16000">
                <a:solidFill>
                  <a:srgbClr val="FFFFFF"/>
                </a:solidFill>
                <a:latin typeface="Georgia"/>
                <a:ea typeface="Arial"/>
                <a:cs typeface="Georgia"/>
              </a:rPr>
              <a:t>“</a:t>
            </a:r>
          </a:p>
        </p:txBody>
      </p:sp>
      <p:sp>
        <p:nvSpPr>
          <p:cNvPr id="9" name="Content Placeholder 2"/>
          <p:cNvSpPr>
            <a:spLocks noGrp="1"/>
          </p:cNvSpPr>
          <p:nvPr>
            <p:ph idx="1"/>
          </p:nvPr>
        </p:nvSpPr>
        <p:spPr>
          <a:xfrm>
            <a:off x="6865697" y="2065423"/>
            <a:ext cx="4719303" cy="3949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33619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4986DD-4911-4EDF-AC10-3C69EFE65CEB}" type="datetimeFigureOut">
              <a:rPr lang="en-US" smtClean="0"/>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12E7D-D073-4A1B-9A5F-AB4AC58B8312}" type="slidenum">
              <a:rPr lang="en-US" smtClean="0"/>
              <a:t>‹#›</a:t>
            </a:fld>
            <a:endParaRPr lang="en-US"/>
          </a:p>
        </p:txBody>
      </p:sp>
    </p:spTree>
    <p:extLst>
      <p:ext uri="{BB962C8B-B14F-4D97-AF65-F5344CB8AC3E}">
        <p14:creationId xmlns:p14="http://schemas.microsoft.com/office/powerpoint/2010/main" val="11909372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4986DD-4911-4EDF-AC10-3C69EFE65CEB}" type="datetimeFigureOut">
              <a:rPr lang="en-US" smtClean="0"/>
              <a:t>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12E7D-D073-4A1B-9A5F-AB4AC58B8312}" type="slidenum">
              <a:rPr lang="en-US" smtClean="0"/>
              <a:t>‹#›</a:t>
            </a:fld>
            <a:endParaRPr lang="en-US"/>
          </a:p>
        </p:txBody>
      </p:sp>
    </p:spTree>
    <p:extLst>
      <p:ext uri="{BB962C8B-B14F-4D97-AF65-F5344CB8AC3E}">
        <p14:creationId xmlns:p14="http://schemas.microsoft.com/office/powerpoint/2010/main" val="42417006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840318" y="2506133"/>
            <a:ext cx="5158316" cy="368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172200" y="2506133"/>
            <a:ext cx="5183717" cy="368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4986DD-4911-4EDF-AC10-3C69EFE65CEB}" type="datetimeFigureOut">
              <a:rPr lang="en-US" smtClean="0"/>
              <a:t>8/4/2025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F12E7D-D073-4A1B-9A5F-AB4AC58B8312}" type="slidenum">
              <a:rPr lang="en-US" smtClean="0"/>
              <a:t>‹#›</a:t>
            </a:fld>
            <a:endParaRPr lang="en-US"/>
          </a:p>
        </p:txBody>
      </p:sp>
    </p:spTree>
    <p:extLst>
      <p:ext uri="{BB962C8B-B14F-4D97-AF65-F5344CB8AC3E}">
        <p14:creationId xmlns:p14="http://schemas.microsoft.com/office/powerpoint/2010/main" val="451262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4986DD-4911-4EDF-AC10-3C69EFE65CEB}" type="datetimeFigureOut">
              <a:rPr lang="en-US" smtClean="0"/>
              <a:t>8/4/2025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F12E7D-D073-4A1B-9A5F-AB4AC58B8312}" type="slidenum">
              <a:rPr lang="en-US" smtClean="0"/>
              <a:t>‹#›</a:t>
            </a:fld>
            <a:endParaRPr lang="en-US"/>
          </a:p>
        </p:txBody>
      </p:sp>
    </p:spTree>
    <p:extLst>
      <p:ext uri="{BB962C8B-B14F-4D97-AF65-F5344CB8AC3E}">
        <p14:creationId xmlns:p14="http://schemas.microsoft.com/office/powerpoint/2010/main" val="34128078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4986DD-4911-4EDF-AC10-3C69EFE65CEB}" type="datetimeFigureOut">
              <a:rPr lang="en-US" smtClean="0"/>
              <a:t>8/4/2025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F12E7D-D073-4A1B-9A5F-AB4AC58B8312}" type="slidenum">
              <a:rPr lang="en-US" smtClean="0"/>
              <a:t>‹#›</a:t>
            </a:fld>
            <a:endParaRPr lang="en-US"/>
          </a:p>
        </p:txBody>
      </p:sp>
    </p:spTree>
    <p:extLst>
      <p:ext uri="{BB962C8B-B14F-4D97-AF65-F5344CB8AC3E}">
        <p14:creationId xmlns:p14="http://schemas.microsoft.com/office/powerpoint/2010/main" val="34836377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p:cNvSpPr>
            <a:spLocks noGrp="1"/>
          </p:cNvSpPr>
          <p:nvPr>
            <p:ph type="dt" sz="half" idx="10"/>
          </p:nvPr>
        </p:nvSpPr>
        <p:spPr/>
        <p:txBody>
          <a:bodyPr/>
          <a:lstStyle/>
          <a:p>
            <a:fld id="{DB4986DD-4911-4EDF-AC10-3C69EFE65CEB}" type="datetimeFigureOut">
              <a:rPr lang="en-US" smtClean="0"/>
              <a:t>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12E7D-D073-4A1B-9A5F-AB4AC58B8312}" type="slidenum">
              <a:rPr lang="en-US" smtClean="0"/>
              <a:t>‹#›</a:t>
            </a:fld>
            <a:endParaRPr lang="en-US"/>
          </a:p>
        </p:txBody>
      </p:sp>
    </p:spTree>
    <p:extLst>
      <p:ext uri="{BB962C8B-B14F-4D97-AF65-F5344CB8AC3E}">
        <p14:creationId xmlns:p14="http://schemas.microsoft.com/office/powerpoint/2010/main" val="36435141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p:cNvSpPr>
            <a:spLocks noGrp="1"/>
          </p:cNvSpPr>
          <p:nvPr>
            <p:ph type="dt" sz="half" idx="10"/>
          </p:nvPr>
        </p:nvSpPr>
        <p:spPr/>
        <p:txBody>
          <a:bodyPr/>
          <a:lstStyle/>
          <a:p>
            <a:fld id="{DB4986DD-4911-4EDF-AC10-3C69EFE65CEB}" type="datetimeFigureOut">
              <a:rPr lang="en-US" smtClean="0"/>
              <a:t>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12E7D-D073-4A1B-9A5F-AB4AC58B8312}" type="slidenum">
              <a:rPr lang="en-US" smtClean="0"/>
              <a:t>‹#›</a:t>
            </a:fld>
            <a:endParaRPr lang="en-US"/>
          </a:p>
        </p:txBody>
      </p:sp>
    </p:spTree>
    <p:extLst>
      <p:ext uri="{BB962C8B-B14F-4D97-AF65-F5344CB8AC3E}">
        <p14:creationId xmlns:p14="http://schemas.microsoft.com/office/powerpoint/2010/main" val="32534250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4986DD-4911-4EDF-AC10-3C69EFE65CEB}" type="datetimeFigureOut">
              <a:rPr lang="en-US" smtClean="0"/>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12E7D-D073-4A1B-9A5F-AB4AC58B8312}" type="slidenum">
              <a:rPr lang="en-US" smtClean="0"/>
              <a:t>‹#›</a:t>
            </a:fld>
            <a:endParaRPr lang="en-US"/>
          </a:p>
        </p:txBody>
      </p:sp>
    </p:spTree>
    <p:extLst>
      <p:ext uri="{BB962C8B-B14F-4D97-AF65-F5344CB8AC3E}">
        <p14:creationId xmlns:p14="http://schemas.microsoft.com/office/powerpoint/2010/main" val="4169833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Header + Subheader +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740509" y="1819205"/>
            <a:ext cx="1471708" cy="128481"/>
          </a:xfrm>
          <a:prstGeom prst="rect">
            <a:avLst/>
          </a:prstGeom>
        </p:spPr>
      </p:pic>
      <p:pic>
        <p:nvPicPr>
          <p:cNvPr id="12" name="Picture 11"/>
          <p:cNvPicPr>
            <a:picLocks noChangeAspect="1"/>
          </p:cNvPicPr>
          <p:nvPr userDrawn="1"/>
        </p:nvPicPr>
        <p:blipFill>
          <a:blip r:embed="rId3"/>
          <a:stretch>
            <a:fillRect/>
          </a:stretch>
        </p:blipFill>
        <p:spPr>
          <a:xfrm>
            <a:off x="732042" y="997249"/>
            <a:ext cx="1471708" cy="128483"/>
          </a:xfrm>
          <a:prstGeom prst="rect">
            <a:avLst/>
          </a:prstGeom>
        </p:spPr>
      </p:pic>
      <p:pic>
        <p:nvPicPr>
          <p:cNvPr id="26" name="Picture 2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140055" y="6576427"/>
            <a:ext cx="3386655" cy="229748"/>
          </a:xfrm>
          <a:prstGeom prst="rect">
            <a:avLst/>
          </a:prstGeom>
        </p:spPr>
      </p:pic>
      <p:sp>
        <p:nvSpPr>
          <p:cNvPr id="2" name="Title 1"/>
          <p:cNvSpPr>
            <a:spLocks noGrp="1"/>
          </p:cNvSpPr>
          <p:nvPr>
            <p:ph type="title" hasCustomPrompt="1"/>
          </p:nvPr>
        </p:nvSpPr>
        <p:spPr>
          <a:xfrm>
            <a:off x="597230" y="184371"/>
            <a:ext cx="10929479" cy="717461"/>
          </a:xfrm>
          <a:prstGeom prst="rect">
            <a:avLst/>
          </a:prstGeom>
        </p:spPr>
        <p:txBody>
          <a:bodyPr anchor="b" anchorCtr="0">
            <a:normAutofit/>
          </a:bodyPr>
          <a:lstStyle>
            <a:lvl1pPr algn="l">
              <a:defRPr sz="4000" b="1" i="0">
                <a:latin typeface="Encode Sans Normal Black" charset="0"/>
                <a:ea typeface="Encode Sans Normal Black" charset="0"/>
                <a:cs typeface="Encode Sans Normal Black" charset="0"/>
              </a:defRPr>
            </a:lvl1pPr>
          </a:lstStyle>
          <a:p>
            <a:pPr lvl="0"/>
            <a:r>
              <a:rPr lang="en-US"/>
              <a:t>HEADER HERE</a:t>
            </a:r>
          </a:p>
        </p:txBody>
      </p:sp>
    </p:spTree>
    <p:extLst>
      <p:ext uri="{BB962C8B-B14F-4D97-AF65-F5344CB8AC3E}">
        <p14:creationId xmlns:p14="http://schemas.microsoft.com/office/powerpoint/2010/main" val="302203061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5448">
          <p15:clr>
            <a:srgbClr val="FBAE40"/>
          </p15:clr>
        </p15:guide>
        <p15:guide id="4" pos="264">
          <p15:clr>
            <a:srgbClr val="FBAE40"/>
          </p15:clr>
        </p15:guide>
        <p15:guide id="5" orient="horz" pos="3036">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4986DD-4911-4EDF-AC10-3C69EFE65CEB}" type="datetimeFigureOut">
              <a:rPr lang="en-US" smtClean="0"/>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12E7D-D073-4A1B-9A5F-AB4AC58B8312}" type="slidenum">
              <a:rPr lang="en-US" smtClean="0"/>
              <a:t>‹#›</a:t>
            </a:fld>
            <a:endParaRPr lang="en-US"/>
          </a:p>
        </p:txBody>
      </p:sp>
    </p:spTree>
    <p:extLst>
      <p:ext uri="{BB962C8B-B14F-4D97-AF65-F5344CB8AC3E}">
        <p14:creationId xmlns:p14="http://schemas.microsoft.com/office/powerpoint/2010/main" val="292759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 Single Column">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3509" y="455123"/>
            <a:ext cx="10641491" cy="799476"/>
          </a:xfrm>
        </p:spPr>
        <p:txBody>
          <a:bodyPr vert="horz" anchor="t"/>
          <a:lstStyle>
            <a:lvl1pPr marL="0" indent="0">
              <a:lnSpc>
                <a:spcPct val="100000"/>
              </a:lnSpc>
              <a:buNone/>
              <a:defRPr sz="4267" b="1" cap="all" spc="160" baseline="0">
                <a:solidFill>
                  <a:schemeClr val="tx1"/>
                </a:solidFill>
              </a:defRPr>
            </a:lvl1pPr>
            <a:lvl2pPr>
              <a:defRPr sz="3733" b="1"/>
            </a:lvl2pPr>
            <a:lvl3pPr>
              <a:defRPr sz="3733" b="1"/>
            </a:lvl3pPr>
            <a:lvl4pPr>
              <a:defRPr sz="3733" b="1"/>
            </a:lvl4pPr>
            <a:lvl5pPr>
              <a:defRPr sz="3733" b="1"/>
            </a:lvl5pPr>
          </a:lstStyle>
          <a:p>
            <a:pPr lvl="0"/>
            <a:endParaRPr lang="en-US"/>
          </a:p>
        </p:txBody>
      </p:sp>
      <p:sp>
        <p:nvSpPr>
          <p:cNvPr id="7" name="Shape 4"/>
          <p:cNvSpPr>
            <a:spLocks noGrp="1"/>
          </p:cNvSpPr>
          <p:nvPr>
            <p:ph type="sldNum" sz="quarter" idx="2"/>
          </p:nvPr>
        </p:nvSpPr>
        <p:spPr>
          <a:xfrm>
            <a:off x="11594350" y="6266092"/>
            <a:ext cx="203580" cy="202682"/>
          </a:xfrm>
          <a:prstGeom prst="rect">
            <a:avLst/>
          </a:prstGeom>
          <a:ln w="3175">
            <a:miter lim="400000"/>
          </a:ln>
        </p:spPr>
        <p:txBody>
          <a:bodyPr wrap="none" lIns="19049" tIns="19049" rIns="19049" bIns="19049">
            <a:spAutoFit/>
          </a:bodyPr>
          <a:lstStyle>
            <a:lvl1pPr algn="ctr">
              <a:lnSpc>
                <a:spcPct val="100000"/>
              </a:lnSpc>
              <a:defRPr sz="1067">
                <a:solidFill>
                  <a:srgbClr val="A6AAA9"/>
                </a:solidFill>
                <a:latin typeface="Arial"/>
                <a:ea typeface="Arial"/>
                <a:cs typeface="Arial"/>
              </a:defRPr>
            </a:lvl1pPr>
          </a:lstStyle>
          <a:p>
            <a:fld id="{86CB4B4D-7CA3-9044-876B-883B54F8677D}" type="slidenum">
              <a:rPr lang="en-US" smtClean="0"/>
              <a:pPr/>
              <a:t>‹#›</a:t>
            </a:fld>
            <a:endParaRPr lang="en-US"/>
          </a:p>
        </p:txBody>
      </p:sp>
      <p:sp>
        <p:nvSpPr>
          <p:cNvPr id="6" name="Text Placeholder 2"/>
          <p:cNvSpPr>
            <a:spLocks noGrp="1"/>
          </p:cNvSpPr>
          <p:nvPr>
            <p:ph idx="1"/>
          </p:nvPr>
        </p:nvSpPr>
        <p:spPr>
          <a:xfrm>
            <a:off x="943509" y="1353519"/>
            <a:ext cx="10410291" cy="4822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27920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6561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50300" hangingPunct="0">
              <a:lnSpc>
                <a:spcPts val="2344"/>
              </a:lnSpc>
              <a:defRPr/>
            </a:pPr>
            <a:endParaRPr lang="en-US" kern="0">
              <a:solidFill>
                <a:prstClr val="black">
                  <a:tint val="75000"/>
                </a:prstClr>
              </a:solidFill>
              <a:sym typeface="Source Sans Pro"/>
            </a:endParaRPr>
          </a:p>
        </p:txBody>
      </p:sp>
      <p:sp>
        <p:nvSpPr>
          <p:cNvPr id="5" name="Footer Placeholder 4"/>
          <p:cNvSpPr>
            <a:spLocks noGrp="1"/>
          </p:cNvSpPr>
          <p:nvPr>
            <p:ph type="ftr" sz="quarter" idx="11"/>
          </p:nvPr>
        </p:nvSpPr>
        <p:spPr/>
        <p:txBody>
          <a:bodyPr/>
          <a:lstStyle/>
          <a:p>
            <a:pPr defTabSz="550300" hangingPunct="0">
              <a:lnSpc>
                <a:spcPts val="2344"/>
              </a:lnSpc>
              <a:defRPr/>
            </a:pPr>
            <a:endParaRPr lang="en-US" kern="0">
              <a:solidFill>
                <a:prstClr val="black">
                  <a:tint val="75000"/>
                </a:prstClr>
              </a:solidFill>
              <a:sym typeface="Source Sans Pro"/>
            </a:endParaRPr>
          </a:p>
        </p:txBody>
      </p:sp>
      <p:sp>
        <p:nvSpPr>
          <p:cNvPr id="6" name="Slide Number Placeholder 5"/>
          <p:cNvSpPr>
            <a:spLocks noGrp="1"/>
          </p:cNvSpPr>
          <p:nvPr>
            <p:ph type="sldNum" sz="quarter" idx="12"/>
          </p:nvPr>
        </p:nvSpPr>
        <p:spPr/>
        <p:txBody>
          <a:bodyPr/>
          <a:lstStyle/>
          <a:p>
            <a:pPr defTabSz="550300" hangingPunct="0">
              <a:lnSpc>
                <a:spcPts val="2344"/>
              </a:lnSpc>
              <a:defRPr/>
            </a:pPr>
            <a:fld id="{957BA0A6-396B-3444-981A-5F1D90518422}" type="slidenum">
              <a:rPr lang="en-US" kern="0" smtClean="0">
                <a:solidFill>
                  <a:prstClr val="black">
                    <a:tint val="75000"/>
                  </a:prstClr>
                </a:solidFill>
                <a:sym typeface="Source Sans Pro"/>
              </a:rPr>
              <a:pPr defTabSz="550300" hangingPunct="0">
                <a:lnSpc>
                  <a:spcPts val="2344"/>
                </a:lnSpc>
                <a:defRPr/>
              </a:pPr>
              <a:t>‹#›</a:t>
            </a:fld>
            <a:endParaRPr lang="en-US" kern="0">
              <a:solidFill>
                <a:prstClr val="black">
                  <a:tint val="75000"/>
                </a:prstClr>
              </a:solidFill>
              <a:sym typeface="Source Sans Pro"/>
            </a:endParaRPr>
          </a:p>
        </p:txBody>
      </p:sp>
    </p:spTree>
    <p:extLst>
      <p:ext uri="{BB962C8B-B14F-4D97-AF65-F5344CB8AC3E}">
        <p14:creationId xmlns:p14="http://schemas.microsoft.com/office/powerpoint/2010/main" val="6123902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B182D"/>
        </a:solidFill>
        <a:effectLst/>
      </p:bgPr>
    </p:bg>
    <p:spTree>
      <p:nvGrpSpPr>
        <p:cNvPr id="1" name=""/>
        <p:cNvGrpSpPr/>
        <p:nvPr/>
      </p:nvGrpSpPr>
      <p:grpSpPr>
        <a:xfrm>
          <a:off x="0" y="0"/>
          <a:ext cx="0" cy="0"/>
          <a:chOff x="0" y="0"/>
          <a:chExt cx="0" cy="0"/>
        </a:xfrm>
      </p:grpSpPr>
      <p:sp>
        <p:nvSpPr>
          <p:cNvPr id="79" name="Shape 79"/>
          <p:cNvSpPr>
            <a:spLocks noGrp="1"/>
          </p:cNvSpPr>
          <p:nvPr>
            <p:ph type="body" sz="quarter" idx="13"/>
          </p:nvPr>
        </p:nvSpPr>
        <p:spPr>
          <a:xfrm>
            <a:off x="2069562" y="3428585"/>
            <a:ext cx="8039351" cy="1233281"/>
          </a:xfrm>
          <a:prstGeom prst="rect">
            <a:avLst/>
          </a:prstGeom>
        </p:spPr>
        <p:txBody>
          <a:bodyPr lIns="28574" tIns="28574" rIns="28574" bIns="28574"/>
          <a:lstStyle>
            <a:lvl1pPr algn="ctr">
              <a:defRPr sz="1867">
                <a:solidFill>
                  <a:srgbClr val="FFFFFF"/>
                </a:solidFill>
              </a:defRPr>
            </a:lvl1pPr>
          </a:lstStyle>
          <a:p>
            <a:endParaRPr/>
          </a:p>
        </p:txBody>
      </p:sp>
      <p:sp>
        <p:nvSpPr>
          <p:cNvPr id="80" name="Shape 80"/>
          <p:cNvSpPr>
            <a:spLocks noGrp="1"/>
          </p:cNvSpPr>
          <p:nvPr>
            <p:ph type="body" sz="quarter" idx="14" hasCustomPrompt="1"/>
          </p:nvPr>
        </p:nvSpPr>
        <p:spPr>
          <a:xfrm>
            <a:off x="1190625" y="2625901"/>
            <a:ext cx="9797219" cy="887422"/>
          </a:xfrm>
          <a:prstGeom prst="rect">
            <a:avLst/>
          </a:prstGeom>
        </p:spPr>
        <p:txBody>
          <a:bodyPr>
            <a:spAutoFit/>
          </a:bodyPr>
          <a:lstStyle>
            <a:lvl1pPr algn="ctr">
              <a:lnSpc>
                <a:spcPts val="6187"/>
              </a:lnSpc>
              <a:spcBef>
                <a:spcPts val="656"/>
              </a:spcBef>
              <a:defRPr sz="4267" b="1" cap="none" spc="160" baseline="0">
                <a:solidFill>
                  <a:srgbClr val="FFFFFF"/>
                </a:solidFill>
              </a:defRPr>
            </a:lvl1pPr>
          </a:lstStyle>
          <a:p>
            <a:r>
              <a:rPr lang="en-US"/>
              <a:t>TITLE Slide</a:t>
            </a:r>
          </a:p>
        </p:txBody>
      </p:sp>
      <p:sp>
        <p:nvSpPr>
          <p:cNvPr id="8" name="Shape 4"/>
          <p:cNvSpPr>
            <a:spLocks noGrp="1"/>
          </p:cNvSpPr>
          <p:nvPr>
            <p:ph type="sldNum" sz="quarter" idx="2"/>
          </p:nvPr>
        </p:nvSpPr>
        <p:spPr>
          <a:xfrm>
            <a:off x="11594350" y="6266092"/>
            <a:ext cx="203580" cy="202682"/>
          </a:xfrm>
          <a:prstGeom prst="rect">
            <a:avLst/>
          </a:prstGeom>
          <a:ln w="3175">
            <a:miter lim="400000"/>
          </a:ln>
        </p:spPr>
        <p:txBody>
          <a:bodyPr wrap="none" lIns="19049" tIns="19049" rIns="19049" bIns="19049">
            <a:spAutoFit/>
          </a:bodyPr>
          <a:lstStyle>
            <a:lvl1pPr algn="ctr">
              <a:lnSpc>
                <a:spcPct val="100000"/>
              </a:lnSpc>
              <a:defRPr sz="1067">
                <a:solidFill>
                  <a:srgbClr val="FFFFFF"/>
                </a:solidFill>
                <a:latin typeface="Arial"/>
                <a:ea typeface="Arial"/>
                <a:cs typeface="Arial"/>
              </a:defRPr>
            </a:lvl1pPr>
          </a:lstStyle>
          <a:p>
            <a:fld id="{86CB4B4D-7CA3-9044-876B-883B54F8677D}" type="slidenum">
              <a:rPr lang="en-US" smtClean="0"/>
              <a:pPr/>
              <a:t>‹#›</a:t>
            </a:fld>
            <a:endParaRPr lang="en-US"/>
          </a:p>
        </p:txBody>
      </p:sp>
      <p:pic>
        <p:nvPicPr>
          <p:cNvPr id="9" name="Picture 8" descr="ACS-RGB-no strok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867" y="6014452"/>
            <a:ext cx="880533" cy="567713"/>
          </a:xfrm>
          <a:prstGeom prst="rect">
            <a:avLst/>
          </a:prstGeom>
        </p:spPr>
      </p:pic>
    </p:spTree>
    <p:extLst>
      <p:ext uri="{BB962C8B-B14F-4D97-AF65-F5344CB8AC3E}">
        <p14:creationId xmlns:p14="http://schemas.microsoft.com/office/powerpoint/2010/main" val="1223804428"/>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4360" y="749808"/>
            <a:ext cx="11292840" cy="502920"/>
          </a:xfrm>
        </p:spPr>
        <p:txBody>
          <a:bodyPr>
            <a:normAutofit/>
          </a:bodyPr>
          <a:lstStyle>
            <a:lvl1pPr>
              <a:defRPr sz="2800" b="1">
                <a:solidFill>
                  <a:srgbClr val="182F51"/>
                </a:solidFill>
                <a:latin typeface="Source Sans Pro" charset="0"/>
                <a:ea typeface="Source Sans Pro" charset="0"/>
                <a:cs typeface="Source Sans Pro" charset="0"/>
              </a:defRPr>
            </a:lvl1pPr>
          </a:lstStyle>
          <a:p>
            <a:r>
              <a:rPr lang="en-US"/>
              <a:t>Click to edit Master title style</a:t>
            </a:r>
          </a:p>
        </p:txBody>
      </p:sp>
      <p:sp>
        <p:nvSpPr>
          <p:cNvPr id="3" name="Content Placeholder 2"/>
          <p:cNvSpPr>
            <a:spLocks noGrp="1"/>
          </p:cNvSpPr>
          <p:nvPr>
            <p:ph idx="1"/>
          </p:nvPr>
        </p:nvSpPr>
        <p:spPr>
          <a:xfrm>
            <a:off x="594360" y="1825625"/>
            <a:ext cx="1075944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8" name="Text Placeholder 7"/>
          <p:cNvSpPr>
            <a:spLocks noGrp="1"/>
          </p:cNvSpPr>
          <p:nvPr>
            <p:ph type="body" sz="quarter" idx="13" hasCustomPrompt="1"/>
          </p:nvPr>
        </p:nvSpPr>
        <p:spPr>
          <a:xfrm>
            <a:off x="593725" y="581458"/>
            <a:ext cx="11293475" cy="251703"/>
          </a:xfrm>
        </p:spPr>
        <p:txBody>
          <a:bodyPr anchor="ctr" anchorCtr="0">
            <a:normAutofit/>
          </a:bodyPr>
          <a:lstStyle>
            <a:lvl1pPr marL="0" indent="0">
              <a:buNone/>
              <a:defRPr sz="1200" b="1" cap="all" spc="300" baseline="0">
                <a:solidFill>
                  <a:srgbClr val="BC3345"/>
                </a:solidFill>
              </a:defRPr>
            </a:lvl1pPr>
          </a:lstStyle>
          <a:p>
            <a:pPr lvl="0"/>
            <a:r>
              <a:rPr lang="en-US"/>
              <a:t>SECTION TITLE</a:t>
            </a:r>
          </a:p>
        </p:txBody>
      </p:sp>
    </p:spTree>
    <p:extLst>
      <p:ext uri="{BB962C8B-B14F-4D97-AF65-F5344CB8AC3E}">
        <p14:creationId xmlns:p14="http://schemas.microsoft.com/office/powerpoint/2010/main" val="17288268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lank ">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94141" y="6306689"/>
            <a:ext cx="288259" cy="170313"/>
          </a:xfrm>
          <a:prstGeom prst="rect">
            <a:avLst/>
          </a:prstGeom>
        </p:spPr>
        <p:txBody>
          <a:bodyPr vert="horz" lIns="0" tIns="0" rIns="0" bIns="0" rtlCol="0" anchor="b"/>
          <a:lstStyle>
            <a:lvl1pPr algn="r">
              <a:lnSpc>
                <a:spcPct val="90000"/>
              </a:lnSpc>
              <a:defRPr sz="1051">
                <a:solidFill>
                  <a:schemeClr val="accent1"/>
                </a:solidFill>
                <a:latin typeface="Source Sans Pro" charset="0"/>
                <a:ea typeface="Source Sans Pro" charset="0"/>
                <a:cs typeface="Source Sans Pro" charset="0"/>
              </a:defRPr>
            </a:lvl1pPr>
          </a:lstStyle>
          <a:p>
            <a:pPr defTabSz="550300" hangingPunct="0">
              <a:defRPr/>
            </a:pPr>
            <a:fld id="{B2F212C6-8907-2442-9AB7-0A38B63F180E}" type="slidenum">
              <a:rPr lang="en-US" kern="0" smtClean="0">
                <a:solidFill>
                  <a:srgbClr val="5B9BD5"/>
                </a:solidFill>
                <a:sym typeface="Source Sans Pro"/>
              </a:rPr>
              <a:pPr defTabSz="550300" hangingPunct="0">
                <a:defRPr/>
              </a:pPr>
              <a:t>‹#›</a:t>
            </a:fld>
            <a:endParaRPr lang="en-US" kern="0">
              <a:solidFill>
                <a:srgbClr val="5B9BD5"/>
              </a:solidFill>
              <a:sym typeface="Source Sans Pro"/>
            </a:endParaRPr>
          </a:p>
        </p:txBody>
      </p:sp>
      <p:sp>
        <p:nvSpPr>
          <p:cNvPr id="7" name="Footer Placeholder 3"/>
          <p:cNvSpPr>
            <a:spLocks noGrp="1"/>
          </p:cNvSpPr>
          <p:nvPr>
            <p:ph type="ftr" sz="quarter" idx="3"/>
          </p:nvPr>
        </p:nvSpPr>
        <p:spPr>
          <a:xfrm>
            <a:off x="3352800" y="6307277"/>
            <a:ext cx="7827421" cy="169723"/>
          </a:xfrm>
          <a:prstGeom prst="rect">
            <a:avLst/>
          </a:prstGeom>
        </p:spPr>
        <p:txBody>
          <a:bodyPr vert="horz" lIns="0" tIns="0" rIns="0" bIns="0" rtlCol="0" anchor="b"/>
          <a:lstStyle>
            <a:lvl1pPr algn="r">
              <a:defRPr sz="1051" b="0" i="0">
                <a:solidFill>
                  <a:schemeClr val="tx1"/>
                </a:solidFill>
                <a:latin typeface="Source Sans Pro Light" charset="0"/>
                <a:ea typeface="Source Sans Pro Light" charset="0"/>
                <a:cs typeface="Source Sans Pro Light" charset="0"/>
              </a:defRPr>
            </a:lvl1pPr>
          </a:lstStyle>
          <a:p>
            <a:pPr defTabSz="550300" hangingPunct="0">
              <a:lnSpc>
                <a:spcPts val="2344"/>
              </a:lnSpc>
              <a:defRPr/>
            </a:pPr>
            <a:r>
              <a:rPr lang="en-US" kern="0">
                <a:solidFill>
                  <a:prstClr val="black"/>
                </a:solidFill>
                <a:sym typeface="Source Sans Pro"/>
              </a:rPr>
              <a:t>cancer.org</a:t>
            </a:r>
          </a:p>
        </p:txBody>
      </p:sp>
    </p:spTree>
    <p:extLst>
      <p:ext uri="{BB962C8B-B14F-4D97-AF65-F5344CB8AC3E}">
        <p14:creationId xmlns:p14="http://schemas.microsoft.com/office/powerpoint/2010/main" val="349769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20037432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262" y="520534"/>
            <a:ext cx="11302014" cy="517946"/>
          </a:xfrm>
          <a:prstGeom prst="rect">
            <a:avLst/>
          </a:prstGeom>
        </p:spPr>
        <p:txBody>
          <a:bodyPr anchor="t">
            <a:noAutofit/>
          </a:bodyPr>
          <a:lstStyle>
            <a:lvl1pPr>
              <a:defRPr sz="3200"/>
            </a:lvl1pPr>
          </a:lstStyle>
          <a:p>
            <a:r>
              <a:rPr lang="en-US"/>
              <a:t>Click to edit Master title style</a:t>
            </a:r>
          </a:p>
        </p:txBody>
      </p:sp>
      <p:sp>
        <p:nvSpPr>
          <p:cNvPr id="3" name="Content Placeholder 2"/>
          <p:cNvSpPr>
            <a:spLocks noGrp="1"/>
          </p:cNvSpPr>
          <p:nvPr>
            <p:ph idx="1"/>
          </p:nvPr>
        </p:nvSpPr>
        <p:spPr>
          <a:xfrm>
            <a:off x="449262" y="1181892"/>
            <a:ext cx="11302014" cy="4923633"/>
          </a:xfrm>
          <a:prstGeom prst="rect">
            <a:avLst/>
          </a:prstGeom>
        </p:spPr>
        <p:txBody>
          <a:bodyPr>
            <a:normAutofit/>
          </a:bodyPr>
          <a:lstStyle>
            <a:lvl1pPr>
              <a:defRPr sz="2400">
                <a:latin typeface="Source Sans Pro" panose="020B0503030403020204" pitchFamily="34" charset="0"/>
              </a:defRPr>
            </a:lvl1pPr>
            <a:lvl2pPr>
              <a:defRPr sz="2000" b="0">
                <a:latin typeface="Source Sans Pro" panose="020B0503030403020204" pitchFamily="34" charset="0"/>
              </a:defRPr>
            </a:lvl2pPr>
            <a:lvl3pPr>
              <a:defRPr sz="18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F77C23AB-5DEF-E2BF-8048-747F0264AF9D}"/>
              </a:ext>
            </a:extLst>
          </p:cNvPr>
          <p:cNvSpPr>
            <a:spLocks noGrp="1"/>
          </p:cNvSpPr>
          <p:nvPr>
            <p:ph type="body" sz="quarter" idx="13" hasCustomPrompt="1"/>
          </p:nvPr>
        </p:nvSpPr>
        <p:spPr>
          <a:xfrm>
            <a:off x="449262" y="233710"/>
            <a:ext cx="11302014" cy="251703"/>
          </a:xfrm>
          <a:prstGeom prst="rect">
            <a:avLst/>
          </a:prstGeom>
        </p:spPr>
        <p:txBody>
          <a:bodyPr anchor="ctr" anchorCtr="0">
            <a:normAutofit/>
          </a:bodyPr>
          <a:lstStyle>
            <a:lvl1pPr marL="0" indent="0">
              <a:buNone/>
              <a:defRPr sz="1200" b="0" cap="none" spc="0" baseline="0">
                <a:solidFill>
                  <a:srgbClr val="FF0000"/>
                </a:solidFill>
              </a:defRPr>
            </a:lvl1pPr>
          </a:lstStyle>
          <a:p>
            <a:pPr lvl="0"/>
            <a:r>
              <a:rPr lang="en-US"/>
              <a:t>Section title</a:t>
            </a:r>
          </a:p>
        </p:txBody>
      </p:sp>
      <p:sp>
        <p:nvSpPr>
          <p:cNvPr id="8" name="Slide Number Placeholder 5">
            <a:extLst>
              <a:ext uri="{FF2B5EF4-FFF2-40B4-BE49-F238E27FC236}">
                <a16:creationId xmlns:a16="http://schemas.microsoft.com/office/drawing/2014/main" id="{492649AA-BD74-7F57-C908-582386BE147E}"/>
              </a:ext>
            </a:extLst>
          </p:cNvPr>
          <p:cNvSpPr txBox="1">
            <a:spLocks/>
          </p:cNvSpPr>
          <p:nvPr userDrawn="1"/>
        </p:nvSpPr>
        <p:spPr>
          <a:xfrm>
            <a:off x="10753725" y="6544903"/>
            <a:ext cx="1190625" cy="153888"/>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solidFill>
                  <a:schemeClr val="accent5">
                    <a:lumMod val="25000"/>
                  </a:schemeClr>
                </a:solidFill>
              </a:rPr>
              <a:t>cancer.org</a:t>
            </a:r>
            <a:r>
              <a:rPr lang="en-US" sz="1000"/>
              <a:t>  </a:t>
            </a:r>
            <a:r>
              <a:rPr lang="en-US" sz="1000">
                <a:solidFill>
                  <a:schemeClr val="accent4"/>
                </a:solidFill>
              </a:rPr>
              <a:t>|</a:t>
            </a:r>
            <a:r>
              <a:rPr lang="en-US" sz="1000"/>
              <a:t>  </a:t>
            </a:r>
            <a:fld id="{9091AC62-753B-3240-A76B-ED140B7F97AA}" type="slidenum">
              <a:rPr lang="en-US" sz="1000" smtClean="0">
                <a:solidFill>
                  <a:schemeClr val="accent5">
                    <a:lumMod val="25000"/>
                  </a:schemeClr>
                </a:solidFill>
              </a:rPr>
              <a:pPr/>
              <a:t>‹#›</a:t>
            </a:fld>
            <a:endParaRPr lang="en-US" sz="1000">
              <a:solidFill>
                <a:schemeClr val="accent5">
                  <a:lumMod val="25000"/>
                </a:schemeClr>
              </a:solidFill>
            </a:endParaRPr>
          </a:p>
        </p:txBody>
      </p:sp>
      <p:sp>
        <p:nvSpPr>
          <p:cNvPr id="4" name="Text Placeholder 7">
            <a:extLst>
              <a:ext uri="{FF2B5EF4-FFF2-40B4-BE49-F238E27FC236}">
                <a16:creationId xmlns:a16="http://schemas.microsoft.com/office/drawing/2014/main" id="{E42939B3-BEB6-FB16-83A3-830AAFA07C72}"/>
              </a:ext>
            </a:extLst>
          </p:cNvPr>
          <p:cNvSpPr>
            <a:spLocks noGrp="1"/>
          </p:cNvSpPr>
          <p:nvPr>
            <p:ph type="body" sz="quarter" idx="14" hasCustomPrompt="1"/>
          </p:nvPr>
        </p:nvSpPr>
        <p:spPr>
          <a:xfrm>
            <a:off x="239712" y="6453535"/>
            <a:ext cx="10085388" cy="290165"/>
          </a:xfrm>
          <a:prstGeom prst="rect">
            <a:avLst/>
          </a:prstGeom>
        </p:spPr>
        <p:txBody>
          <a:bodyPr anchor="ctr" anchorCtr="0">
            <a:normAutofit/>
          </a:bodyPr>
          <a:lstStyle>
            <a:lvl1pPr marL="0" indent="0">
              <a:buNone/>
              <a:defRPr sz="1100" b="0" cap="none" spc="0" baseline="0">
                <a:solidFill>
                  <a:schemeClr val="accent6"/>
                </a:solidFill>
                <a:latin typeface="Source Sans Pro" panose="020B0503030403020204" pitchFamily="34" charset="0"/>
              </a:defRPr>
            </a:lvl1pPr>
          </a:lstStyle>
          <a:p>
            <a:pPr lvl="0"/>
            <a:r>
              <a:rPr lang="en-US"/>
              <a:t>Source: </a:t>
            </a:r>
          </a:p>
        </p:txBody>
      </p:sp>
    </p:spTree>
    <p:extLst>
      <p:ext uri="{BB962C8B-B14F-4D97-AF65-F5344CB8AC3E}">
        <p14:creationId xmlns:p14="http://schemas.microsoft.com/office/powerpoint/2010/main" val="24954023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3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6939" y="987044"/>
            <a:ext cx="10358120" cy="1391920"/>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8/4/2025</a:t>
            </a:fld>
            <a:endParaRPr lang="en-US"/>
          </a:p>
        </p:txBody>
      </p:sp>
      <p:sp>
        <p:nvSpPr>
          <p:cNvPr id="6" name="Holder 6"/>
          <p:cNvSpPr>
            <a:spLocks noGrp="1"/>
          </p:cNvSpPr>
          <p:nvPr>
            <p:ph type="sldNum" sz="quarter" idx="7"/>
          </p:nvPr>
        </p:nvSpPr>
        <p:spPr/>
        <p:txBody>
          <a:bodyPr lIns="0" tIns="0" rIns="0" bIns="0"/>
          <a:lstStyle>
            <a:lvl1pPr>
              <a:defRPr sz="1600" b="0" i="0">
                <a:solidFill>
                  <a:srgbClr val="A6A6A6"/>
                </a:solidFill>
                <a:latin typeface="Arial"/>
                <a:cs typeface="Arial"/>
              </a:defRPr>
            </a:lvl1pPr>
          </a:lstStyle>
          <a:p>
            <a:pPr marL="38100">
              <a:lnSpc>
                <a:spcPts val="1864"/>
              </a:lnSpc>
            </a:pPr>
            <a:fld id="{81D60167-4931-47E6-BA6A-407CBD079E47}" type="slidenum">
              <a:rPr spc="-5" dirty="0"/>
              <a:t>‹#›</a:t>
            </a:fld>
            <a:endParaRPr spc="-5"/>
          </a:p>
        </p:txBody>
      </p:sp>
    </p:spTree>
    <p:extLst>
      <p:ext uri="{BB962C8B-B14F-4D97-AF65-F5344CB8AC3E}">
        <p14:creationId xmlns:p14="http://schemas.microsoft.com/office/powerpoint/2010/main" val="3358563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Header + Subheader +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740509" y="1819205"/>
            <a:ext cx="1471708" cy="128481"/>
          </a:xfrm>
          <a:prstGeom prst="rect">
            <a:avLst/>
          </a:prstGeom>
        </p:spPr>
      </p:pic>
      <p:pic>
        <p:nvPicPr>
          <p:cNvPr id="12" name="Picture 11"/>
          <p:cNvPicPr>
            <a:picLocks noChangeAspect="1"/>
          </p:cNvPicPr>
          <p:nvPr userDrawn="1"/>
        </p:nvPicPr>
        <p:blipFill>
          <a:blip r:embed="rId3"/>
          <a:stretch>
            <a:fillRect/>
          </a:stretch>
        </p:blipFill>
        <p:spPr>
          <a:xfrm>
            <a:off x="732042" y="1395092"/>
            <a:ext cx="1471708" cy="128483"/>
          </a:xfrm>
          <a:prstGeom prst="rect">
            <a:avLst/>
          </a:prstGeom>
        </p:spPr>
      </p:pic>
      <p:sp>
        <p:nvSpPr>
          <p:cNvPr id="24" name="Text Placeholder 9"/>
          <p:cNvSpPr>
            <a:spLocks noGrp="1"/>
          </p:cNvSpPr>
          <p:nvPr>
            <p:ph type="body" sz="quarter" idx="11" hasCustomPrompt="1"/>
          </p:nvPr>
        </p:nvSpPr>
        <p:spPr>
          <a:xfrm>
            <a:off x="597231" y="2367433"/>
            <a:ext cx="10929485" cy="3865585"/>
          </a:xfrm>
          <a:prstGeom prst="rect">
            <a:avLst/>
          </a:prstGeom>
        </p:spPr>
        <p:txBody>
          <a:bodyPr/>
          <a:lstStyle>
            <a:lvl1pPr marL="457189" indent="-457189">
              <a:buFont typeface="Lucida Grande"/>
              <a:buChar char="&gt;"/>
              <a:defRPr sz="3200" b="1" i="0" baseline="0">
                <a:solidFill>
                  <a:schemeClr val="tx2"/>
                </a:solidFill>
                <a:latin typeface="Open Sans" charset="0"/>
                <a:ea typeface="Open Sans" charset="0"/>
                <a:cs typeface="Open Sans" charset="0"/>
              </a:defRPr>
            </a:lvl1pPr>
            <a:lvl2pPr>
              <a:defRPr sz="2667" b="1" i="0" baseline="0">
                <a:solidFill>
                  <a:schemeClr val="tx2"/>
                </a:solidFill>
                <a:latin typeface="Open Sans" charset="0"/>
                <a:ea typeface="Open Sans" charset="0"/>
                <a:cs typeface="Open Sans" charset="0"/>
              </a:defRPr>
            </a:lvl2pPr>
            <a:lvl3pPr marL="1523962" indent="-304792">
              <a:buSzPct val="100000"/>
              <a:buFont typeface="Lucida Grande"/>
              <a:buChar char="&gt;"/>
              <a:defRPr sz="2400" b="1" i="0" baseline="0">
                <a:solidFill>
                  <a:schemeClr val="tx2"/>
                </a:solidFill>
                <a:latin typeface="Open Sans" charset="0"/>
                <a:ea typeface="Open Sans" charset="0"/>
                <a:cs typeface="Open Sans" charset="0"/>
              </a:defRPr>
            </a:lvl3pPr>
            <a:lvl4pPr>
              <a:defRPr sz="2133" b="1" i="0" baseline="0">
                <a:solidFill>
                  <a:schemeClr val="tx2"/>
                </a:solidFill>
                <a:latin typeface="Open Sans" charset="0"/>
                <a:ea typeface="Open Sans" charset="0"/>
                <a:cs typeface="Open Sans" charset="0"/>
              </a:defRPr>
            </a:lvl4pPr>
            <a:lvl5pPr marL="2743131" indent="-304792">
              <a:buFont typeface="Lucida Grande"/>
              <a:buChar char="&gt;"/>
              <a:defRPr sz="1867"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25" name="Text Placeholder 5"/>
          <p:cNvSpPr>
            <a:spLocks noGrp="1"/>
          </p:cNvSpPr>
          <p:nvPr>
            <p:ph type="body" sz="quarter" idx="12" hasCustomPrompt="1"/>
          </p:nvPr>
        </p:nvSpPr>
        <p:spPr>
          <a:xfrm>
            <a:off x="613833" y="1640199"/>
            <a:ext cx="10912883" cy="548228"/>
          </a:xfrm>
          <a:prstGeom prst="rect">
            <a:avLst/>
          </a:prstGeom>
        </p:spPr>
        <p:txBody>
          <a:bodyPr>
            <a:noAutofit/>
          </a:bodyPr>
          <a:lstStyle>
            <a:lvl1pPr marL="0" indent="0">
              <a:lnSpc>
                <a:spcPct val="90000"/>
              </a:lnSpc>
              <a:buNone/>
              <a:defRPr sz="3200" b="0" i="0" baseline="0">
                <a:solidFill>
                  <a:schemeClr val="tx2"/>
                </a:solidFill>
                <a:latin typeface="Uni Sans" charset="0"/>
                <a:ea typeface="Uni Sans" charset="0"/>
                <a:cs typeface="Uni Sans" charset="0"/>
              </a:defRPr>
            </a:lvl1pPr>
            <a:lvl2pPr marL="609585" indent="0">
              <a:buNone/>
              <a:defRPr b="0" i="0">
                <a:solidFill>
                  <a:srgbClr val="E8D3A2"/>
                </a:solidFill>
                <a:latin typeface="Encode Sans Normal Black"/>
                <a:cs typeface="Encode Sans Normal Black"/>
              </a:defRPr>
            </a:lvl2pPr>
            <a:lvl3pPr marL="1219170" indent="0">
              <a:buNone/>
              <a:defRPr b="0" i="0">
                <a:solidFill>
                  <a:srgbClr val="E8D3A2"/>
                </a:solidFill>
                <a:latin typeface="Encode Sans Normal Black"/>
                <a:cs typeface="Encode Sans Normal Black"/>
              </a:defRPr>
            </a:lvl3pPr>
            <a:lvl4pPr marL="1828754" indent="0">
              <a:buNone/>
              <a:defRPr b="0" i="0">
                <a:solidFill>
                  <a:srgbClr val="E8D3A2"/>
                </a:solidFill>
                <a:latin typeface="Encode Sans Normal Black"/>
                <a:cs typeface="Encode Sans Normal Black"/>
              </a:defRPr>
            </a:lvl4pPr>
            <a:lvl5pPr marL="2438339" indent="0">
              <a:buNone/>
              <a:defRPr b="0" i="0">
                <a:solidFill>
                  <a:srgbClr val="E8D3A2"/>
                </a:solidFill>
                <a:latin typeface="Encode Sans Normal Black"/>
                <a:cs typeface="Encode Sans Normal Black"/>
              </a:defRPr>
            </a:lvl5pPr>
          </a:lstStyle>
          <a:p>
            <a:pPr lvl="0"/>
            <a:r>
              <a:rPr lang="en-US"/>
              <a:t>SUB-HEADER HERE (UNI SANS REGULAR, 24 PT.)</a:t>
            </a:r>
          </a:p>
        </p:txBody>
      </p:sp>
      <p:pic>
        <p:nvPicPr>
          <p:cNvPr id="26" name="Picture 2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140055" y="6448094"/>
            <a:ext cx="3386655" cy="229748"/>
          </a:xfrm>
          <a:prstGeom prst="rect">
            <a:avLst/>
          </a:prstGeom>
        </p:spPr>
      </p:pic>
      <p:sp>
        <p:nvSpPr>
          <p:cNvPr id="2" name="Title 1"/>
          <p:cNvSpPr>
            <a:spLocks noGrp="1"/>
          </p:cNvSpPr>
          <p:nvPr>
            <p:ph type="title" hasCustomPrompt="1"/>
          </p:nvPr>
        </p:nvSpPr>
        <p:spPr>
          <a:xfrm>
            <a:off x="597230" y="492380"/>
            <a:ext cx="10929479" cy="778155"/>
          </a:xfrm>
          <a:prstGeom prst="rect">
            <a:avLst/>
          </a:prstGeom>
        </p:spPr>
        <p:txBody>
          <a:bodyPr anchor="t"/>
          <a:lstStyle>
            <a:lvl1pPr algn="l">
              <a:defRPr sz="4000" b="1" i="0">
                <a:latin typeface="Encode Sans Normal Black" charset="0"/>
                <a:ea typeface="Encode Sans Normal Black" charset="0"/>
                <a:cs typeface="Encode Sans Normal Black" charset="0"/>
              </a:defRPr>
            </a:lvl1pPr>
          </a:lstStyle>
          <a:p>
            <a:pPr lvl="0"/>
            <a:r>
              <a:rPr lang="en-US"/>
              <a:t>HEADER HERE</a:t>
            </a:r>
          </a:p>
        </p:txBody>
      </p:sp>
    </p:spTree>
    <p:extLst>
      <p:ext uri="{BB962C8B-B14F-4D97-AF65-F5344CB8AC3E}">
        <p14:creationId xmlns:p14="http://schemas.microsoft.com/office/powerpoint/2010/main" val="20015653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880EE0F-8936-034F-832B-8042B5D72D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2287" y="365885"/>
            <a:ext cx="4418390" cy="5049589"/>
          </a:xfrm>
          <a:prstGeom prst="rect">
            <a:avLst/>
          </a:prstGeom>
        </p:spPr>
      </p:pic>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marL="0" marR="0" lvl="0" indent="0" algn="ctr" defTabSz="969963" rtl="0" eaLnBrk="0" fontAlgn="base" latinLnBrk="0" hangingPunct="0">
              <a:lnSpc>
                <a:spcPct val="100000"/>
              </a:lnSpc>
              <a:spcBef>
                <a:spcPct val="50000"/>
              </a:spcBef>
              <a:spcAft>
                <a:spcPct val="0"/>
              </a:spcAft>
              <a:buClrTx/>
              <a:buSzTx/>
              <a:buFontTx/>
              <a:buNone/>
              <a:tabLst/>
              <a:defRPr/>
            </a:pPr>
            <a:endParaRPr kumimoji="0" lang="en-US" altLang="en-US" sz="1900" b="0" i="0" u="none" strike="noStrike" kern="1200" cap="none" spc="0" normalizeH="0" baseline="0" noProof="0">
              <a:ln>
                <a:noFill/>
              </a:ln>
              <a:solidFill>
                <a:srgbClr val="002243"/>
              </a:solidFill>
              <a:effectLst/>
              <a:uLnTx/>
              <a:uFillTx/>
              <a:latin typeface="Arial" panose="020B0604020202020204" pitchFamily="34" charset="0"/>
              <a:ea typeface="+mn-ea"/>
              <a:cs typeface="+mn-cs"/>
            </a:endParaRPr>
          </a:p>
        </p:txBody>
      </p:sp>
      <p:sp>
        <p:nvSpPr>
          <p:cNvPr id="2051" name="Rectangle 3"/>
          <p:cNvSpPr>
            <a:spLocks noGrp="1" noChangeArrowheads="1"/>
          </p:cNvSpPr>
          <p:nvPr>
            <p:ph type="ctrTitle" sz="quarter" hasCustomPrompt="1"/>
          </p:nvPr>
        </p:nvSpPr>
        <p:spPr>
          <a:xfrm>
            <a:off x="603505" y="3284439"/>
            <a:ext cx="10966453" cy="461665"/>
          </a:xfrm>
        </p:spPr>
        <p:txBody>
          <a:bodyPr anchor="t" anchorCtr="0">
            <a:spAutoFit/>
          </a:bodyPr>
          <a:lstStyle>
            <a:lvl1pPr>
              <a:defRPr/>
            </a:lvl1pPr>
          </a:lstStyle>
          <a:p>
            <a:pPr lvl="0"/>
            <a:r>
              <a:rPr lang="en-US" altLang="en-US" noProof="0"/>
              <a:t>Click to Edit Title of Presentation</a:t>
            </a:r>
          </a:p>
        </p:txBody>
      </p:sp>
      <p:pic>
        <p:nvPicPr>
          <p:cNvPr id="14" name="Picture 13">
            <a:extLst>
              <a:ext uri="{FF2B5EF4-FFF2-40B4-BE49-F238E27FC236}">
                <a16:creationId xmlns:a16="http://schemas.microsoft.com/office/drawing/2014/main" id="{81A97D23-F7C6-B046-ADCC-F1ACD792B17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5679"/>
          <a:stretch/>
        </p:blipFill>
        <p:spPr>
          <a:xfrm>
            <a:off x="605367" y="528365"/>
            <a:ext cx="3154870" cy="548456"/>
          </a:xfrm>
          <a:prstGeom prst="rect">
            <a:avLst/>
          </a:prstGeom>
        </p:spPr>
      </p:pic>
      <p:sp>
        <p:nvSpPr>
          <p:cNvPr id="20" name="Text Placeholder 19">
            <a:extLst>
              <a:ext uri="{FF2B5EF4-FFF2-40B4-BE49-F238E27FC236}">
                <a16:creationId xmlns:a16="http://schemas.microsoft.com/office/drawing/2014/main" id="{9B669413-AA1F-7B48-9EF7-51410D7110E3}"/>
              </a:ext>
            </a:extLst>
          </p:cNvPr>
          <p:cNvSpPr>
            <a:spLocks noGrp="1"/>
          </p:cNvSpPr>
          <p:nvPr>
            <p:ph type="body" sz="quarter" idx="10" hasCustomPrompt="1"/>
          </p:nvPr>
        </p:nvSpPr>
        <p:spPr>
          <a:xfrm>
            <a:off x="603504" y="2976470"/>
            <a:ext cx="10966453" cy="242039"/>
          </a:xfrm>
        </p:spPr>
        <p:txBody>
          <a:bodyPr tIns="0" bIns="0">
            <a:noAutofit/>
          </a:bodyPr>
          <a:lstStyle>
            <a:lvl1pPr marL="0" indent="0">
              <a:buNone/>
              <a:defRPr sz="1600" spc="300">
                <a:solidFill>
                  <a:schemeClr val="tx2"/>
                </a:solidFill>
              </a:defRPr>
            </a:lvl1pPr>
          </a:lstStyle>
          <a:p>
            <a:pPr lvl="0"/>
            <a:r>
              <a:rPr lang="en-US"/>
              <a:t>CLICK TO ADD DEPARTMENT OR SERVICE LINE</a:t>
            </a:r>
          </a:p>
          <a:p>
            <a:pPr lvl="0"/>
            <a:endParaRPr lang="en-US"/>
          </a:p>
        </p:txBody>
      </p:sp>
      <p:sp>
        <p:nvSpPr>
          <p:cNvPr id="22" name="Text Placeholder 21">
            <a:extLst>
              <a:ext uri="{FF2B5EF4-FFF2-40B4-BE49-F238E27FC236}">
                <a16:creationId xmlns:a16="http://schemas.microsoft.com/office/drawing/2014/main" id="{7D9F7EEA-6ACC-AA4C-B098-6FCE8583AAFF}"/>
              </a:ext>
            </a:extLst>
          </p:cNvPr>
          <p:cNvSpPr>
            <a:spLocks noGrp="1"/>
          </p:cNvSpPr>
          <p:nvPr>
            <p:ph type="body" sz="quarter" idx="11" hasCustomPrompt="1"/>
          </p:nvPr>
        </p:nvSpPr>
        <p:spPr>
          <a:xfrm>
            <a:off x="603250" y="4746216"/>
            <a:ext cx="10966450" cy="456535"/>
          </a:xfrm>
        </p:spPr>
        <p:txBody>
          <a:bodyPr tIns="0" bIns="0" anchor="b" anchorCtr="0"/>
          <a:lstStyle>
            <a:lvl1pPr marL="0" indent="0">
              <a:spcBef>
                <a:spcPts val="100"/>
              </a:spcBef>
              <a:spcAft>
                <a:spcPts val="100"/>
              </a:spcAft>
              <a:buFontTx/>
              <a:buNone/>
              <a:defRPr sz="1400" b="0">
                <a:solidFill>
                  <a:schemeClr val="bg1">
                    <a:lumMod val="50000"/>
                  </a:schemeClr>
                </a:solidFill>
              </a:defRPr>
            </a:lvl1pPr>
          </a:lstStyle>
          <a:p>
            <a:pPr lvl="0"/>
            <a:r>
              <a:rPr lang="en-US"/>
              <a:t>Presenter Name</a:t>
            </a:r>
          </a:p>
          <a:p>
            <a:pPr lvl="0"/>
            <a:r>
              <a:rPr lang="en-US"/>
              <a:t>Title</a:t>
            </a:r>
          </a:p>
        </p:txBody>
      </p:sp>
      <p:sp>
        <p:nvSpPr>
          <p:cNvPr id="25" name="Content Placeholder 24">
            <a:extLst>
              <a:ext uri="{FF2B5EF4-FFF2-40B4-BE49-F238E27FC236}">
                <a16:creationId xmlns:a16="http://schemas.microsoft.com/office/drawing/2014/main" id="{82640247-F5C8-854C-BFF2-F15A2B477F95}"/>
              </a:ext>
            </a:extLst>
          </p:cNvPr>
          <p:cNvSpPr>
            <a:spLocks noGrp="1"/>
          </p:cNvSpPr>
          <p:nvPr>
            <p:ph sz="quarter" idx="12" hasCustomPrompt="1"/>
          </p:nvPr>
        </p:nvSpPr>
        <p:spPr>
          <a:xfrm>
            <a:off x="603250" y="5546598"/>
            <a:ext cx="10966450" cy="213551"/>
          </a:xfrm>
        </p:spPr>
        <p:txBody>
          <a:bodyPr tIns="0" bIns="0" anchor="t" anchorCtr="0">
            <a:noAutofit/>
          </a:bodyPr>
          <a:lstStyle>
            <a:lvl1pPr marL="0" indent="0">
              <a:buFontTx/>
              <a:buNone/>
              <a:defRPr sz="1600"/>
            </a:lvl1pPr>
          </a:lstStyle>
          <a:p>
            <a:pPr lvl="0"/>
            <a:r>
              <a:rPr lang="en-US"/>
              <a:t>Month XX,2018</a:t>
            </a:r>
          </a:p>
        </p:txBody>
      </p:sp>
      <p:sp>
        <p:nvSpPr>
          <p:cNvPr id="35" name="Rectangle 34">
            <a:extLst>
              <a:ext uri="{FF2B5EF4-FFF2-40B4-BE49-F238E27FC236}">
                <a16:creationId xmlns:a16="http://schemas.microsoft.com/office/drawing/2014/main" id="{203563FC-0F09-0C4F-A98D-09A9A087BFFD}"/>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2243"/>
              </a:solidFill>
              <a:effectLst/>
              <a:uLnTx/>
              <a:uFillTx/>
              <a:latin typeface="Arial" panose="020B0604020202020204" pitchFamily="34" charset="0"/>
              <a:ea typeface="+mn-ea"/>
              <a:cs typeface="+mn-cs"/>
            </a:endParaRPr>
          </a:p>
        </p:txBody>
      </p:sp>
      <p:sp>
        <p:nvSpPr>
          <p:cNvPr id="36" name="Rectangle 35">
            <a:extLst>
              <a:ext uri="{FF2B5EF4-FFF2-40B4-BE49-F238E27FC236}">
                <a16:creationId xmlns:a16="http://schemas.microsoft.com/office/drawing/2014/main" id="{DC4A80AC-0EE5-CE49-AC50-371B0BCEE03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800000"/>
              </a:solidFill>
              <a:effectLst/>
              <a:uLnTx/>
              <a:uFillTx/>
              <a:latin typeface="Arial" panose="020B0604020202020204" pitchFamily="34" charset="0"/>
              <a:ea typeface="+mn-ea"/>
              <a:cs typeface="+mn-cs"/>
            </a:endParaRPr>
          </a:p>
        </p:txBody>
      </p:sp>
      <p:sp>
        <p:nvSpPr>
          <p:cNvPr id="37" name="Rectangle 36">
            <a:extLst>
              <a:ext uri="{FF2B5EF4-FFF2-40B4-BE49-F238E27FC236}">
                <a16:creationId xmlns:a16="http://schemas.microsoft.com/office/drawing/2014/main" id="{E6EA6F35-CA1B-A642-9824-3B515D1BF591}"/>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800000"/>
              </a:solidFill>
              <a:effectLst/>
              <a:uLnTx/>
              <a:uFillTx/>
              <a:latin typeface="Arial" panose="020B0604020202020204" pitchFamily="34" charset="0"/>
              <a:ea typeface="+mn-ea"/>
              <a:cs typeface="+mn-cs"/>
            </a:endParaRPr>
          </a:p>
        </p:txBody>
      </p:sp>
      <p:sp>
        <p:nvSpPr>
          <p:cNvPr id="38" name="Rectangle 37">
            <a:extLst>
              <a:ext uri="{FF2B5EF4-FFF2-40B4-BE49-F238E27FC236}">
                <a16:creationId xmlns:a16="http://schemas.microsoft.com/office/drawing/2014/main" id="{69B4247E-C5F1-3A4E-B4C6-26DD2EAF81A6}"/>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800000"/>
              </a:solidFill>
              <a:effectLst/>
              <a:uLnTx/>
              <a:uFillTx/>
              <a:latin typeface="Arial" panose="020B0604020202020204" pitchFamily="34" charset="0"/>
              <a:ea typeface="+mn-ea"/>
              <a:cs typeface="+mn-cs"/>
            </a:endParaRP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13082" y="6333875"/>
            <a:ext cx="1645798" cy="479632"/>
          </a:xfrm>
          <a:prstGeom prst="rect">
            <a:avLst/>
          </a:prstGeom>
        </p:spPr>
      </p:pic>
    </p:spTree>
    <p:extLst>
      <p:ext uri="{BB962C8B-B14F-4D97-AF65-F5344CB8AC3E}">
        <p14:creationId xmlns:p14="http://schemas.microsoft.com/office/powerpoint/2010/main" val="16307146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262" y="520534"/>
            <a:ext cx="9917251" cy="517946"/>
          </a:xfrm>
          <a:prstGeom prst="rect">
            <a:avLst/>
          </a:prstGeom>
        </p:spPr>
        <p:txBody>
          <a:bodyPr>
            <a:noAutofit/>
          </a:bodyPr>
          <a:lstStyle>
            <a:lvl1pPr>
              <a:defRPr sz="3200"/>
            </a:lvl1pPr>
          </a:lstStyle>
          <a:p>
            <a:r>
              <a:rPr lang="en-US"/>
              <a:t>Click to edit Master title style</a:t>
            </a:r>
          </a:p>
        </p:txBody>
      </p:sp>
      <p:sp>
        <p:nvSpPr>
          <p:cNvPr id="3" name="Content Placeholder 2"/>
          <p:cNvSpPr>
            <a:spLocks noGrp="1"/>
          </p:cNvSpPr>
          <p:nvPr>
            <p:ph idx="1"/>
          </p:nvPr>
        </p:nvSpPr>
        <p:spPr>
          <a:xfrm>
            <a:off x="449262" y="1181892"/>
            <a:ext cx="10515600" cy="5174457"/>
          </a:xfrm>
          <a:prstGeom prst="rect">
            <a:avLst/>
          </a:prstGeo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F77C23AB-5DEF-E2BF-8048-747F0264AF9D}"/>
              </a:ext>
            </a:extLst>
          </p:cNvPr>
          <p:cNvSpPr>
            <a:spLocks noGrp="1"/>
          </p:cNvSpPr>
          <p:nvPr>
            <p:ph type="body" sz="quarter" idx="13" hasCustomPrompt="1"/>
          </p:nvPr>
        </p:nvSpPr>
        <p:spPr>
          <a:xfrm>
            <a:off x="449262" y="233710"/>
            <a:ext cx="9917251" cy="251703"/>
          </a:xfrm>
          <a:prstGeom prst="rect">
            <a:avLst/>
          </a:prstGeom>
        </p:spPr>
        <p:txBody>
          <a:bodyPr anchor="ctr" anchorCtr="0">
            <a:normAutofit/>
          </a:bodyPr>
          <a:lstStyle>
            <a:lvl1pPr marL="0" indent="0">
              <a:buNone/>
              <a:defRPr sz="1200" b="1" cap="none" spc="0" baseline="0">
                <a:solidFill>
                  <a:srgbClr val="FF0000"/>
                </a:solidFill>
              </a:defRPr>
            </a:lvl1pPr>
          </a:lstStyle>
          <a:p>
            <a:pPr lvl="0"/>
            <a:r>
              <a:rPr lang="en-US"/>
              <a:t>Section title</a:t>
            </a:r>
          </a:p>
        </p:txBody>
      </p:sp>
      <p:sp>
        <p:nvSpPr>
          <p:cNvPr id="4" name="Date Placeholder 3">
            <a:extLst>
              <a:ext uri="{FF2B5EF4-FFF2-40B4-BE49-F238E27FC236}">
                <a16:creationId xmlns:a16="http://schemas.microsoft.com/office/drawing/2014/main" id="{B0F77E77-7F55-E0AD-418E-F5AE7A5BDEA2}"/>
              </a:ext>
            </a:extLst>
          </p:cNvPr>
          <p:cNvSpPr>
            <a:spLocks noGrp="1"/>
          </p:cNvSpPr>
          <p:nvPr>
            <p:ph type="dt" sz="half" idx="2"/>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8/4/2025</a:t>
            </a:fld>
            <a:endParaRPr lang="en-US"/>
          </a:p>
        </p:txBody>
      </p:sp>
      <p:sp>
        <p:nvSpPr>
          <p:cNvPr id="5" name="Footer Placeholder 4">
            <a:extLst>
              <a:ext uri="{FF2B5EF4-FFF2-40B4-BE49-F238E27FC236}">
                <a16:creationId xmlns:a16="http://schemas.microsoft.com/office/drawing/2014/main" id="{9D04F08D-F0A3-7C0B-6646-B61AC67063F1}"/>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8" name="Slide Number Placeholder 5">
            <a:extLst>
              <a:ext uri="{FF2B5EF4-FFF2-40B4-BE49-F238E27FC236}">
                <a16:creationId xmlns:a16="http://schemas.microsoft.com/office/drawing/2014/main" id="{8105C037-C732-348F-5FEB-7CAA718F2E87}"/>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5674757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5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80731"/>
            <a:ext cx="10972800" cy="44418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609602" y="425451"/>
            <a:ext cx="8145137"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10236200" cy="863600"/>
          </a:xfrm>
          <a:prstGeom prst="rect">
            <a:avLst/>
          </a:prstGeom>
        </p:spPr>
        <p:txBody>
          <a:bodyPr vert="horz" lIns="180000" tIns="0" rIns="180000" bIns="0" rtlCol="0" anchor="ctr"/>
          <a:lstStyle>
            <a:lvl1pPr eaLnBrk="0" hangingPunct="0">
              <a:defRPr sz="1000"/>
            </a:lvl1pPr>
          </a:lstStyle>
          <a:p>
            <a:pPr defTabSz="914377" fontAlgn="base">
              <a:spcBef>
                <a:spcPct val="0"/>
              </a:spcBef>
              <a:defRPr/>
            </a:pPr>
            <a:endParaRPr lang="en-US"/>
          </a:p>
        </p:txBody>
      </p:sp>
    </p:spTree>
    <p:extLst>
      <p:ext uri="{BB962C8B-B14F-4D97-AF65-F5344CB8AC3E}">
        <p14:creationId xmlns:p14="http://schemas.microsoft.com/office/powerpoint/2010/main" val="108307821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Blue Trapezoid with Red Bar">
    <p:spTree>
      <p:nvGrpSpPr>
        <p:cNvPr id="1" name=""/>
        <p:cNvGrpSpPr/>
        <p:nvPr/>
      </p:nvGrpSpPr>
      <p:grpSpPr>
        <a:xfrm>
          <a:off x="0" y="0"/>
          <a:ext cx="0" cy="0"/>
          <a:chOff x="0" y="0"/>
          <a:chExt cx="0" cy="0"/>
        </a:xfrm>
      </p:grpSpPr>
      <p:sp>
        <p:nvSpPr>
          <p:cNvPr id="2" name="Title 1"/>
          <p:cNvSpPr>
            <a:spLocks noGrp="1"/>
          </p:cNvSpPr>
          <p:nvPr>
            <p:ph type="title"/>
          </p:nvPr>
        </p:nvSpPr>
        <p:spPr>
          <a:xfrm>
            <a:off x="658368" y="2189579"/>
            <a:ext cx="7257288" cy="2545342"/>
          </a:xfrm>
          <a:prstGeom prst="rect">
            <a:avLst/>
          </a:prstGeom>
        </p:spPr>
        <p:txBody>
          <a:bodyPr lIns="0" tIns="0" rIns="0" bIns="0" anchor="ctr" anchorCtr="0"/>
          <a:lstStyle>
            <a:lvl1pPr>
              <a:lnSpc>
                <a:spcPct val="90000"/>
              </a:lnSpc>
              <a:defRPr sz="6600"/>
            </a:lvl1pPr>
          </a:lstStyle>
          <a:p>
            <a:r>
              <a:rPr lang="en-US"/>
              <a:t>Click to edit Master title style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91AC62-753B-3240-A76B-ED140B7F97AA}" type="slidenum">
              <a:rPr kumimoji="0" lang="en-US" sz="800" b="0" i="0" u="none" strike="noStrike" kern="1200" cap="none" spc="0" normalizeH="0" baseline="0" noProof="0" smtClean="0">
                <a:ln>
                  <a:noFill/>
                </a:ln>
                <a:solidFill>
                  <a:prstClr val="white"/>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white"/>
              </a:solidFill>
              <a:effectLst/>
              <a:uLnTx/>
              <a:uFillTx/>
              <a:latin typeface="Poppins" pitchFamily="2" charset="77"/>
              <a:ea typeface="+mn-ea"/>
              <a:cs typeface="+mn-cs"/>
            </a:endParaRPr>
          </a:p>
        </p:txBody>
      </p:sp>
      <p:sp>
        <p:nvSpPr>
          <p:cNvPr id="3" name="Text Placeholder 14">
            <a:extLst>
              <a:ext uri="{FF2B5EF4-FFF2-40B4-BE49-F238E27FC236}">
                <a16:creationId xmlns:a16="http://schemas.microsoft.com/office/drawing/2014/main" id="{007E5E71-70DE-D23F-0C01-801E25E36C7B}"/>
              </a:ext>
            </a:extLst>
          </p:cNvPr>
          <p:cNvSpPr>
            <a:spLocks noGrp="1"/>
          </p:cNvSpPr>
          <p:nvPr>
            <p:ph type="body" sz="quarter" idx="14" hasCustomPrompt="1"/>
          </p:nvPr>
        </p:nvSpPr>
        <p:spPr>
          <a:xfrm>
            <a:off x="7524531" y="5418408"/>
            <a:ext cx="4346042" cy="932516"/>
          </a:xfrm>
          <a:prstGeom prst="rect">
            <a:avLst/>
          </a:prstGeom>
        </p:spPr>
        <p:txBody>
          <a:bodyPr anchor="ctr" anchorCtr="0"/>
          <a:lstStyle>
            <a:lvl1pPr algn="r">
              <a:lnSpc>
                <a:spcPct val="95000"/>
              </a:lnSpc>
              <a:defRPr sz="2800"/>
            </a:lvl1pPr>
          </a:lstStyle>
          <a:p>
            <a:pPr lvl="0"/>
            <a:r>
              <a:rPr lang="en-US"/>
              <a:t>Month Day Year</a:t>
            </a:r>
          </a:p>
        </p:txBody>
      </p:sp>
    </p:spTree>
    <p:extLst>
      <p:ext uri="{BB962C8B-B14F-4D97-AF65-F5344CB8AC3E}">
        <p14:creationId xmlns:p14="http://schemas.microsoft.com/office/powerpoint/2010/main" val="4396489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215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8/4/2025</a:t>
            </a:fld>
            <a:endParaRPr lang="en-US"/>
          </a:p>
        </p:txBody>
      </p:sp>
      <p:sp>
        <p:nvSpPr>
          <p:cNvPr id="17" name="Footer Placeholder 16"/>
          <p:cNvSpPr>
            <a:spLocks noGrp="1"/>
          </p:cNvSpPr>
          <p:nvPr>
            <p:ph type="ftr" sz="quarter" idx="11"/>
          </p:nvPr>
        </p:nvSpPr>
        <p:spPr/>
        <p:txBody>
          <a:bodyPr/>
          <a:lstStyle/>
          <a:p>
            <a:endParaRPr kumimoji="0"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pPr eaLnBrk="1" latinLnBrk="0" hangingPunct="1"/>
            <a:fld id="{2C6B1FF6-39B9-40F5-8B67-33C6354A3D4F}" type="slidenum">
              <a:rPr kumimoji="0" lang="en-US" smtClean="0"/>
              <a:pPr eaLnBrk="1" latinLnBrk="0" hangingPunct="1"/>
              <a:t>‹#›</a:t>
            </a:fld>
            <a:endParaRPr kumimoji="0" lang="en-US">
              <a:solidFill>
                <a:schemeClr val="accent3">
                  <a:shade val="75000"/>
                </a:schemeClr>
              </a:solidFill>
            </a:endParaRPr>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281477615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8/4/2025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a:xfrm>
            <a:off x="5815584" y="1026373"/>
            <a:ext cx="609600" cy="441325"/>
          </a:xfrm>
        </p:spPr>
        <p:txBody>
          <a:bodyPr/>
          <a:lstStyle/>
          <a:p>
            <a:pPr eaLnBrk="1" latinLnBrk="0" hangingPunct="1"/>
            <a:fld id="{2C6B1FF6-39B9-40F5-8B67-33C6354A3D4F}" type="slidenum">
              <a:rPr kumimoji="0" lang="en-US" smtClean="0"/>
              <a:pPr eaLnBrk="1" latinLnBrk="0" hangingPunct="1"/>
              <a:t>‹#›</a:t>
            </a:fld>
            <a:endParaRPr kumimoji="0"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44147732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image" Target="../media/image13.emf"/><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theme" Target="../theme/theme1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12.xml"/><Relationship Id="rId1" Type="http://schemas.openxmlformats.org/officeDocument/2006/relationships/slideLayout" Target="../slideLayouts/slideLayout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theme" Target="../theme/theme8.xml"/><Relationship Id="rId1" Type="http://schemas.openxmlformats.org/officeDocument/2006/relationships/slideLayout" Target="../slideLayouts/slideLayout19.xml"/><Relationship Id="rId5" Type="http://schemas.openxmlformats.org/officeDocument/2006/relationships/image" Target="../media/image12.svg"/><Relationship Id="rId4" Type="http://schemas.openxmlformats.org/officeDocument/2006/relationships/image" Target="../media/image1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9.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044619"/>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855807366"/>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DB4986DD-4911-4EDF-AC10-3C69EFE65CEB}" type="datetimeFigureOut">
              <a:rPr lang="en-US" smtClean="0"/>
              <a:t>8/4/2025</a:t>
            </a:fld>
            <a:endParaRPr lang="en-US"/>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9EF12E7D-D073-4A1B-9A5F-AB4AC58B8312}" type="slidenum">
              <a:rPr lang="en-US" smtClean="0"/>
              <a:t>‹#›</a:t>
            </a:fld>
            <a:endParaRPr lang="en-US"/>
          </a:p>
        </p:txBody>
      </p:sp>
      <p:sp>
        <p:nvSpPr>
          <p:cNvPr id="8" name="Rectangle 7">
            <a:extLst>
              <a:ext uri="{FF2B5EF4-FFF2-40B4-BE49-F238E27FC236}">
                <a16:creationId xmlns:a16="http://schemas.microsoft.com/office/drawing/2014/main" id="{54EFA743-63F0-4B47-A850-8785F92E96BE}"/>
              </a:ext>
            </a:extLst>
          </p:cNvPr>
          <p:cNvSpPr/>
          <p:nvPr userDrawn="1"/>
        </p:nvSpPr>
        <p:spPr bwMode="auto">
          <a:xfrm>
            <a:off x="1632432" y="5965100"/>
            <a:ext cx="10559568" cy="250093"/>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1867" b="0" i="0" u="none" strike="noStrike" cap="none" normalizeH="0" baseline="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C7E024AA-066E-4A4F-81B6-327E570F3A29}"/>
              </a:ext>
            </a:extLst>
          </p:cNvPr>
          <p:cNvSpPr/>
          <p:nvPr userDrawn="1"/>
        </p:nvSpPr>
        <p:spPr bwMode="auto">
          <a:xfrm>
            <a:off x="771820" y="5965100"/>
            <a:ext cx="785493" cy="250093"/>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1867" b="0" i="0" u="none" strike="noStrike" cap="none" normalizeH="0" baseline="0">
              <a:ln>
                <a:noFill/>
              </a:ln>
              <a:solidFill>
                <a:schemeClr val="tx2"/>
              </a:solidFill>
              <a:effectLst/>
              <a:latin typeface="Arial" panose="020B0604020202020204" pitchFamily="34" charset="0"/>
            </a:endParaRPr>
          </a:p>
        </p:txBody>
      </p:sp>
      <p:sp>
        <p:nvSpPr>
          <p:cNvPr id="10" name="Rectangle 9">
            <a:extLst>
              <a:ext uri="{FF2B5EF4-FFF2-40B4-BE49-F238E27FC236}">
                <a16:creationId xmlns:a16="http://schemas.microsoft.com/office/drawing/2014/main" id="{DFBC9060-1F5C-B745-BC70-10DC006B7B24}"/>
              </a:ext>
            </a:extLst>
          </p:cNvPr>
          <p:cNvSpPr/>
          <p:nvPr userDrawn="1"/>
        </p:nvSpPr>
        <p:spPr bwMode="auto">
          <a:xfrm>
            <a:off x="-1236275" y="5965100"/>
            <a:ext cx="1932977" cy="250093"/>
          </a:xfrm>
          <a:prstGeom prst="rect">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1867" b="0" i="0" u="none" strike="noStrike" cap="none" normalizeH="0" baseline="0">
              <a:ln>
                <a:noFill/>
              </a:ln>
              <a:solidFill>
                <a:schemeClr val="tx2"/>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AF40AAF1-9FC3-A148-A6CA-B55E87F31084}"/>
              </a:ext>
            </a:extLst>
          </p:cNvPr>
          <p:cNvSpPr/>
          <p:nvPr userDrawn="1"/>
        </p:nvSpPr>
        <p:spPr bwMode="auto">
          <a:xfrm>
            <a:off x="-3256843" y="5965100"/>
            <a:ext cx="1945449" cy="250093"/>
          </a:xfrm>
          <a:prstGeom prst="rect">
            <a:avLst/>
          </a:prstGeom>
          <a:solidFill>
            <a:schemeClr val="bg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1867" b="0" i="0" u="none" strike="noStrike" cap="none" normalizeH="0" baseline="0">
              <a:ln>
                <a:noFill/>
              </a:ln>
              <a:solidFill>
                <a:schemeClr val="tx2"/>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2E2E0A31-819C-9143-859F-CC5CDD40C926}"/>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b="85679"/>
          <a:stretch/>
        </p:blipFill>
        <p:spPr>
          <a:xfrm>
            <a:off x="289055" y="6343407"/>
            <a:ext cx="2536516" cy="440959"/>
          </a:xfrm>
          <a:prstGeom prst="rect">
            <a:avLst/>
          </a:prstGeom>
        </p:spPr>
      </p:pic>
      <p:sp>
        <p:nvSpPr>
          <p:cNvPr id="13" name="Rectangle 4">
            <a:extLst>
              <a:ext uri="{FF2B5EF4-FFF2-40B4-BE49-F238E27FC236}">
                <a16:creationId xmlns:a16="http://schemas.microsoft.com/office/drawing/2014/main" id="{01684BA7-7381-CC48-B7B4-6B25FA5DDCE4}"/>
              </a:ext>
            </a:extLst>
          </p:cNvPr>
          <p:cNvSpPr>
            <a:spLocks noChangeArrowheads="1"/>
          </p:cNvSpPr>
          <p:nvPr userDrawn="1"/>
        </p:nvSpPr>
        <p:spPr bwMode="auto">
          <a:xfrm>
            <a:off x="11509258" y="6499094"/>
            <a:ext cx="40904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defTabSz="901700">
              <a:defRPr>
                <a:solidFill>
                  <a:schemeClr val="tx1"/>
                </a:solidFill>
                <a:latin typeface="Arial" panose="020B0604020202020204" pitchFamily="34" charset="0"/>
              </a:defRPr>
            </a:lvl1pPr>
            <a:lvl2pPr marL="450850" defTabSz="901700">
              <a:defRPr>
                <a:solidFill>
                  <a:schemeClr val="tx1"/>
                </a:solidFill>
                <a:latin typeface="Arial" panose="020B0604020202020204" pitchFamily="34" charset="0"/>
              </a:defRPr>
            </a:lvl2pPr>
            <a:lvl3pPr marL="901700" defTabSz="901700">
              <a:defRPr>
                <a:solidFill>
                  <a:schemeClr val="tx1"/>
                </a:solidFill>
                <a:latin typeface="Arial" panose="020B0604020202020204" pitchFamily="34" charset="0"/>
              </a:defRPr>
            </a:lvl3pPr>
            <a:lvl4pPr marL="1354138" defTabSz="901700">
              <a:defRPr>
                <a:solidFill>
                  <a:schemeClr val="tx1"/>
                </a:solidFill>
                <a:latin typeface="Arial" panose="020B0604020202020204" pitchFamily="34" charset="0"/>
              </a:defRPr>
            </a:lvl4pPr>
            <a:lvl5pPr marL="1803400" defTabSz="901700">
              <a:defRPr>
                <a:solidFill>
                  <a:schemeClr val="tx1"/>
                </a:solidFill>
                <a:latin typeface="Arial" panose="020B0604020202020204" pitchFamily="34" charset="0"/>
              </a:defRPr>
            </a:lvl5pPr>
            <a:lvl6pPr marL="2260600" defTabSz="901700" fontAlgn="base">
              <a:spcBef>
                <a:spcPct val="0"/>
              </a:spcBef>
              <a:spcAft>
                <a:spcPct val="0"/>
              </a:spcAft>
              <a:defRPr>
                <a:solidFill>
                  <a:schemeClr val="tx1"/>
                </a:solidFill>
                <a:latin typeface="Arial" panose="020B0604020202020204" pitchFamily="34" charset="0"/>
              </a:defRPr>
            </a:lvl6pPr>
            <a:lvl7pPr marL="2717800" defTabSz="901700" fontAlgn="base">
              <a:spcBef>
                <a:spcPct val="0"/>
              </a:spcBef>
              <a:spcAft>
                <a:spcPct val="0"/>
              </a:spcAft>
              <a:defRPr>
                <a:solidFill>
                  <a:schemeClr val="tx1"/>
                </a:solidFill>
                <a:latin typeface="Arial" panose="020B0604020202020204" pitchFamily="34" charset="0"/>
              </a:defRPr>
            </a:lvl7pPr>
            <a:lvl8pPr marL="3175000" defTabSz="901700" fontAlgn="base">
              <a:spcBef>
                <a:spcPct val="0"/>
              </a:spcBef>
              <a:spcAft>
                <a:spcPct val="0"/>
              </a:spcAft>
              <a:defRPr>
                <a:solidFill>
                  <a:schemeClr val="tx1"/>
                </a:solidFill>
                <a:latin typeface="Arial" panose="020B0604020202020204" pitchFamily="34" charset="0"/>
              </a:defRPr>
            </a:lvl8pPr>
            <a:lvl9pPr marL="3632200" defTabSz="901700" fontAlgn="base">
              <a:spcBef>
                <a:spcPct val="0"/>
              </a:spcBef>
              <a:spcAft>
                <a:spcPct val="0"/>
              </a:spcAft>
              <a:defRPr>
                <a:solidFill>
                  <a:schemeClr val="tx1"/>
                </a:solidFill>
                <a:latin typeface="Arial" panose="020B0604020202020204" pitchFamily="34" charset="0"/>
              </a:defRPr>
            </a:lvl9pPr>
          </a:lstStyle>
          <a:p>
            <a:pPr algn="r">
              <a:defRPr/>
            </a:pPr>
            <a:fld id="{5B4467E9-E984-A945-AC32-61228A8C1F5F}" type="slidenum">
              <a:rPr lang="en-US" altLang="en-US" sz="1600" b="0" smtClean="0">
                <a:solidFill>
                  <a:schemeClr val="bg1">
                    <a:lumMod val="65000"/>
                  </a:schemeClr>
                </a:solidFill>
                <a:latin typeface="Arial" panose="020B0604020202020204" pitchFamily="34" charset="0"/>
                <a:cs typeface="Arial" panose="020B0604020202020204" pitchFamily="34" charset="0"/>
              </a:rPr>
              <a:pPr algn="r">
                <a:defRPr/>
              </a:pPr>
              <a:t>‹#›</a:t>
            </a:fld>
            <a:endParaRPr lang="en-US" altLang="en-US" sz="1600" b="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6812717"/>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 id="2147483889" r:id="rId19"/>
    <p:sldLayoutId id="2147483890" r:id="rId20"/>
    <p:sldLayoutId id="2147483891" r:id="rId21"/>
    <p:sldLayoutId id="2147483892" r:id="rId22"/>
    <p:sldLayoutId id="2147483893" r:id="rId23"/>
    <p:sldLayoutId id="2147483894" r:id="rId24"/>
    <p:sldLayoutId id="2147483895" r:id="rId25"/>
    <p:sldLayoutId id="2147483896" r:id="rId26"/>
    <p:sldLayoutId id="2147483897" r:id="rId27"/>
  </p:sldLayoutIdLst>
  <p:txStyles>
    <p:titleStyle>
      <a:lvl1pPr algn="l" defTabSz="1219170" rtl="0" eaLnBrk="1" latinLnBrk="0" hangingPunct="1">
        <a:lnSpc>
          <a:spcPct val="90000"/>
        </a:lnSpc>
        <a:spcBef>
          <a:spcPct val="0"/>
        </a:spcBef>
        <a:buNone/>
        <a:defRPr sz="3733" b="1" kern="1200">
          <a:solidFill>
            <a:schemeClr val="tx1"/>
          </a:solidFill>
          <a:latin typeface="Arial" panose="020B0604020202020204" pitchFamily="34" charset="0"/>
          <a:ea typeface="+mj-ea"/>
          <a:cs typeface="Arial" panose="020B0604020202020204" pitchFamily="34" charset="0"/>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lose-up of a logo&#10;&#10;Description automatically generated">
            <a:extLst>
              <a:ext uri="{FF2B5EF4-FFF2-40B4-BE49-F238E27FC236}">
                <a16:creationId xmlns:a16="http://schemas.microsoft.com/office/drawing/2014/main" id="{50FA276B-F147-7A40-FF05-3C989E909D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3090" y="340143"/>
            <a:ext cx="1561051" cy="431585"/>
          </a:xfrm>
          <a:prstGeom prst="rect">
            <a:avLst/>
          </a:prstGeom>
        </p:spPr>
      </p:pic>
    </p:spTree>
    <p:extLst>
      <p:ext uri="{BB962C8B-B14F-4D97-AF65-F5344CB8AC3E}">
        <p14:creationId xmlns:p14="http://schemas.microsoft.com/office/powerpoint/2010/main" val="665110556"/>
      </p:ext>
    </p:extLst>
  </p:cSld>
  <p:clrMap bg1="lt1" tx1="dk1" bg2="lt2" tx2="dk2" accent1="accent1" accent2="accent2" accent3="accent3" accent4="accent4" accent5="accent5" accent6="accent6" hlink="hlink" folHlink="folHlink"/>
  <p:sldLayoutIdLst>
    <p:sldLayoutId id="21474839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196523"/>
      </p:ext>
    </p:extLst>
  </p:cSld>
  <p:clrMap bg1="lt1" tx1="dk1" bg2="lt2" tx2="dk2" accent1="accent1" accent2="accent2" accent3="accent3" accent4="accent4" accent5="accent5" accent6="accent6" hlink="hlink" folHlink="folHlink"/>
  <p:sldLayoutIdLst>
    <p:sldLayoutId id="2147483839"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3A784FD-E89F-10CA-BE94-A878CD7B033B}"/>
              </a:ext>
            </a:extLst>
          </p:cNvPr>
          <p:cNvGrpSpPr/>
          <p:nvPr userDrawn="1"/>
        </p:nvGrpSpPr>
        <p:grpSpPr>
          <a:xfrm>
            <a:off x="-21265" y="1828800"/>
            <a:ext cx="11520758" cy="5059175"/>
            <a:chOff x="-880607" y="1798825"/>
            <a:chExt cx="11520758" cy="5059175"/>
          </a:xfrm>
          <a:solidFill>
            <a:srgbClr val="134994"/>
          </a:solidFill>
        </p:grpSpPr>
        <p:sp>
          <p:nvSpPr>
            <p:cNvPr id="3" name="Rectangle 17">
              <a:extLst>
                <a:ext uri="{FF2B5EF4-FFF2-40B4-BE49-F238E27FC236}">
                  <a16:creationId xmlns:a16="http://schemas.microsoft.com/office/drawing/2014/main" id="{051E170C-B455-1562-FF70-7DE6D6764F24}"/>
                </a:ext>
              </a:extLst>
            </p:cNvPr>
            <p:cNvSpPr/>
            <p:nvPr/>
          </p:nvSpPr>
          <p:spPr>
            <a:xfrm>
              <a:off x="4041296" y="1798825"/>
              <a:ext cx="6598855"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7">
              <a:extLst>
                <a:ext uri="{FF2B5EF4-FFF2-40B4-BE49-F238E27FC236}">
                  <a16:creationId xmlns:a16="http://schemas.microsoft.com/office/drawing/2014/main" id="{D3540430-A5BB-4FAA-514D-838F6ECB8F81}"/>
                </a:ext>
              </a:extLst>
            </p:cNvPr>
            <p:cNvSpPr/>
            <p:nvPr/>
          </p:nvSpPr>
          <p:spPr>
            <a:xfrm>
              <a:off x="-880607" y="1798825"/>
              <a:ext cx="5943600"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7">
              <a:extLst>
                <a:ext uri="{FF2B5EF4-FFF2-40B4-BE49-F238E27FC236}">
                  <a16:creationId xmlns:a16="http://schemas.microsoft.com/office/drawing/2014/main" id="{F95E788B-145F-D2CC-9830-79E48276DBE6}"/>
                </a:ext>
              </a:extLst>
            </p:cNvPr>
            <p:cNvSpPr/>
            <p:nvPr userDrawn="1"/>
          </p:nvSpPr>
          <p:spPr>
            <a:xfrm>
              <a:off x="56096" y="1798825"/>
              <a:ext cx="5943600"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34419688"/>
      </p:ext>
    </p:extLst>
  </p:cSld>
  <p:clrMap bg1="lt1" tx1="dk1" bg2="lt2" tx2="dk2" accent1="accent1" accent2="accent2" accent3="accent3" accent4="accent4" accent5="accent5" accent6="accent6" hlink="hlink" folHlink="folHlink"/>
  <p:sldLayoutIdLst>
    <p:sldLayoutId id="2147483780"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solidFill>
            <a:schemeClr val="bg1"/>
          </a:solid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8292FB-6584-D197-9782-D62EE45BED21}"/>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8/4/2025</a:t>
            </a:fld>
            <a:endParaRPr lang="en-US"/>
          </a:p>
        </p:txBody>
      </p:sp>
      <p:sp>
        <p:nvSpPr>
          <p:cNvPr id="8" name="Footer Placeholder 4">
            <a:extLst>
              <a:ext uri="{FF2B5EF4-FFF2-40B4-BE49-F238E27FC236}">
                <a16:creationId xmlns:a16="http://schemas.microsoft.com/office/drawing/2014/main" id="{ECF04CBB-966F-C440-61EC-C02783C33E94}"/>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9" name="Slide Number Placeholder 5">
            <a:extLst>
              <a:ext uri="{FF2B5EF4-FFF2-40B4-BE49-F238E27FC236}">
                <a16:creationId xmlns:a16="http://schemas.microsoft.com/office/drawing/2014/main" id="{90D7B1CF-5A5C-29AB-2626-F41210031FA1}"/>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749337093"/>
      </p:ext>
    </p:extLst>
  </p:cSld>
  <p:clrMap bg1="lt1" tx1="dk1" bg2="lt2" tx2="dk2" accent1="accent1" accent2="accent2" accent3="accent3" accent4="accent4" accent5="accent5" accent6="accent6" hlink="hlink" folHlink="folHlink"/>
  <p:sldLayoutIdLst>
    <p:sldLayoutId id="2147483796" r:id="rId1"/>
    <p:sldLayoutId id="2147483855" r:id="rId2"/>
  </p:sldLayoutIdLst>
  <p:txStyles>
    <p:titleStyle>
      <a:lvl1pPr algn="l" defTabSz="914400" rtl="0" eaLnBrk="1" latinLnBrk="0" hangingPunct="1">
        <a:lnSpc>
          <a:spcPct val="90000"/>
        </a:lnSpc>
        <a:spcBef>
          <a:spcPct val="0"/>
        </a:spcBef>
        <a:buNone/>
        <a:defRPr sz="4400" b="1" kern="1200">
          <a:solidFill>
            <a:srgbClr val="134994"/>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Clr>
          <a:srgbClr val="134994"/>
        </a:buClr>
        <a:buFont typeface="Arial" panose="020B0604020202020204" pitchFamily="34" charset="0"/>
        <a:buChar char="•"/>
        <a:defRPr sz="2800" kern="1200">
          <a:solidFill>
            <a:srgbClr val="134994"/>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rgbClr val="134994"/>
        </a:buClr>
        <a:buFont typeface="Arial" panose="020B0604020202020204" pitchFamily="34" charset="0"/>
        <a:buChar char="•"/>
        <a:defRPr sz="2400" b="1" kern="1200">
          <a:solidFill>
            <a:srgbClr val="134994"/>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Clr>
          <a:srgbClr val="134994"/>
        </a:buClr>
        <a:buFont typeface="Arial" panose="020B0604020202020204" pitchFamily="34" charset="0"/>
        <a:buChar char="•"/>
        <a:defRPr sz="2000" kern="1200">
          <a:solidFill>
            <a:srgbClr val="134994"/>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Clr>
          <a:srgbClr val="134994"/>
        </a:buClr>
        <a:buFont typeface="Arial" panose="020B0604020202020204" pitchFamily="34" charset="0"/>
        <a:buChar char="•"/>
        <a:defRPr sz="1800" kern="1200">
          <a:solidFill>
            <a:srgbClr val="134994"/>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Clr>
          <a:srgbClr val="134994"/>
        </a:buClr>
        <a:buFont typeface="Arial" panose="020B0604020202020204" pitchFamily="34" charset="0"/>
        <a:buChar char="•"/>
        <a:defRPr sz="1800" kern="1200">
          <a:solidFill>
            <a:srgbClr val="134994"/>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134994"/>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859F-205F-C242-911F-CC938AC200CB}" type="datetime1">
              <a:rPr lang="en-US" smtClean="0"/>
              <a:t>8/4/2025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a:p>
        </p:txBody>
      </p:sp>
    </p:spTree>
    <p:extLst>
      <p:ext uri="{BB962C8B-B14F-4D97-AF65-F5344CB8AC3E}">
        <p14:creationId xmlns:p14="http://schemas.microsoft.com/office/powerpoint/2010/main" val="3058017559"/>
      </p:ext>
    </p:extLst>
  </p:cSld>
  <p:clrMap bg1="lt1" tx1="dk1" bg2="lt2" tx2="dk2" accent1="accent1" accent2="accent2" accent3="accent3" accent4="accent4" accent5="accent5" accent6="accent6" hlink="hlink" folHlink="folHlink"/>
  <p:sldLayoutIdLst>
    <p:sldLayoutId id="2147483737" r:id="rId1"/>
    <p:sldLayoutId id="2147483907" r:id="rId2"/>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134994"/>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859F-205F-C242-911F-CC938AC200CB}" type="datetime1">
              <a:rPr lang="en-US" smtClean="0"/>
              <a:t>8/4/2025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a:p>
        </p:txBody>
      </p:sp>
    </p:spTree>
    <p:extLst>
      <p:ext uri="{BB962C8B-B14F-4D97-AF65-F5344CB8AC3E}">
        <p14:creationId xmlns:p14="http://schemas.microsoft.com/office/powerpoint/2010/main" val="2157423098"/>
      </p:ext>
    </p:extLst>
  </p:cSld>
  <p:clrMap bg1="lt1" tx1="dk1" bg2="lt2" tx2="dk2" accent1="accent1" accent2="accent2" accent3="accent3" accent4="accent4" accent5="accent5" accent6="accent6" hlink="hlink" folHlink="folHlink"/>
  <p:sldLayoutIdLst>
    <p:sldLayoutId id="2147483682"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34994"/>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859F-205F-C242-911F-CC938AC200CB}" type="datetime1">
              <a:rPr lang="en-US" smtClean="0"/>
              <a:t>8/4/2025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a:p>
        </p:txBody>
      </p:sp>
    </p:spTree>
    <p:extLst>
      <p:ext uri="{BB962C8B-B14F-4D97-AF65-F5344CB8AC3E}">
        <p14:creationId xmlns:p14="http://schemas.microsoft.com/office/powerpoint/2010/main" val="23612012"/>
      </p:ext>
    </p:extLst>
  </p:cSld>
  <p:clrMap bg1="lt1" tx1="dk1" bg2="lt2" tx2="dk2" accent1="accent1" accent2="accent2" accent3="accent3" accent4="accent4" accent5="accent5" accent6="accent6" hlink="hlink" folHlink="folHlink"/>
  <p:sldLayoutIdLst>
    <p:sldLayoutId id="2147483684"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0859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859F-205F-C242-911F-CC938AC200CB}" type="datetime1">
              <a:rPr lang="en-US" smtClean="0"/>
              <a:t>8/4/2025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a:p>
        </p:txBody>
      </p:sp>
      <p:sp>
        <p:nvSpPr>
          <p:cNvPr id="3" name="Rectangle 2">
            <a:extLst>
              <a:ext uri="{FF2B5EF4-FFF2-40B4-BE49-F238E27FC236}">
                <a16:creationId xmlns:a16="http://schemas.microsoft.com/office/drawing/2014/main" id="{92E5E3A3-6002-961E-CB68-A8504C562332}"/>
              </a:ext>
            </a:extLst>
          </p:cNvPr>
          <p:cNvSpPr/>
          <p:nvPr userDrawn="1"/>
        </p:nvSpPr>
        <p:spPr>
          <a:xfrm>
            <a:off x="0" y="0"/>
            <a:ext cx="12191999" cy="6901760"/>
          </a:xfrm>
          <a:prstGeom prst="rect">
            <a:avLst/>
          </a:prstGeom>
          <a:solidFill>
            <a:srgbClr val="134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62A1D9C-B515-9781-AB3E-7FCBB99C11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3741"/>
          <a:stretch/>
        </p:blipFill>
        <p:spPr>
          <a:xfrm>
            <a:off x="7728112" y="0"/>
            <a:ext cx="4463887" cy="6924911"/>
          </a:xfrm>
          <a:prstGeom prst="rect">
            <a:avLst/>
          </a:prstGeom>
        </p:spPr>
      </p:pic>
      <p:pic>
        <p:nvPicPr>
          <p:cNvPr id="11" name="Graphic 10">
            <a:extLst>
              <a:ext uri="{FF2B5EF4-FFF2-40B4-BE49-F238E27FC236}">
                <a16:creationId xmlns:a16="http://schemas.microsoft.com/office/drawing/2014/main" id="{E345A685-E758-9192-57F0-CD3D4B9E612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44810" y="5414643"/>
            <a:ext cx="5247189" cy="955892"/>
          </a:xfrm>
          <a:prstGeom prst="rect">
            <a:avLst/>
          </a:prstGeom>
        </p:spPr>
      </p:pic>
    </p:spTree>
    <p:extLst>
      <p:ext uri="{BB962C8B-B14F-4D97-AF65-F5344CB8AC3E}">
        <p14:creationId xmlns:p14="http://schemas.microsoft.com/office/powerpoint/2010/main" val="2792262636"/>
      </p:ext>
    </p:extLst>
  </p:cSld>
  <p:clrMap bg1="lt1" tx1="dk1" bg2="lt2" tx2="dk2" accent1="accent1" accent2="accent2" accent3="accent3" accent4="accent4" accent5="accent5" accent6="accent6" hlink="hlink" folHlink="folHlink"/>
  <p:sldLayoutIdLst>
    <p:sldLayoutId id="2147483692"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1966EB-F563-3361-68AA-9EE50DBAE8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AE8A5C-AA2E-EBCB-C970-70FFAA830A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E125D-C9B4-185E-29B5-50AED0ED6B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F2FEF5-1B1A-EA42-A199-582F9B1E3EA2}" type="datetimeFigureOut">
              <a:rPr lang="en-US" smtClean="0"/>
              <a:t>8/4/2025</a:t>
            </a:fld>
            <a:endParaRPr lang="en-US"/>
          </a:p>
        </p:txBody>
      </p:sp>
      <p:sp>
        <p:nvSpPr>
          <p:cNvPr id="5" name="Footer Placeholder 4">
            <a:extLst>
              <a:ext uri="{FF2B5EF4-FFF2-40B4-BE49-F238E27FC236}">
                <a16:creationId xmlns:a16="http://schemas.microsoft.com/office/drawing/2014/main" id="{2A577F90-245A-D63B-3338-3707D35DED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B626645-C116-A80F-E692-C001E0598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85E5EB-4118-6847-B313-E9B27CE6B000}" type="slidenum">
              <a:rPr lang="en-US" smtClean="0"/>
              <a:t>‹#›</a:t>
            </a:fld>
            <a:endParaRPr lang="en-US"/>
          </a:p>
        </p:txBody>
      </p:sp>
      <p:sp>
        <p:nvSpPr>
          <p:cNvPr id="8" name="TextBox 7">
            <a:extLst>
              <a:ext uri="{FF2B5EF4-FFF2-40B4-BE49-F238E27FC236}">
                <a16:creationId xmlns:a16="http://schemas.microsoft.com/office/drawing/2014/main" id="{3221509E-F645-0C15-9F2A-5AB555E97D75}"/>
              </a:ext>
            </a:extLst>
          </p:cNvPr>
          <p:cNvSpPr txBox="1"/>
          <p:nvPr userDrawn="1">
            <p:extLst>
              <p:ext uri="{1162E1C5-73C7-4A58-AE30-91384D911F3F}">
                <p184:classification xmlns:p184="http://schemas.microsoft.com/office/powerpoint/2018/4/main" val="hdr"/>
              </p:ext>
            </p:extLst>
          </p:nvPr>
        </p:nvSpPr>
        <p:spPr>
          <a:xfrm>
            <a:off x="63500" y="63500"/>
            <a:ext cx="1112838" cy="213360"/>
          </a:xfrm>
          <a:prstGeom prst="rect">
            <a:avLst/>
          </a:prstGeom>
        </p:spPr>
        <p:txBody>
          <a:bodyPr horzOverflow="overflow" lIns="0" tIns="0" rIns="0" bIns="0">
            <a:spAutoFit/>
          </a:bodyPr>
          <a:lstStyle/>
          <a:p>
            <a:pPr algn="l"/>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383153497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0.jpe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hyperlink" Target="https://acscancerrisk360.cancer.org/" TargetMode="External"/><Relationship Id="rId2" Type="http://schemas.openxmlformats.org/officeDocument/2006/relationships/notesSlide" Target="../notesSlides/notesSlide11.xml"/><Relationship Id="rId1" Type="http://schemas.openxmlformats.org/officeDocument/2006/relationships/slideLayout" Target="../slideLayouts/slideLayout74.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hyperlink" Target="http://bit.ly/3U34uHC" TargetMode="External"/><Relationship Id="rId5" Type="http://schemas.openxmlformats.org/officeDocument/2006/relationships/image" Target="../media/image55.png"/><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7.jpe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octor discussing healthcare with patient 1310635 Stock Photo at Vecteezy">
            <a:extLst>
              <a:ext uri="{FF2B5EF4-FFF2-40B4-BE49-F238E27FC236}">
                <a16:creationId xmlns:a16="http://schemas.microsoft.com/office/drawing/2014/main" id="{A4D61192-FBBB-ABC9-5862-5E3AE8856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289" y="0"/>
            <a:ext cx="10402503" cy="693500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9503DA63-2710-70A9-5874-B477265ABB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7378"/>
          <a:stretch/>
        </p:blipFill>
        <p:spPr>
          <a:xfrm>
            <a:off x="6944811" y="0"/>
            <a:ext cx="5247189" cy="7146913"/>
          </a:xfrm>
          <a:prstGeom prst="rect">
            <a:avLst/>
          </a:prstGeom>
        </p:spPr>
      </p:pic>
      <p:pic>
        <p:nvPicPr>
          <p:cNvPr id="39" name="Picture 38">
            <a:extLst>
              <a:ext uri="{FF2B5EF4-FFF2-40B4-BE49-F238E27FC236}">
                <a16:creationId xmlns:a16="http://schemas.microsoft.com/office/drawing/2014/main" id="{CE8BF015-7150-272E-88D8-6945FA578AE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80155" y="3937652"/>
            <a:ext cx="10159157" cy="1878805"/>
          </a:xfrm>
          <a:prstGeom prst="rect">
            <a:avLst/>
          </a:prstGeom>
        </p:spPr>
      </p:pic>
      <p:sp>
        <p:nvSpPr>
          <p:cNvPr id="3" name="Title 1">
            <a:extLst>
              <a:ext uri="{FF2B5EF4-FFF2-40B4-BE49-F238E27FC236}">
                <a16:creationId xmlns:a16="http://schemas.microsoft.com/office/drawing/2014/main" id="{4E2507A8-5ABB-AB79-E5CD-54CDEC7B6B83}"/>
              </a:ext>
            </a:extLst>
          </p:cNvPr>
          <p:cNvSpPr txBox="1">
            <a:spLocks/>
          </p:cNvSpPr>
          <p:nvPr/>
        </p:nvSpPr>
        <p:spPr>
          <a:xfrm>
            <a:off x="66308" y="4035715"/>
            <a:ext cx="7314409" cy="1682678"/>
          </a:xfrm>
          <a:prstGeom prst="rect">
            <a:avLst/>
          </a:prstGeom>
        </p:spPr>
        <p:txBody>
          <a:bodyPr vert="horz" lIns="0" tIns="0" rIns="0" bIns="0" rtlCol="0" anchor="ctr">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b="1">
                <a:solidFill>
                  <a:schemeClr val="bg1"/>
                </a:solidFill>
                <a:latin typeface="Poppins" pitchFamily="2" charset="77"/>
                <a:cs typeface="Poppins" pitchFamily="2" charset="77"/>
              </a:rPr>
              <a:t>What to Do After an Abnormal PSA Test: MRI, Biopsy, and Beyond</a:t>
            </a:r>
            <a:endParaRPr lang="en-US" sz="6000" b="1">
              <a:solidFill>
                <a:schemeClr val="bg1"/>
              </a:solidFill>
              <a:latin typeface="Poppins" pitchFamily="2" charset="77"/>
              <a:cs typeface="Poppins" pitchFamily="2" charset="77"/>
            </a:endParaRPr>
          </a:p>
        </p:txBody>
      </p:sp>
      <p:sp>
        <p:nvSpPr>
          <p:cNvPr id="22" name="Title 1">
            <a:extLst>
              <a:ext uri="{FF2B5EF4-FFF2-40B4-BE49-F238E27FC236}">
                <a16:creationId xmlns:a16="http://schemas.microsoft.com/office/drawing/2014/main" id="{B49034DD-070D-0042-AA1B-5C7DF6C345E2}"/>
              </a:ext>
            </a:extLst>
          </p:cNvPr>
          <p:cNvSpPr>
            <a:spLocks noGrp="1"/>
          </p:cNvSpPr>
          <p:nvPr>
            <p:ph type="ctrTitle" idx="4294967295"/>
          </p:nvPr>
        </p:nvSpPr>
        <p:spPr>
          <a:xfrm>
            <a:off x="8107328" y="4035715"/>
            <a:ext cx="3894137" cy="506412"/>
          </a:xfrm>
        </p:spPr>
        <p:txBody>
          <a:bodyPr lIns="0" tIns="0" rIns="0" bIns="0" anchor="t">
            <a:noAutofit/>
          </a:bodyPr>
          <a:lstStyle/>
          <a:p>
            <a:pPr algn="r">
              <a:lnSpc>
                <a:spcPct val="100000"/>
              </a:lnSpc>
            </a:pPr>
            <a:r>
              <a:rPr lang="en-US" sz="3600" b="1">
                <a:solidFill>
                  <a:srgbClr val="134994"/>
                </a:solidFill>
                <a:latin typeface="Poppins" pitchFamily="2" charset="77"/>
                <a:cs typeface="Poppins" pitchFamily="2" charset="77"/>
              </a:rPr>
              <a:t>July 30</a:t>
            </a:r>
            <a:br>
              <a:rPr lang="en-US" sz="3600" b="1">
                <a:solidFill>
                  <a:srgbClr val="012169"/>
                </a:solidFill>
                <a:latin typeface="Poppins" pitchFamily="2" charset="77"/>
                <a:cs typeface="Poppins" pitchFamily="2" charset="77"/>
              </a:rPr>
            </a:br>
            <a:r>
              <a:rPr lang="en-US" sz="3600" b="1">
                <a:solidFill>
                  <a:srgbClr val="134994"/>
                </a:solidFill>
                <a:latin typeface="Poppins" pitchFamily="2" charset="77"/>
                <a:cs typeface="Poppins" pitchFamily="2" charset="77"/>
              </a:rPr>
              <a:t>2025</a:t>
            </a:r>
            <a:br>
              <a:rPr lang="en-US" sz="3600" b="1">
                <a:solidFill>
                  <a:srgbClr val="134994"/>
                </a:solidFill>
                <a:latin typeface="Poppins" pitchFamily="2" charset="77"/>
                <a:cs typeface="Poppins" pitchFamily="2" charset="77"/>
              </a:rPr>
            </a:br>
            <a:r>
              <a:rPr lang="en-US" sz="3600" b="1">
                <a:solidFill>
                  <a:srgbClr val="134994"/>
                </a:solidFill>
                <a:latin typeface="Poppins" pitchFamily="2" charset="77"/>
                <a:cs typeface="Poppins" pitchFamily="2" charset="77"/>
              </a:rPr>
              <a:t>3pm-4pm ET</a:t>
            </a:r>
          </a:p>
        </p:txBody>
      </p:sp>
      <p:pic>
        <p:nvPicPr>
          <p:cNvPr id="2" name="Picture 1">
            <a:extLst>
              <a:ext uri="{FF2B5EF4-FFF2-40B4-BE49-F238E27FC236}">
                <a16:creationId xmlns:a16="http://schemas.microsoft.com/office/drawing/2014/main" id="{9EF2B82C-028A-B044-5494-206BD2DE1FD8}"/>
              </a:ext>
            </a:extLst>
          </p:cNvPr>
          <p:cNvPicPr>
            <a:picLocks noChangeAspect="1"/>
          </p:cNvPicPr>
          <p:nvPr/>
        </p:nvPicPr>
        <p:blipFill>
          <a:blip r:embed="rId7"/>
          <a:srcRect/>
          <a:stretch/>
        </p:blipFill>
        <p:spPr>
          <a:xfrm>
            <a:off x="9279003" y="450000"/>
            <a:ext cx="2195281" cy="2396683"/>
          </a:xfrm>
          <a:prstGeom prst="rect">
            <a:avLst/>
          </a:prstGeom>
        </p:spPr>
      </p:pic>
    </p:spTree>
    <p:extLst>
      <p:ext uri="{BB962C8B-B14F-4D97-AF65-F5344CB8AC3E}">
        <p14:creationId xmlns:p14="http://schemas.microsoft.com/office/powerpoint/2010/main" val="1566566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5943D-ED87-C914-38C3-99463C9F2FD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CB512A-EE40-8FBA-F731-AD9776AE703C}"/>
              </a:ext>
            </a:extLst>
          </p:cNvPr>
          <p:cNvSpPr>
            <a:spLocks noGrp="1"/>
          </p:cNvSpPr>
          <p:nvPr>
            <p:ph type="sldNum" sz="quarter" idx="4"/>
          </p:nvPr>
        </p:nvSpPr>
        <p:spPr/>
        <p:txBody>
          <a:bodyPr/>
          <a:lstStyle/>
          <a:p>
            <a:fld id="{9091AC62-753B-3240-A76B-ED140B7F97AA}" type="slidenum">
              <a:rPr lang="en-US" smtClean="0"/>
              <a:pPr/>
              <a:t>10</a:t>
            </a:fld>
            <a:endParaRPr lang="en-US"/>
          </a:p>
        </p:txBody>
      </p:sp>
      <p:sp>
        <p:nvSpPr>
          <p:cNvPr id="2" name="TextBox 1">
            <a:extLst>
              <a:ext uri="{FF2B5EF4-FFF2-40B4-BE49-F238E27FC236}">
                <a16:creationId xmlns:a16="http://schemas.microsoft.com/office/drawing/2014/main" id="{7B0E5904-15D0-E48B-F0EF-0A33457B3BCA}"/>
              </a:ext>
            </a:extLst>
          </p:cNvPr>
          <p:cNvSpPr txBox="1"/>
          <p:nvPr/>
        </p:nvSpPr>
        <p:spPr>
          <a:xfrm>
            <a:off x="418130" y="442117"/>
            <a:ext cx="5603979" cy="769441"/>
          </a:xfrm>
          <a:prstGeom prst="rect">
            <a:avLst/>
          </a:prstGeom>
          <a:noFill/>
        </p:spPr>
        <p:txBody>
          <a:bodyPr wrap="square" rtlCol="0">
            <a:spAutoFit/>
          </a:bodyPr>
          <a:lstStyle/>
          <a:p>
            <a:r>
              <a:rPr lang="en-US" sz="4400" b="1">
                <a:solidFill>
                  <a:srgbClr val="134994"/>
                </a:solidFill>
                <a:latin typeface="Poppins" panose="00000500000000000000" pitchFamily="2" charset="0"/>
                <a:cs typeface="Poppins" panose="00000500000000000000" pitchFamily="2" charset="0"/>
              </a:rPr>
              <a:t>Meet The Experts</a:t>
            </a:r>
          </a:p>
        </p:txBody>
      </p:sp>
      <p:sp>
        <p:nvSpPr>
          <p:cNvPr id="5" name="TextBox 4">
            <a:extLst>
              <a:ext uri="{FF2B5EF4-FFF2-40B4-BE49-F238E27FC236}">
                <a16:creationId xmlns:a16="http://schemas.microsoft.com/office/drawing/2014/main" id="{8D0A8EC1-4434-DFCA-DAA2-2A5D62F5BE92}"/>
              </a:ext>
            </a:extLst>
          </p:cNvPr>
          <p:cNvSpPr txBox="1"/>
          <p:nvPr/>
        </p:nvSpPr>
        <p:spPr>
          <a:xfrm>
            <a:off x="2424541" y="5634849"/>
            <a:ext cx="6105236" cy="1200329"/>
          </a:xfrm>
          <a:prstGeom prst="rect">
            <a:avLst/>
          </a:prstGeom>
          <a:noFill/>
        </p:spPr>
        <p:txBody>
          <a:bodyPr wrap="square">
            <a:spAutoFit/>
          </a:bodyPr>
          <a:lstStyle/>
          <a:p>
            <a:pPr algn="ctr" rtl="0">
              <a:buNone/>
            </a:pPr>
            <a:r>
              <a:rPr lang="en-US" b="1" i="0">
                <a:solidFill>
                  <a:srgbClr val="FFFFFF"/>
                </a:solidFill>
                <a:effectLst/>
              </a:rPr>
              <a:t>Peter L. Choyke, MD</a:t>
            </a:r>
          </a:p>
          <a:p>
            <a:pPr algn="ctr" rtl="0">
              <a:buNone/>
            </a:pPr>
            <a:r>
              <a:rPr lang="en-US" i="0">
                <a:solidFill>
                  <a:srgbClr val="FFFFFF"/>
                </a:solidFill>
                <a:effectLst/>
              </a:rPr>
              <a:t>Radiologist &amp; Chief,</a:t>
            </a:r>
          </a:p>
          <a:p>
            <a:pPr algn="ctr" rtl="0">
              <a:buNone/>
            </a:pPr>
            <a:r>
              <a:rPr lang="en-US" i="0">
                <a:solidFill>
                  <a:srgbClr val="FFFFFF"/>
                </a:solidFill>
                <a:effectLst/>
              </a:rPr>
              <a:t>Molecular Imaging Branch,</a:t>
            </a:r>
          </a:p>
          <a:p>
            <a:pPr algn="ctr" rtl="0">
              <a:buNone/>
            </a:pPr>
            <a:r>
              <a:rPr lang="en-US" i="1">
                <a:solidFill>
                  <a:srgbClr val="FFFFFF"/>
                </a:solidFill>
                <a:effectLst/>
              </a:rPr>
              <a:t>National Cancer Institute</a:t>
            </a:r>
            <a:endParaRPr lang="en-US" i="1">
              <a:effectLst/>
            </a:endParaRPr>
          </a:p>
        </p:txBody>
      </p:sp>
      <p:pic>
        <p:nvPicPr>
          <p:cNvPr id="2050" name="Picture 2" descr="Profile picture of Peter L Choyke, MD">
            <a:extLst>
              <a:ext uri="{FF2B5EF4-FFF2-40B4-BE49-F238E27FC236}">
                <a16:creationId xmlns:a16="http://schemas.microsoft.com/office/drawing/2014/main" id="{14F90DFE-001B-6642-B898-1255635598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437" y="2267180"/>
            <a:ext cx="3449444" cy="3233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669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A0102-792E-5B8B-CB32-0905D0A3CEF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64D83A-1830-1814-FE50-D1530D6D21AD}"/>
              </a:ext>
            </a:extLst>
          </p:cNvPr>
          <p:cNvSpPr>
            <a:spLocks noGrp="1"/>
          </p:cNvSpPr>
          <p:nvPr>
            <p:ph type="sldNum" sz="quarter" idx="4"/>
          </p:nvPr>
        </p:nvSpPr>
        <p:spPr/>
        <p:txBody>
          <a:bodyPr/>
          <a:lstStyle/>
          <a:p>
            <a:fld id="{9091AC62-753B-3240-A76B-ED140B7F97AA}" type="slidenum">
              <a:rPr lang="en-US" smtClean="0"/>
              <a:pPr/>
              <a:t>11</a:t>
            </a:fld>
            <a:endParaRPr lang="en-US"/>
          </a:p>
        </p:txBody>
      </p:sp>
      <p:sp>
        <p:nvSpPr>
          <p:cNvPr id="2" name="TextBox 1">
            <a:extLst>
              <a:ext uri="{FF2B5EF4-FFF2-40B4-BE49-F238E27FC236}">
                <a16:creationId xmlns:a16="http://schemas.microsoft.com/office/drawing/2014/main" id="{EF40EFA1-A37C-E3E9-792B-3B343A6085BB}"/>
              </a:ext>
            </a:extLst>
          </p:cNvPr>
          <p:cNvSpPr txBox="1"/>
          <p:nvPr/>
        </p:nvSpPr>
        <p:spPr>
          <a:xfrm>
            <a:off x="418130" y="442117"/>
            <a:ext cx="5603979" cy="769441"/>
          </a:xfrm>
          <a:prstGeom prst="rect">
            <a:avLst/>
          </a:prstGeom>
          <a:noFill/>
        </p:spPr>
        <p:txBody>
          <a:bodyPr wrap="square" rtlCol="0">
            <a:spAutoFit/>
          </a:bodyPr>
          <a:lstStyle/>
          <a:p>
            <a:r>
              <a:rPr lang="en-US" sz="4400" b="1">
                <a:solidFill>
                  <a:srgbClr val="134994"/>
                </a:solidFill>
                <a:latin typeface="Poppins" panose="00000500000000000000" pitchFamily="2" charset="0"/>
                <a:cs typeface="Poppins" panose="00000500000000000000" pitchFamily="2" charset="0"/>
              </a:rPr>
              <a:t>Meet The Experts</a:t>
            </a:r>
          </a:p>
        </p:txBody>
      </p:sp>
      <p:sp>
        <p:nvSpPr>
          <p:cNvPr id="5" name="TextBox 4">
            <a:extLst>
              <a:ext uri="{FF2B5EF4-FFF2-40B4-BE49-F238E27FC236}">
                <a16:creationId xmlns:a16="http://schemas.microsoft.com/office/drawing/2014/main" id="{A119AA28-2A64-7018-F11D-DEDA0B957BB0}"/>
              </a:ext>
            </a:extLst>
          </p:cNvPr>
          <p:cNvSpPr txBox="1"/>
          <p:nvPr/>
        </p:nvSpPr>
        <p:spPr>
          <a:xfrm>
            <a:off x="2266804" y="5279347"/>
            <a:ext cx="6931332" cy="1477328"/>
          </a:xfrm>
          <a:prstGeom prst="rect">
            <a:avLst/>
          </a:prstGeom>
          <a:noFill/>
        </p:spPr>
        <p:txBody>
          <a:bodyPr wrap="square">
            <a:spAutoFit/>
          </a:bodyPr>
          <a:lstStyle/>
          <a:p>
            <a:pPr algn="ctr"/>
            <a:r>
              <a:rPr lang="en-US" b="1">
                <a:solidFill>
                  <a:schemeClr val="bg1"/>
                </a:solidFill>
                <a:effectLst/>
              </a:rPr>
              <a:t>Jeffrey Tosoian, MD, MPH</a:t>
            </a:r>
          </a:p>
          <a:p>
            <a:pPr algn="ctr"/>
            <a:r>
              <a:rPr lang="en-US">
                <a:solidFill>
                  <a:schemeClr val="bg1"/>
                </a:solidFill>
                <a:effectLst/>
              </a:rPr>
              <a:t>Assistant Professor &amp; Director,</a:t>
            </a:r>
          </a:p>
          <a:p>
            <a:pPr algn="ctr"/>
            <a:r>
              <a:rPr lang="en-US">
                <a:solidFill>
                  <a:schemeClr val="bg1"/>
                </a:solidFill>
                <a:effectLst/>
              </a:rPr>
              <a:t>Translational Cancer Research, Department of Urology,</a:t>
            </a:r>
          </a:p>
          <a:p>
            <a:pPr algn="ctr"/>
            <a:r>
              <a:rPr lang="en-US" i="1">
                <a:solidFill>
                  <a:schemeClr val="bg1"/>
                </a:solidFill>
                <a:effectLst/>
              </a:rPr>
              <a:t>Vanderbilt University Medical Center and</a:t>
            </a:r>
          </a:p>
          <a:p>
            <a:pPr algn="ctr"/>
            <a:r>
              <a:rPr lang="en-US" i="1">
                <a:solidFill>
                  <a:schemeClr val="bg1"/>
                </a:solidFill>
                <a:effectLst/>
              </a:rPr>
              <a:t>Vanderbilt-Ingram Cancer Center</a:t>
            </a:r>
          </a:p>
        </p:txBody>
      </p:sp>
      <p:pic>
        <p:nvPicPr>
          <p:cNvPr id="6" name="Picture 5" descr="A person in a suit and tie&#10;&#10;AI-generated content may be incorrect.">
            <a:extLst>
              <a:ext uri="{FF2B5EF4-FFF2-40B4-BE49-F238E27FC236}">
                <a16:creationId xmlns:a16="http://schemas.microsoft.com/office/drawing/2014/main" id="{3B4CEA35-85A7-CE97-B99A-884B9A6F1F36}"/>
              </a:ext>
            </a:extLst>
          </p:cNvPr>
          <p:cNvPicPr>
            <a:picLocks noChangeAspect="1"/>
          </p:cNvPicPr>
          <p:nvPr/>
        </p:nvPicPr>
        <p:blipFill>
          <a:blip r:embed="rId2"/>
          <a:stretch>
            <a:fillRect/>
          </a:stretch>
        </p:blipFill>
        <p:spPr>
          <a:xfrm>
            <a:off x="4491437" y="1886552"/>
            <a:ext cx="2423680" cy="3392795"/>
          </a:xfrm>
          <a:prstGeom prst="rect">
            <a:avLst/>
          </a:prstGeom>
        </p:spPr>
      </p:pic>
    </p:spTree>
    <p:extLst>
      <p:ext uri="{BB962C8B-B14F-4D97-AF65-F5344CB8AC3E}">
        <p14:creationId xmlns:p14="http://schemas.microsoft.com/office/powerpoint/2010/main" val="4091277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2772A9-B176-43EF-60BE-224CAEDB2B36}"/>
              </a:ext>
            </a:extLst>
          </p:cNvPr>
          <p:cNvSpPr txBox="1"/>
          <p:nvPr/>
        </p:nvSpPr>
        <p:spPr>
          <a:xfrm>
            <a:off x="280895" y="1572032"/>
            <a:ext cx="11637935" cy="4985980"/>
          </a:xfrm>
          <a:prstGeom prst="rect">
            <a:avLst/>
          </a:prstGeom>
          <a:noFill/>
        </p:spPr>
        <p:txBody>
          <a:bodyPr wrap="square" lIns="91440" tIns="45720" rIns="91440" bIns="45720" rtlCol="0" anchor="t">
            <a:spAutoFit/>
          </a:bodyPr>
          <a:lstStyle/>
          <a:p>
            <a:pPr fontAlgn="base">
              <a:spcAft>
                <a:spcPts val="600"/>
              </a:spcAft>
              <a:defRPr/>
            </a:pPr>
            <a:r>
              <a:rPr kumimoji="0" lang="en-US" sz="3200" i="0" u="none" strike="noStrike" kern="1200" cap="none" spc="0" normalizeH="0" baseline="0" noProof="0">
                <a:ln>
                  <a:noFill/>
                </a:ln>
                <a:solidFill>
                  <a:prstClr val="black"/>
                </a:solidFill>
                <a:effectLst/>
                <a:uLnTx/>
                <a:uFillTx/>
                <a:latin typeface="Poppins"/>
                <a:cs typeface="Poppins"/>
              </a:rPr>
              <a:t>Yaw Nyame, MD, MS, MBA: Nothing </a:t>
            </a:r>
            <a:r>
              <a:rPr lang="en-US" sz="3200">
                <a:solidFill>
                  <a:prstClr val="black"/>
                </a:solidFill>
                <a:latin typeface="Poppins"/>
                <a:cs typeface="Poppins"/>
              </a:rPr>
              <a:t>to disclose</a:t>
            </a:r>
            <a:endParaRPr lang="en-US" sz="3200">
              <a:solidFill>
                <a:prstClr val="black"/>
              </a:solidFill>
              <a:highlight>
                <a:srgbClr val="FFFF00"/>
              </a:highlight>
              <a:latin typeface="Figtree"/>
            </a:endParaRPr>
          </a:p>
          <a:p>
            <a:pPr>
              <a:spcAft>
                <a:spcPts val="600"/>
              </a:spcAft>
              <a:defRPr/>
            </a:pPr>
            <a:endParaRPr lang="en-US" sz="3200">
              <a:solidFill>
                <a:prstClr val="black"/>
              </a:solidFill>
              <a:latin typeface="Poppins"/>
              <a:cs typeface="Poppins"/>
            </a:endParaRPr>
          </a:p>
          <a:p>
            <a:pPr marL="0" marR="0" lvl="0" indent="0" algn="l" defTabSz="457200" rtl="0" eaLnBrk="1" fontAlgn="base" latinLnBrk="0" hangingPunct="1">
              <a:lnSpc>
                <a:spcPct val="100000"/>
              </a:lnSpc>
              <a:spcBef>
                <a:spcPts val="0"/>
              </a:spcBef>
              <a:spcAft>
                <a:spcPts val="600"/>
              </a:spcAft>
              <a:buClrTx/>
              <a:buSzTx/>
              <a:buFontTx/>
              <a:buNone/>
              <a:tabLst/>
              <a:defRPr/>
            </a:pPr>
            <a:r>
              <a:rPr kumimoji="0" lang="en-US" sz="3200" i="0" u="none" strike="noStrike" kern="1200" cap="none" spc="0" normalizeH="0" baseline="0" noProof="0">
                <a:ln>
                  <a:noFill/>
                </a:ln>
                <a:solidFill>
                  <a:prstClr val="black"/>
                </a:solidFill>
                <a:effectLst/>
                <a:uLnTx/>
                <a:uFillTx/>
                <a:latin typeface="Poppins"/>
                <a:cs typeface="Poppins"/>
              </a:rPr>
              <a:t>Andrew M.D. Wolf, MD: Nothing to disclose</a:t>
            </a:r>
            <a:endParaRPr lang="en-US" sz="3200" i="0" u="none" strike="noStrike" kern="1200" cap="none" spc="0" normalizeH="0" baseline="0" noProof="0">
              <a:ln>
                <a:noFill/>
              </a:ln>
              <a:solidFill>
                <a:prstClr val="black"/>
              </a:solidFill>
              <a:effectLst/>
              <a:uLnTx/>
              <a:uFillTx/>
              <a:latin typeface="Poppins"/>
              <a:cs typeface="Poppins"/>
            </a:endParaRPr>
          </a:p>
          <a:p>
            <a:pPr>
              <a:spcAft>
                <a:spcPts val="600"/>
              </a:spcAft>
              <a:defRPr/>
            </a:pPr>
            <a:endParaRPr lang="en-US" sz="3200">
              <a:solidFill>
                <a:prstClr val="black"/>
              </a:solidFill>
              <a:latin typeface="Poppins"/>
              <a:cs typeface="Poppins"/>
            </a:endParaRPr>
          </a:p>
          <a:p>
            <a:pPr marL="0" marR="0" lvl="0" indent="0" algn="l" defTabSz="457200" rtl="0" eaLnBrk="1" fontAlgn="base" latinLnBrk="0" hangingPunct="1">
              <a:lnSpc>
                <a:spcPct val="100000"/>
              </a:lnSpc>
              <a:spcBef>
                <a:spcPts val="0"/>
              </a:spcBef>
              <a:spcAft>
                <a:spcPts val="600"/>
              </a:spcAft>
              <a:buClrTx/>
              <a:buSzTx/>
              <a:buFontTx/>
              <a:buNone/>
              <a:tabLst/>
              <a:defRPr/>
            </a:pPr>
            <a:r>
              <a:rPr kumimoji="0" lang="en-US" sz="3200" i="0" u="none" strike="noStrike" kern="1200" cap="none" spc="0" normalizeH="0" baseline="0" noProof="0">
                <a:ln>
                  <a:noFill/>
                </a:ln>
                <a:solidFill>
                  <a:prstClr val="black"/>
                </a:solidFill>
                <a:effectLst/>
                <a:uLnTx/>
                <a:uFillTx/>
                <a:latin typeface="Poppins"/>
                <a:cs typeface="Poppins"/>
              </a:rPr>
              <a:t>Peter L. Choyke, MD: Nothing to disclose</a:t>
            </a:r>
            <a:endParaRPr lang="en-US" sz="3200" i="0" u="none" strike="noStrike" kern="1200" cap="none" spc="0" normalizeH="0" baseline="0" noProof="0">
              <a:ln>
                <a:noFill/>
              </a:ln>
              <a:solidFill>
                <a:prstClr val="black"/>
              </a:solidFill>
              <a:effectLst/>
              <a:uLnTx/>
              <a:uFillTx/>
              <a:latin typeface="Poppins"/>
              <a:cs typeface="Poppins"/>
            </a:endParaRPr>
          </a:p>
          <a:p>
            <a:pPr>
              <a:spcAft>
                <a:spcPts val="600"/>
              </a:spcAft>
            </a:pPr>
            <a:endParaRPr lang="en-US" sz="3200">
              <a:solidFill>
                <a:prstClr val="black"/>
              </a:solidFill>
              <a:latin typeface="Poppins"/>
              <a:cs typeface="Poppins"/>
            </a:endParaRPr>
          </a:p>
          <a:p>
            <a:r>
              <a:rPr kumimoji="0" lang="en-US" sz="3200" i="0" u="none" strike="noStrike" kern="1200" cap="none" spc="0" normalizeH="0" baseline="0" noProof="0">
                <a:ln>
                  <a:noFill/>
                </a:ln>
                <a:solidFill>
                  <a:prstClr val="black"/>
                </a:solidFill>
                <a:effectLst/>
                <a:uLnTx/>
                <a:uFillTx/>
                <a:latin typeface="Poppins"/>
                <a:cs typeface="Poppins"/>
              </a:rPr>
              <a:t>Jeffrey Tosoian, MD, MPH: </a:t>
            </a:r>
            <a:r>
              <a:rPr lang="en-US" sz="3200">
                <a:latin typeface="Arial"/>
                <a:cs typeface="Arial"/>
              </a:rPr>
              <a:t>National Cancer Institute – Early Detection Research Network U2C, </a:t>
            </a:r>
            <a:r>
              <a:rPr lang="en-US" sz="3200" err="1">
                <a:solidFill>
                  <a:srgbClr val="000000"/>
                </a:solidFill>
                <a:latin typeface="Arial"/>
                <a:ea typeface="Tahoma"/>
                <a:cs typeface="Tahoma"/>
              </a:rPr>
              <a:t>LynxDx</a:t>
            </a:r>
            <a:r>
              <a:rPr lang="en-US" sz="3200">
                <a:solidFill>
                  <a:srgbClr val="000000"/>
                </a:solidFill>
                <a:latin typeface="Arial"/>
                <a:ea typeface="Tahoma"/>
                <a:cs typeface="Tahoma"/>
              </a:rPr>
              <a:t> Lab (MPS2 Test): Co-founder, advisor</a:t>
            </a:r>
          </a:p>
        </p:txBody>
      </p:sp>
      <p:sp>
        <p:nvSpPr>
          <p:cNvPr id="7" name="Slide Number Placeholder 3">
            <a:extLst>
              <a:ext uri="{FF2B5EF4-FFF2-40B4-BE49-F238E27FC236}">
                <a16:creationId xmlns:a16="http://schemas.microsoft.com/office/drawing/2014/main" id="{7773A207-6634-B100-80C7-B3B502DBBF90}"/>
              </a:ext>
            </a:extLst>
          </p:cNvPr>
          <p:cNvSpPr txBox="1">
            <a:spLocks/>
          </p:cNvSpPr>
          <p:nvPr/>
        </p:nvSpPr>
        <p:spPr>
          <a:xfrm>
            <a:off x="11507724" y="6554428"/>
            <a:ext cx="531876" cy="123111"/>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091AC62-753B-3240-A76B-ED140B7F97AA}" type="slidenum">
              <a:rPr kumimoji="0" lang="en-US" sz="8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a:ln>
                <a:noFill/>
              </a:ln>
              <a:solidFill>
                <a:prstClr val="black"/>
              </a:solidFill>
              <a:effectLst/>
              <a:uLnTx/>
              <a:uFillTx/>
              <a:latin typeface="Poppins" pitchFamily="2" charset="77"/>
              <a:ea typeface="+mn-ea"/>
              <a:cs typeface="+mn-cs"/>
            </a:endParaRPr>
          </a:p>
        </p:txBody>
      </p:sp>
      <p:sp>
        <p:nvSpPr>
          <p:cNvPr id="4" name="TextBox 3">
            <a:extLst>
              <a:ext uri="{FF2B5EF4-FFF2-40B4-BE49-F238E27FC236}">
                <a16:creationId xmlns:a16="http://schemas.microsoft.com/office/drawing/2014/main" id="{76402410-2267-66F2-4360-F2489586200D}"/>
              </a:ext>
            </a:extLst>
          </p:cNvPr>
          <p:cNvSpPr txBox="1"/>
          <p:nvPr/>
        </p:nvSpPr>
        <p:spPr>
          <a:xfrm>
            <a:off x="401665" y="576232"/>
            <a:ext cx="8325144" cy="504241"/>
          </a:xfrm>
          <a:prstGeom prst="rect">
            <a:avLst/>
          </a:prstGeom>
          <a:noFill/>
        </p:spPr>
        <p:txBody>
          <a:bodyPr wrap="square" lIns="0" tIns="0" rIns="0" bIns="0" rtlCol="0" anchor="t">
            <a:spAutoFit/>
          </a:bodyPr>
          <a:lstStyle/>
          <a:p>
            <a:pPr marL="0" marR="0" lvl="0" indent="0" algn="l" defTabSz="457200" rtl="0" eaLnBrk="1" fontAlgn="auto" latinLnBrk="0" hangingPunct="1">
              <a:lnSpc>
                <a:spcPts val="3600"/>
              </a:lnSpc>
              <a:spcBef>
                <a:spcPts val="0"/>
              </a:spcBef>
              <a:spcAft>
                <a:spcPts val="0"/>
              </a:spcAft>
              <a:buClrTx/>
              <a:buSzTx/>
              <a:buFontTx/>
              <a:buNone/>
              <a:tabLst/>
              <a:defRPr/>
            </a:pPr>
            <a:r>
              <a:rPr kumimoji="0" lang="en-US" sz="4400" b="1" i="0" u="none" strike="noStrike" kern="1200" cap="none" spc="0" normalizeH="0" baseline="0" noProof="0">
                <a:ln>
                  <a:noFill/>
                </a:ln>
                <a:solidFill>
                  <a:srgbClr val="134994"/>
                </a:solidFill>
                <a:effectLst/>
                <a:uLnTx/>
                <a:uFillTx/>
                <a:latin typeface="Poppins" pitchFamily="2" charset="77"/>
                <a:ea typeface="+mn-ea"/>
                <a:cs typeface="Poppins" pitchFamily="2" charset="77"/>
              </a:rPr>
              <a:t>Disclosures</a:t>
            </a:r>
            <a:endParaRPr kumimoji="0" lang="en-US" sz="3600" b="1" i="0" u="none" strike="noStrike" kern="1200" cap="none" spc="0" normalizeH="0" baseline="0" noProof="0">
              <a:ln>
                <a:noFill/>
              </a:ln>
              <a:solidFill>
                <a:srgbClr val="134994"/>
              </a:solidFill>
              <a:effectLst/>
              <a:uLnTx/>
              <a:uFillTx/>
              <a:latin typeface="Poppins" pitchFamily="2" charset="77"/>
              <a:ea typeface="+mn-ea"/>
              <a:cs typeface="Poppins" pitchFamily="2" charset="77"/>
            </a:endParaRPr>
          </a:p>
        </p:txBody>
      </p:sp>
      <p:pic>
        <p:nvPicPr>
          <p:cNvPr id="3" name="Picture 2" descr="A blue and purple symbol&#10;&#10;AI-generated content may be incorrect.">
            <a:extLst>
              <a:ext uri="{FF2B5EF4-FFF2-40B4-BE49-F238E27FC236}">
                <a16:creationId xmlns:a16="http://schemas.microsoft.com/office/drawing/2014/main" id="{FB70BDBC-B404-C2FD-E48F-910B48AF60CB}"/>
              </a:ext>
            </a:extLst>
          </p:cNvPr>
          <p:cNvPicPr>
            <a:picLocks noChangeAspect="1"/>
          </p:cNvPicPr>
          <p:nvPr/>
        </p:nvPicPr>
        <p:blipFill>
          <a:blip r:embed="rId2"/>
          <a:stretch>
            <a:fillRect/>
          </a:stretch>
        </p:blipFill>
        <p:spPr>
          <a:xfrm>
            <a:off x="8817553" y="183387"/>
            <a:ext cx="2940420" cy="609230"/>
          </a:xfrm>
          <a:prstGeom prst="rect">
            <a:avLst/>
          </a:prstGeom>
        </p:spPr>
      </p:pic>
    </p:spTree>
    <p:extLst>
      <p:ext uri="{BB962C8B-B14F-4D97-AF65-F5344CB8AC3E}">
        <p14:creationId xmlns:p14="http://schemas.microsoft.com/office/powerpoint/2010/main" val="3970060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F006-DD2A-C442-8AAE-28D47245A888}"/>
              </a:ext>
            </a:extLst>
          </p:cNvPr>
          <p:cNvSpPr>
            <a:spLocks noGrp="1"/>
          </p:cNvSpPr>
          <p:nvPr>
            <p:ph type="title"/>
          </p:nvPr>
        </p:nvSpPr>
        <p:spPr>
          <a:xfrm>
            <a:off x="613835" y="859991"/>
            <a:ext cx="10140429" cy="3522341"/>
          </a:xfrm>
        </p:spPr>
        <p:txBody>
          <a:bodyPr/>
          <a:lstStyle/>
          <a:p>
            <a:r>
              <a:rPr lang="en-US" sz="3733"/>
              <a:t>Evaluation of Elevated PSA</a:t>
            </a:r>
            <a:br>
              <a:rPr lang="en-US" sz="3200">
                <a:solidFill>
                  <a:schemeClr val="tx1">
                    <a:lumMod val="60000"/>
                    <a:lumOff val="40000"/>
                  </a:schemeClr>
                </a:solidFill>
              </a:rPr>
            </a:br>
            <a:r>
              <a:rPr lang="en-US" sz="3200">
                <a:solidFill>
                  <a:schemeClr val="tx1">
                    <a:lumMod val="60000"/>
                    <a:lumOff val="40000"/>
                  </a:schemeClr>
                </a:solidFill>
              </a:rPr>
              <a:t> </a:t>
            </a:r>
            <a:br>
              <a:rPr lang="en-US" sz="4267"/>
            </a:br>
            <a:r>
              <a:rPr lang="en-US" sz="2133"/>
              <a:t>Yaw A. Nyame, MD, MS, MBA</a:t>
            </a:r>
            <a:br>
              <a:rPr lang="en-US" sz="2133"/>
            </a:br>
            <a:r>
              <a:rPr lang="en-US" sz="1467" b="0"/>
              <a:t>Department of Urology, University of Washington Medical Center</a:t>
            </a:r>
            <a:br>
              <a:rPr lang="en-US" sz="1467" b="0"/>
            </a:br>
            <a:r>
              <a:rPr lang="en-US" sz="1467" b="0"/>
              <a:t>Division of Public Health Sciences, Fred Hutchinson Cancer Research Center</a:t>
            </a:r>
            <a:endParaRPr lang="en-US" sz="1867" b="0"/>
          </a:p>
        </p:txBody>
      </p:sp>
    </p:spTree>
    <p:extLst>
      <p:ext uri="{BB962C8B-B14F-4D97-AF65-F5344CB8AC3E}">
        <p14:creationId xmlns:p14="http://schemas.microsoft.com/office/powerpoint/2010/main" val="3226777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E7F843-7036-9D46-B061-F94A7C63188D}"/>
              </a:ext>
            </a:extLst>
          </p:cNvPr>
          <p:cNvSpPr>
            <a:spLocks noGrp="1"/>
          </p:cNvSpPr>
          <p:nvPr>
            <p:ph type="body" sz="quarter" idx="11"/>
          </p:nvPr>
        </p:nvSpPr>
        <p:spPr/>
        <p:txBody>
          <a:bodyPr/>
          <a:lstStyle/>
          <a:p>
            <a:pPr marL="0" indent="0">
              <a:buNone/>
            </a:pPr>
            <a:r>
              <a:rPr lang="en-US" sz="2400" i="1"/>
              <a:t>Funding</a:t>
            </a:r>
          </a:p>
          <a:p>
            <a:r>
              <a:rPr lang="en-US" sz="2400" b="0"/>
              <a:t>Patient Centered Outcomes Research Institute Engagement Award</a:t>
            </a:r>
          </a:p>
          <a:p>
            <a:r>
              <a:rPr lang="en-US" sz="2400" b="0"/>
              <a:t>Andy Hill Cancer Research Endowment Distinguished Scholar Award and Population Health Award</a:t>
            </a:r>
          </a:p>
          <a:p>
            <a:r>
              <a:rPr lang="en-US" sz="2400" b="0"/>
              <a:t>Department of Defense Prostate Cancer Research Program </a:t>
            </a:r>
            <a:br>
              <a:rPr lang="en-US" sz="2400" b="0"/>
            </a:br>
            <a:r>
              <a:rPr lang="en-US" sz="2400" b="0"/>
              <a:t>Post-Doctoral and Physician Research Awards</a:t>
            </a:r>
          </a:p>
          <a:p>
            <a:r>
              <a:rPr lang="en-US" sz="2400" b="0"/>
              <a:t>PNW SPORE and Cancer Consortium Support Grant</a:t>
            </a:r>
          </a:p>
          <a:p>
            <a:r>
              <a:rPr lang="en-US" sz="2400" b="0"/>
              <a:t>Prostate Cancer Foundation</a:t>
            </a:r>
          </a:p>
          <a:p>
            <a:pPr marL="0" indent="0">
              <a:buNone/>
            </a:pPr>
            <a:endParaRPr lang="en-US" sz="2400" b="0"/>
          </a:p>
        </p:txBody>
      </p:sp>
      <p:sp>
        <p:nvSpPr>
          <p:cNvPr id="2" name="Title 1"/>
          <p:cNvSpPr>
            <a:spLocks noGrp="1"/>
          </p:cNvSpPr>
          <p:nvPr>
            <p:ph type="title"/>
          </p:nvPr>
        </p:nvSpPr>
        <p:spPr/>
        <p:txBody>
          <a:bodyPr>
            <a:noAutofit/>
          </a:bodyPr>
          <a:lstStyle/>
          <a:p>
            <a:r>
              <a:rPr lang="en-US" sz="3733"/>
              <a:t>Disclosures</a:t>
            </a:r>
          </a:p>
        </p:txBody>
      </p:sp>
    </p:spTree>
    <p:extLst>
      <p:ext uri="{BB962C8B-B14F-4D97-AF65-F5344CB8AC3E}">
        <p14:creationId xmlns:p14="http://schemas.microsoft.com/office/powerpoint/2010/main" val="2261925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0E0C9F-D77E-5F45-8FA2-97AB34A1AB4B}"/>
              </a:ext>
            </a:extLst>
          </p:cNvPr>
          <p:cNvSpPr>
            <a:spLocks noGrp="1"/>
          </p:cNvSpPr>
          <p:nvPr>
            <p:ph type="title"/>
          </p:nvPr>
        </p:nvSpPr>
        <p:spPr/>
        <p:txBody>
          <a:bodyPr>
            <a:normAutofit/>
          </a:bodyPr>
          <a:lstStyle/>
          <a:p>
            <a:r>
              <a:rPr lang="en-US"/>
              <a:t>Prostate Cancer in the US, 2024</a:t>
            </a:r>
          </a:p>
        </p:txBody>
      </p:sp>
      <p:sp>
        <p:nvSpPr>
          <p:cNvPr id="6" name="TextBox 5">
            <a:extLst>
              <a:ext uri="{FF2B5EF4-FFF2-40B4-BE49-F238E27FC236}">
                <a16:creationId xmlns:a16="http://schemas.microsoft.com/office/drawing/2014/main" id="{C9D234DB-EE95-964B-A331-0E136B41D2D4}"/>
              </a:ext>
            </a:extLst>
          </p:cNvPr>
          <p:cNvSpPr txBox="1"/>
          <p:nvPr/>
        </p:nvSpPr>
        <p:spPr>
          <a:xfrm>
            <a:off x="1442512" y="1149497"/>
            <a:ext cx="3367315" cy="461665"/>
          </a:xfrm>
          <a:prstGeom prst="rect">
            <a:avLst/>
          </a:prstGeom>
          <a:noFill/>
        </p:spPr>
        <p:txBody>
          <a:bodyPr wrap="square" rtlCol="0">
            <a:spAutoFit/>
          </a:bodyPr>
          <a:lstStyle/>
          <a:p>
            <a:pPr algn="ctr"/>
            <a:r>
              <a:rPr lang="en-US" sz="2400"/>
              <a:t>New Cases per Year</a:t>
            </a:r>
          </a:p>
        </p:txBody>
      </p:sp>
      <p:sp>
        <p:nvSpPr>
          <p:cNvPr id="7" name="TextBox 6">
            <a:extLst>
              <a:ext uri="{FF2B5EF4-FFF2-40B4-BE49-F238E27FC236}">
                <a16:creationId xmlns:a16="http://schemas.microsoft.com/office/drawing/2014/main" id="{7D220E4B-2CB8-4A41-AB1B-15A654C5F9F5}"/>
              </a:ext>
            </a:extLst>
          </p:cNvPr>
          <p:cNvSpPr txBox="1"/>
          <p:nvPr/>
        </p:nvSpPr>
        <p:spPr>
          <a:xfrm>
            <a:off x="7382173" y="1149497"/>
            <a:ext cx="3367315" cy="461665"/>
          </a:xfrm>
          <a:prstGeom prst="rect">
            <a:avLst/>
          </a:prstGeom>
          <a:noFill/>
        </p:spPr>
        <p:txBody>
          <a:bodyPr wrap="square" rtlCol="0">
            <a:spAutoFit/>
          </a:bodyPr>
          <a:lstStyle/>
          <a:p>
            <a:pPr algn="ctr"/>
            <a:r>
              <a:rPr lang="en-US" sz="2400"/>
              <a:t>Deaths per Year</a:t>
            </a:r>
          </a:p>
        </p:txBody>
      </p:sp>
      <p:sp>
        <p:nvSpPr>
          <p:cNvPr id="8" name="Rectangle 7">
            <a:extLst>
              <a:ext uri="{FF2B5EF4-FFF2-40B4-BE49-F238E27FC236}">
                <a16:creationId xmlns:a16="http://schemas.microsoft.com/office/drawing/2014/main" id="{1EA4BCE2-5BF2-794F-987B-229BD3F78317}"/>
              </a:ext>
            </a:extLst>
          </p:cNvPr>
          <p:cNvSpPr/>
          <p:nvPr/>
        </p:nvSpPr>
        <p:spPr>
          <a:xfrm>
            <a:off x="592534" y="6426200"/>
            <a:ext cx="3886423" cy="318100"/>
          </a:xfrm>
          <a:prstGeom prst="rect">
            <a:avLst/>
          </a:prstGeom>
        </p:spPr>
        <p:txBody>
          <a:bodyPr wrap="square">
            <a:spAutoFit/>
          </a:bodyPr>
          <a:lstStyle/>
          <a:p>
            <a:r>
              <a:rPr lang="en-US" sz="1467"/>
              <a:t>Siegel R, Cancer J Clin, 2024</a:t>
            </a:r>
          </a:p>
        </p:txBody>
      </p:sp>
      <p:pic>
        <p:nvPicPr>
          <p:cNvPr id="11" name="Picture 10">
            <a:extLst>
              <a:ext uri="{FF2B5EF4-FFF2-40B4-BE49-F238E27FC236}">
                <a16:creationId xmlns:a16="http://schemas.microsoft.com/office/drawing/2014/main" id="{9A92C09E-AE25-D116-BD6D-630ACB5D1400}"/>
              </a:ext>
            </a:extLst>
          </p:cNvPr>
          <p:cNvPicPr>
            <a:picLocks noChangeAspect="1"/>
          </p:cNvPicPr>
          <p:nvPr/>
        </p:nvPicPr>
        <p:blipFill>
          <a:blip r:embed="rId2"/>
          <a:stretch>
            <a:fillRect/>
          </a:stretch>
        </p:blipFill>
        <p:spPr>
          <a:xfrm>
            <a:off x="139129" y="1717601"/>
            <a:ext cx="5974080" cy="3626007"/>
          </a:xfrm>
          <a:prstGeom prst="rect">
            <a:avLst/>
          </a:prstGeom>
        </p:spPr>
      </p:pic>
      <p:pic>
        <p:nvPicPr>
          <p:cNvPr id="12" name="Picture 11">
            <a:extLst>
              <a:ext uri="{FF2B5EF4-FFF2-40B4-BE49-F238E27FC236}">
                <a16:creationId xmlns:a16="http://schemas.microsoft.com/office/drawing/2014/main" id="{CBA25B8B-E2B8-6887-BE39-CD38C46F2FB7}"/>
              </a:ext>
            </a:extLst>
          </p:cNvPr>
          <p:cNvPicPr>
            <a:picLocks noChangeAspect="1"/>
          </p:cNvPicPr>
          <p:nvPr/>
        </p:nvPicPr>
        <p:blipFill>
          <a:blip r:embed="rId3"/>
          <a:stretch>
            <a:fillRect/>
          </a:stretch>
        </p:blipFill>
        <p:spPr>
          <a:xfrm>
            <a:off x="6095251" y="1717599"/>
            <a:ext cx="5974080" cy="3626007"/>
          </a:xfrm>
          <a:prstGeom prst="rect">
            <a:avLst/>
          </a:prstGeom>
        </p:spPr>
      </p:pic>
      <p:sp>
        <p:nvSpPr>
          <p:cNvPr id="9" name="Rectangle 8">
            <a:extLst>
              <a:ext uri="{FF2B5EF4-FFF2-40B4-BE49-F238E27FC236}">
                <a16:creationId xmlns:a16="http://schemas.microsoft.com/office/drawing/2014/main" id="{732C9D6D-00A4-EB45-8DA4-4DA5B9D91BAF}"/>
              </a:ext>
            </a:extLst>
          </p:cNvPr>
          <p:cNvSpPr/>
          <p:nvPr/>
        </p:nvSpPr>
        <p:spPr>
          <a:xfrm>
            <a:off x="257865" y="2119144"/>
            <a:ext cx="4850475" cy="342293"/>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8783ACC7-B536-BB42-A44A-8D52EFEF462D}"/>
              </a:ext>
            </a:extLst>
          </p:cNvPr>
          <p:cNvSpPr/>
          <p:nvPr/>
        </p:nvSpPr>
        <p:spPr>
          <a:xfrm>
            <a:off x="6277103" y="2464080"/>
            <a:ext cx="4876320" cy="245253"/>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80BB42AC-7D88-19EE-71B7-3890C56E3167}"/>
              </a:ext>
            </a:extLst>
          </p:cNvPr>
          <p:cNvSpPr txBox="1"/>
          <p:nvPr/>
        </p:nvSpPr>
        <p:spPr>
          <a:xfrm>
            <a:off x="257865" y="5745150"/>
            <a:ext cx="11268843" cy="461665"/>
          </a:xfrm>
          <a:prstGeom prst="rect">
            <a:avLst/>
          </a:prstGeom>
          <a:noFill/>
        </p:spPr>
        <p:txBody>
          <a:bodyPr wrap="square" rtlCol="0">
            <a:spAutoFit/>
          </a:bodyPr>
          <a:lstStyle/>
          <a:p>
            <a:pPr algn="ctr"/>
            <a:r>
              <a:rPr lang="en-US" sz="2400"/>
              <a:t>1 in 8 men diagnosed with prostate cancer in their lifetime in US</a:t>
            </a:r>
          </a:p>
        </p:txBody>
      </p:sp>
    </p:spTree>
    <p:extLst>
      <p:ext uri="{BB962C8B-B14F-4D97-AF65-F5344CB8AC3E}">
        <p14:creationId xmlns:p14="http://schemas.microsoft.com/office/powerpoint/2010/main" val="18320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E9B01-1752-C03C-D0A3-9981C1102959}"/>
              </a:ext>
            </a:extLst>
          </p:cNvPr>
          <p:cNvSpPr>
            <a:spLocks noGrp="1"/>
          </p:cNvSpPr>
          <p:nvPr>
            <p:ph type="title"/>
          </p:nvPr>
        </p:nvSpPr>
        <p:spPr/>
        <p:txBody>
          <a:bodyPr>
            <a:normAutofit/>
          </a:bodyPr>
          <a:lstStyle/>
          <a:p>
            <a:r>
              <a:rPr lang="en-US"/>
              <a:t>Early Detection of Prostate Cancer</a:t>
            </a:r>
          </a:p>
        </p:txBody>
      </p:sp>
      <p:pic>
        <p:nvPicPr>
          <p:cNvPr id="3" name="Picture 2" descr="A diagram of a biopsy&#10;&#10;Description automatically generated with medium confidence">
            <a:extLst>
              <a:ext uri="{FF2B5EF4-FFF2-40B4-BE49-F238E27FC236}">
                <a16:creationId xmlns:a16="http://schemas.microsoft.com/office/drawing/2014/main" id="{78B8471F-BAA7-24DA-6502-71FAB214DEB1}"/>
              </a:ext>
            </a:extLst>
          </p:cNvPr>
          <p:cNvPicPr>
            <a:picLocks noChangeAspect="1"/>
          </p:cNvPicPr>
          <p:nvPr/>
        </p:nvPicPr>
        <p:blipFill>
          <a:blip r:embed="rId2">
            <a:extLst>
              <a:ext uri="{28A0092B-C50C-407E-A947-70E740481C1C}">
                <a14:useLocalDpi xmlns:a14="http://schemas.microsoft.com/office/drawing/2010/main" val="0"/>
              </a:ext>
            </a:extLst>
          </a:blip>
          <a:srcRect l="1135" t="60778" r="1039" b="1650"/>
          <a:stretch>
            <a:fillRect/>
          </a:stretch>
        </p:blipFill>
        <p:spPr>
          <a:xfrm>
            <a:off x="344312" y="2312611"/>
            <a:ext cx="11503377" cy="3158992"/>
          </a:xfrm>
          <a:prstGeom prst="rect">
            <a:avLst/>
          </a:prstGeom>
        </p:spPr>
      </p:pic>
      <p:sp>
        <p:nvSpPr>
          <p:cNvPr id="4" name="Rectangle 3">
            <a:extLst>
              <a:ext uri="{FF2B5EF4-FFF2-40B4-BE49-F238E27FC236}">
                <a16:creationId xmlns:a16="http://schemas.microsoft.com/office/drawing/2014/main" id="{991E31AC-77D8-9E07-C419-AFE62852FEAA}"/>
              </a:ext>
            </a:extLst>
          </p:cNvPr>
          <p:cNvSpPr/>
          <p:nvPr/>
        </p:nvSpPr>
        <p:spPr>
          <a:xfrm>
            <a:off x="158045" y="1609982"/>
            <a:ext cx="11785600" cy="2849393"/>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2400">
                <a:solidFill>
                  <a:schemeClr val="tx1">
                    <a:lumMod val="50000"/>
                  </a:schemeClr>
                </a:solidFill>
              </a:rPr>
              <a:t>Early Detection</a:t>
            </a:r>
          </a:p>
        </p:txBody>
      </p:sp>
    </p:spTree>
    <p:extLst>
      <p:ext uri="{BB962C8B-B14F-4D97-AF65-F5344CB8AC3E}">
        <p14:creationId xmlns:p14="http://schemas.microsoft.com/office/powerpoint/2010/main" val="207701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3BBB6-FF98-3D5A-AAD9-5E13B2F7EA82}"/>
              </a:ext>
            </a:extLst>
          </p:cNvPr>
          <p:cNvSpPr>
            <a:spLocks noGrp="1"/>
          </p:cNvSpPr>
          <p:nvPr>
            <p:ph type="title"/>
          </p:nvPr>
        </p:nvSpPr>
        <p:spPr/>
        <p:txBody>
          <a:bodyPr>
            <a:normAutofit/>
          </a:bodyPr>
          <a:lstStyle/>
          <a:p>
            <a:r>
              <a:rPr lang="en-US"/>
              <a:t>Considerations for Early Detection</a:t>
            </a:r>
          </a:p>
        </p:txBody>
      </p:sp>
      <p:pic>
        <p:nvPicPr>
          <p:cNvPr id="3" name="Graphic 2" descr="Scales of justice">
            <a:extLst>
              <a:ext uri="{FF2B5EF4-FFF2-40B4-BE49-F238E27FC236}">
                <a16:creationId xmlns:a16="http://schemas.microsoft.com/office/drawing/2014/main" id="{61E0DBEC-9DBA-3808-CB43-CAC90409BF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37653" y="1089097"/>
            <a:ext cx="2716696" cy="2716696"/>
          </a:xfrm>
          <a:prstGeom prst="rect">
            <a:avLst/>
          </a:prstGeom>
        </p:spPr>
      </p:pic>
      <p:sp>
        <p:nvSpPr>
          <p:cNvPr id="4" name="Rectangle 3">
            <a:extLst>
              <a:ext uri="{FF2B5EF4-FFF2-40B4-BE49-F238E27FC236}">
                <a16:creationId xmlns:a16="http://schemas.microsoft.com/office/drawing/2014/main" id="{D8F07C1E-D0A5-C2D7-6102-915251E29C6B}"/>
              </a:ext>
            </a:extLst>
          </p:cNvPr>
          <p:cNvSpPr/>
          <p:nvPr/>
        </p:nvSpPr>
        <p:spPr>
          <a:xfrm>
            <a:off x="1002710" y="1532196"/>
            <a:ext cx="3509617" cy="1672253"/>
          </a:xfrm>
          <a:prstGeom prst="rect">
            <a:avLst/>
          </a:prstGeom>
        </p:spPr>
        <p:txBody>
          <a:bodyPr wrap="square">
            <a:spAutoFit/>
          </a:bodyPr>
          <a:lstStyle/>
          <a:p>
            <a:pPr algn="ctr">
              <a:spcAft>
                <a:spcPts val="800"/>
              </a:spcAft>
            </a:pPr>
            <a:r>
              <a:rPr lang="en-US" sz="2400" b="1" u="sng"/>
              <a:t>Benefit</a:t>
            </a:r>
          </a:p>
          <a:p>
            <a:pPr marL="380990" indent="-380990">
              <a:buFontTx/>
              <a:buChar char="-"/>
            </a:pPr>
            <a:r>
              <a:rPr lang="en-US" sz="2400"/>
              <a:t>Mortality reduction</a:t>
            </a:r>
          </a:p>
          <a:p>
            <a:pPr marL="380990" indent="-380990">
              <a:buFontTx/>
              <a:buChar char="-"/>
            </a:pPr>
            <a:r>
              <a:rPr lang="en-US" sz="2400"/>
              <a:t>Reduction of metastatic cancers</a:t>
            </a:r>
          </a:p>
        </p:txBody>
      </p:sp>
      <p:sp>
        <p:nvSpPr>
          <p:cNvPr id="5" name="Rectangle 4">
            <a:extLst>
              <a:ext uri="{FF2B5EF4-FFF2-40B4-BE49-F238E27FC236}">
                <a16:creationId xmlns:a16="http://schemas.microsoft.com/office/drawing/2014/main" id="{EBC74FF8-A0DB-CC9F-B811-B3E14D5AD2C2}"/>
              </a:ext>
            </a:extLst>
          </p:cNvPr>
          <p:cNvSpPr/>
          <p:nvPr/>
        </p:nvSpPr>
        <p:spPr>
          <a:xfrm>
            <a:off x="8146184" y="1513763"/>
            <a:ext cx="3385417" cy="2780248"/>
          </a:xfrm>
          <a:prstGeom prst="rect">
            <a:avLst/>
          </a:prstGeom>
        </p:spPr>
        <p:txBody>
          <a:bodyPr wrap="square">
            <a:spAutoFit/>
          </a:bodyPr>
          <a:lstStyle/>
          <a:p>
            <a:pPr algn="ctr">
              <a:spcAft>
                <a:spcPts val="800"/>
              </a:spcAft>
            </a:pPr>
            <a:r>
              <a:rPr lang="en-US" sz="2400" b="1" u="sng"/>
              <a:t>Harm</a:t>
            </a:r>
          </a:p>
          <a:p>
            <a:pPr marL="380990" indent="-380990">
              <a:buFontTx/>
              <a:buChar char="-"/>
            </a:pPr>
            <a:r>
              <a:rPr lang="en-US" sz="2400"/>
              <a:t>Over-detection</a:t>
            </a:r>
          </a:p>
          <a:p>
            <a:pPr marL="380990" indent="-380990">
              <a:buFontTx/>
              <a:buChar char="-"/>
            </a:pPr>
            <a:r>
              <a:rPr lang="en-US" sz="2400"/>
              <a:t>Over-treatment</a:t>
            </a:r>
          </a:p>
          <a:p>
            <a:pPr marL="380990" indent="-380990">
              <a:buFontTx/>
              <a:buChar char="-"/>
            </a:pPr>
            <a:r>
              <a:rPr lang="en-US" sz="2400"/>
              <a:t>Unnecessary biopsy</a:t>
            </a:r>
          </a:p>
          <a:p>
            <a:pPr marL="380990" indent="-380990">
              <a:buFontTx/>
              <a:buChar char="-"/>
            </a:pPr>
            <a:r>
              <a:rPr lang="en-US" sz="2400"/>
              <a:t>Biopsy complication (2-3% infection rate, bleeding, pain)</a:t>
            </a:r>
          </a:p>
        </p:txBody>
      </p:sp>
      <p:grpSp>
        <p:nvGrpSpPr>
          <p:cNvPr id="17" name="Group 16">
            <a:extLst>
              <a:ext uri="{FF2B5EF4-FFF2-40B4-BE49-F238E27FC236}">
                <a16:creationId xmlns:a16="http://schemas.microsoft.com/office/drawing/2014/main" id="{4FFAE1E9-94C2-CD9E-1BB3-D925ED438C65}"/>
              </a:ext>
            </a:extLst>
          </p:cNvPr>
          <p:cNvGrpSpPr/>
          <p:nvPr/>
        </p:nvGrpSpPr>
        <p:grpSpPr>
          <a:xfrm>
            <a:off x="389591" y="4302370"/>
            <a:ext cx="5065815" cy="1770821"/>
            <a:chOff x="292193" y="3226777"/>
            <a:chExt cx="3799361" cy="1328116"/>
          </a:xfrm>
        </p:grpSpPr>
        <p:sp>
          <p:nvSpPr>
            <p:cNvPr id="7" name="TextBox 6">
              <a:extLst>
                <a:ext uri="{FF2B5EF4-FFF2-40B4-BE49-F238E27FC236}">
                  <a16:creationId xmlns:a16="http://schemas.microsoft.com/office/drawing/2014/main" id="{BA9AB9A9-945F-3D0D-E642-C01BB4EDFADF}"/>
                </a:ext>
              </a:extLst>
            </p:cNvPr>
            <p:cNvSpPr txBox="1"/>
            <p:nvPr/>
          </p:nvSpPr>
          <p:spPr>
            <a:xfrm>
              <a:off x="1175596" y="3226777"/>
              <a:ext cx="2915958" cy="346249"/>
            </a:xfrm>
            <a:prstGeom prst="rect">
              <a:avLst/>
            </a:prstGeom>
            <a:noFill/>
          </p:spPr>
          <p:txBody>
            <a:bodyPr wrap="square">
              <a:spAutoFit/>
            </a:bodyPr>
            <a:lstStyle/>
            <a:p>
              <a:pPr algn="ctr"/>
              <a:r>
                <a:rPr lang="en-US" sz="2400" b="1"/>
                <a:t>Screen many to benefit few</a:t>
              </a:r>
              <a:endParaRPr lang="en-US" sz="2400"/>
            </a:p>
          </p:txBody>
        </p:sp>
        <p:sp>
          <p:nvSpPr>
            <p:cNvPr id="8" name="Oval 7">
              <a:extLst>
                <a:ext uri="{FF2B5EF4-FFF2-40B4-BE49-F238E27FC236}">
                  <a16:creationId xmlns:a16="http://schemas.microsoft.com/office/drawing/2014/main" id="{69BBDCDF-827B-C135-7A41-F32F5911DA15}"/>
                </a:ext>
              </a:extLst>
            </p:cNvPr>
            <p:cNvSpPr/>
            <p:nvPr/>
          </p:nvSpPr>
          <p:spPr>
            <a:xfrm>
              <a:off x="2715510" y="3566804"/>
              <a:ext cx="201478" cy="19980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Oval 8">
              <a:extLst>
                <a:ext uri="{FF2B5EF4-FFF2-40B4-BE49-F238E27FC236}">
                  <a16:creationId xmlns:a16="http://schemas.microsoft.com/office/drawing/2014/main" id="{4CEF972E-C27E-C361-30F9-6AFC102A415B}"/>
                </a:ext>
              </a:extLst>
            </p:cNvPr>
            <p:cNvSpPr>
              <a:spLocks/>
            </p:cNvSpPr>
            <p:nvPr/>
          </p:nvSpPr>
          <p:spPr>
            <a:xfrm>
              <a:off x="292193" y="3457613"/>
              <a:ext cx="1097280" cy="10972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1" name="Straight Arrow Connector 10">
              <a:extLst>
                <a:ext uri="{FF2B5EF4-FFF2-40B4-BE49-F238E27FC236}">
                  <a16:creationId xmlns:a16="http://schemas.microsoft.com/office/drawing/2014/main" id="{B58072BC-C762-D991-FF61-9E50EC22243C}"/>
                </a:ext>
              </a:extLst>
            </p:cNvPr>
            <p:cNvCxnSpPr/>
            <p:nvPr/>
          </p:nvCxnSpPr>
          <p:spPr>
            <a:xfrm>
              <a:off x="1464590" y="3665384"/>
              <a:ext cx="106938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5E12BA63-476F-5105-0DC3-FC33BC054C98}"/>
              </a:ext>
            </a:extLst>
          </p:cNvPr>
          <p:cNvGrpSpPr/>
          <p:nvPr/>
        </p:nvGrpSpPr>
        <p:grpSpPr>
          <a:xfrm>
            <a:off x="1952788" y="5269511"/>
            <a:ext cx="5938265" cy="1097280"/>
            <a:chOff x="1464590" y="3952133"/>
            <a:chExt cx="4453699" cy="822960"/>
          </a:xfrm>
        </p:grpSpPr>
        <p:sp>
          <p:nvSpPr>
            <p:cNvPr id="12" name="TextBox 11">
              <a:extLst>
                <a:ext uri="{FF2B5EF4-FFF2-40B4-BE49-F238E27FC236}">
                  <a16:creationId xmlns:a16="http://schemas.microsoft.com/office/drawing/2014/main" id="{83039DC9-D53E-B855-9FDE-749E3C63C8C8}"/>
                </a:ext>
              </a:extLst>
            </p:cNvPr>
            <p:cNvSpPr txBox="1"/>
            <p:nvPr/>
          </p:nvSpPr>
          <p:spPr>
            <a:xfrm>
              <a:off x="2195902" y="4400993"/>
              <a:ext cx="2915958" cy="346249"/>
            </a:xfrm>
            <a:prstGeom prst="rect">
              <a:avLst/>
            </a:prstGeom>
            <a:noFill/>
          </p:spPr>
          <p:txBody>
            <a:bodyPr wrap="square">
              <a:spAutoFit/>
            </a:bodyPr>
            <a:lstStyle/>
            <a:p>
              <a:pPr algn="ctr"/>
              <a:r>
                <a:rPr lang="en-US" sz="2400" b="1"/>
                <a:t>Opportunity to harm many</a:t>
              </a:r>
              <a:endParaRPr lang="en-US" sz="2400"/>
            </a:p>
          </p:txBody>
        </p:sp>
        <p:sp>
          <p:nvSpPr>
            <p:cNvPr id="13" name="Oval 12">
              <a:extLst>
                <a:ext uri="{FF2B5EF4-FFF2-40B4-BE49-F238E27FC236}">
                  <a16:creationId xmlns:a16="http://schemas.microsoft.com/office/drawing/2014/main" id="{D090A620-B1CF-CD64-CB5B-C4F5D1E0E489}"/>
                </a:ext>
              </a:extLst>
            </p:cNvPr>
            <p:cNvSpPr/>
            <p:nvPr/>
          </p:nvSpPr>
          <p:spPr>
            <a:xfrm>
              <a:off x="5095329" y="3952133"/>
              <a:ext cx="822960" cy="822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4" name="Straight Arrow Connector 13">
              <a:extLst>
                <a:ext uri="{FF2B5EF4-FFF2-40B4-BE49-F238E27FC236}">
                  <a16:creationId xmlns:a16="http://schemas.microsoft.com/office/drawing/2014/main" id="{1B666B82-51B5-0C88-ED84-7E2C6AC7E8D3}"/>
                </a:ext>
              </a:extLst>
            </p:cNvPr>
            <p:cNvCxnSpPr>
              <a:cxnSpLocks/>
            </p:cNvCxnSpPr>
            <p:nvPr/>
          </p:nvCxnSpPr>
          <p:spPr>
            <a:xfrm>
              <a:off x="1464590" y="4337813"/>
              <a:ext cx="363073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9689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389A95F-C010-3749-9065-182B35467F05}"/>
              </a:ext>
            </a:extLst>
          </p:cNvPr>
          <p:cNvSpPr>
            <a:spLocks noGrp="1"/>
          </p:cNvSpPr>
          <p:nvPr>
            <p:ph type="body" sz="quarter" idx="4294967295"/>
          </p:nvPr>
        </p:nvSpPr>
        <p:spPr>
          <a:xfrm>
            <a:off x="609600" y="2751667"/>
            <a:ext cx="10972800" cy="1354667"/>
          </a:xfrm>
          <a:prstGeom prst="rect">
            <a:avLst/>
          </a:prstGeom>
        </p:spPr>
        <p:txBody>
          <a:bodyPr/>
          <a:lstStyle/>
          <a:p>
            <a:pPr marL="0" indent="0" algn="ctr">
              <a:buNone/>
            </a:pPr>
            <a:r>
              <a:rPr lang="en-US" sz="3733" b="1"/>
              <a:t>What is an elevated PSA?</a:t>
            </a:r>
          </a:p>
        </p:txBody>
      </p:sp>
    </p:spTree>
    <p:extLst>
      <p:ext uri="{BB962C8B-B14F-4D97-AF65-F5344CB8AC3E}">
        <p14:creationId xmlns:p14="http://schemas.microsoft.com/office/powerpoint/2010/main" val="2625080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39A4D-EFA0-C1BF-86F3-4B34F67D2D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22D875-EB96-847E-AF94-E107E325963D}"/>
              </a:ext>
            </a:extLst>
          </p:cNvPr>
          <p:cNvSpPr>
            <a:spLocks noGrp="1"/>
          </p:cNvSpPr>
          <p:nvPr>
            <p:ph type="title"/>
          </p:nvPr>
        </p:nvSpPr>
        <p:spPr/>
        <p:txBody>
          <a:bodyPr>
            <a:normAutofit/>
          </a:bodyPr>
          <a:lstStyle/>
          <a:p>
            <a:r>
              <a:rPr lang="en-US"/>
              <a:t>Prostate Specific Antigen</a:t>
            </a:r>
          </a:p>
        </p:txBody>
      </p:sp>
      <p:grpSp>
        <p:nvGrpSpPr>
          <p:cNvPr id="6" name="Group 5">
            <a:extLst>
              <a:ext uri="{FF2B5EF4-FFF2-40B4-BE49-F238E27FC236}">
                <a16:creationId xmlns:a16="http://schemas.microsoft.com/office/drawing/2014/main" id="{61417F2F-37E1-CB90-B781-D0D6A41E28B2}"/>
              </a:ext>
            </a:extLst>
          </p:cNvPr>
          <p:cNvGrpSpPr/>
          <p:nvPr/>
        </p:nvGrpSpPr>
        <p:grpSpPr>
          <a:xfrm>
            <a:off x="550046" y="1606681"/>
            <a:ext cx="4233333" cy="4065457"/>
            <a:chOff x="264547" y="676374"/>
            <a:chExt cx="3175000" cy="3049093"/>
          </a:xfrm>
        </p:grpSpPr>
        <p:pic>
          <p:nvPicPr>
            <p:cNvPr id="1026" name="Picture 2">
              <a:extLst>
                <a:ext uri="{FF2B5EF4-FFF2-40B4-BE49-F238E27FC236}">
                  <a16:creationId xmlns:a16="http://schemas.microsoft.com/office/drawing/2014/main" id="{64732E31-EB57-B47E-3421-72384D988A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547" y="676374"/>
              <a:ext cx="3175000" cy="2425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48B5889-8C9A-B792-B45A-4EBC11BCB27B}"/>
                </a:ext>
              </a:extLst>
            </p:cNvPr>
            <p:cNvSpPr txBox="1"/>
            <p:nvPr/>
          </p:nvSpPr>
          <p:spPr>
            <a:xfrm>
              <a:off x="461614" y="3102074"/>
              <a:ext cx="2764464" cy="623393"/>
            </a:xfrm>
            <a:prstGeom prst="rect">
              <a:avLst/>
            </a:prstGeom>
            <a:noFill/>
          </p:spPr>
          <p:txBody>
            <a:bodyPr wrap="square" rtlCol="0">
              <a:spAutoFit/>
            </a:bodyPr>
            <a:lstStyle/>
            <a:p>
              <a:pPr algn="ctr"/>
              <a:r>
                <a:rPr lang="en-US" sz="1867" b="1"/>
                <a:t>Kallikrein-3 (glycoprotein)</a:t>
              </a:r>
            </a:p>
            <a:p>
              <a:pPr algn="ctr"/>
              <a:r>
                <a:rPr lang="en-US" sz="1467"/>
                <a:t>Marker of Prostate Epithelium</a:t>
              </a:r>
            </a:p>
            <a:p>
              <a:pPr algn="ctr"/>
              <a:r>
                <a:rPr lang="en-US" sz="1467"/>
                <a:t>Function is to liquify seminal fluid</a:t>
              </a:r>
            </a:p>
          </p:txBody>
        </p:sp>
      </p:grpSp>
      <p:grpSp>
        <p:nvGrpSpPr>
          <p:cNvPr id="8" name="Group 7">
            <a:extLst>
              <a:ext uri="{FF2B5EF4-FFF2-40B4-BE49-F238E27FC236}">
                <a16:creationId xmlns:a16="http://schemas.microsoft.com/office/drawing/2014/main" id="{8B6739A3-8947-3573-BBFF-503DB2CE52A8}"/>
              </a:ext>
            </a:extLst>
          </p:cNvPr>
          <p:cNvGrpSpPr/>
          <p:nvPr/>
        </p:nvGrpSpPr>
        <p:grpSpPr>
          <a:xfrm>
            <a:off x="7216452" y="2303673"/>
            <a:ext cx="2688813" cy="2219813"/>
            <a:chOff x="4789243" y="623193"/>
            <a:chExt cx="2016610" cy="1664860"/>
          </a:xfrm>
        </p:grpSpPr>
        <p:pic>
          <p:nvPicPr>
            <p:cNvPr id="1028" name="Picture 4" descr="Sony Walkman 1981 Commercial GIF | GIFDB.com">
              <a:extLst>
                <a:ext uri="{FF2B5EF4-FFF2-40B4-BE49-F238E27FC236}">
                  <a16:creationId xmlns:a16="http://schemas.microsoft.com/office/drawing/2014/main" id="{6F6E59AF-DB44-5E7D-51AF-87B7FC612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181" y="623193"/>
              <a:ext cx="1836734" cy="13494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744E9F1-F453-894E-9AF1-430E436E1799}"/>
                </a:ext>
              </a:extLst>
            </p:cNvPr>
            <p:cNvSpPr txBox="1"/>
            <p:nvPr/>
          </p:nvSpPr>
          <p:spPr>
            <a:xfrm>
              <a:off x="4789243" y="1972630"/>
              <a:ext cx="2016610" cy="315423"/>
            </a:xfrm>
            <a:prstGeom prst="rect">
              <a:avLst/>
            </a:prstGeom>
            <a:noFill/>
          </p:spPr>
          <p:txBody>
            <a:bodyPr wrap="none" rtlCol="0">
              <a:spAutoFit/>
            </a:bodyPr>
            <a:lstStyle/>
            <a:p>
              <a:pPr algn="ctr"/>
              <a:r>
                <a:rPr lang="en-US" sz="2133"/>
                <a:t>First described in 1981</a:t>
              </a:r>
            </a:p>
          </p:txBody>
        </p:sp>
      </p:grpSp>
      <p:pic>
        <p:nvPicPr>
          <p:cNvPr id="9" name="Picture 8">
            <a:extLst>
              <a:ext uri="{FF2B5EF4-FFF2-40B4-BE49-F238E27FC236}">
                <a16:creationId xmlns:a16="http://schemas.microsoft.com/office/drawing/2014/main" id="{7DFF108E-B8D2-8DCC-C0D0-8798716933C0}"/>
              </a:ext>
            </a:extLst>
          </p:cNvPr>
          <p:cNvPicPr>
            <a:picLocks noChangeAspect="1"/>
          </p:cNvPicPr>
          <p:nvPr/>
        </p:nvPicPr>
        <p:blipFill>
          <a:blip r:embed="rId4"/>
          <a:stretch>
            <a:fillRect/>
          </a:stretch>
        </p:blipFill>
        <p:spPr>
          <a:xfrm>
            <a:off x="5086349" y="2212586"/>
            <a:ext cx="6949016" cy="2432828"/>
          </a:xfrm>
          <a:prstGeom prst="rect">
            <a:avLst/>
          </a:prstGeom>
        </p:spPr>
      </p:pic>
      <p:sp>
        <p:nvSpPr>
          <p:cNvPr id="10" name="Rectangle 9">
            <a:extLst>
              <a:ext uri="{FF2B5EF4-FFF2-40B4-BE49-F238E27FC236}">
                <a16:creationId xmlns:a16="http://schemas.microsoft.com/office/drawing/2014/main" id="{8FA77DA9-88B2-F6A8-3E57-F76EE5CD59E7}"/>
              </a:ext>
            </a:extLst>
          </p:cNvPr>
          <p:cNvSpPr/>
          <p:nvPr/>
        </p:nvSpPr>
        <p:spPr>
          <a:xfrm>
            <a:off x="592534" y="6426200"/>
            <a:ext cx="6344620" cy="318100"/>
          </a:xfrm>
          <a:prstGeom prst="rect">
            <a:avLst/>
          </a:prstGeom>
        </p:spPr>
        <p:txBody>
          <a:bodyPr wrap="square">
            <a:spAutoFit/>
          </a:bodyPr>
          <a:lstStyle/>
          <a:p>
            <a:r>
              <a:rPr lang="en-US" sz="1467"/>
              <a:t>Nadji M et al, Cancer, 1981; Oesterling JE et al, JAMA, 1993</a:t>
            </a:r>
          </a:p>
        </p:txBody>
      </p:sp>
    </p:spTree>
    <p:extLst>
      <p:ext uri="{BB962C8B-B14F-4D97-AF65-F5344CB8AC3E}">
        <p14:creationId xmlns:p14="http://schemas.microsoft.com/office/powerpoint/2010/main" val="204623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FC6F0D0-E7D9-676D-E68F-3C66FF7F58CA}"/>
              </a:ext>
            </a:extLst>
          </p:cNvPr>
          <p:cNvSpPr txBox="1"/>
          <p:nvPr/>
        </p:nvSpPr>
        <p:spPr>
          <a:xfrm>
            <a:off x="1277325" y="1259286"/>
            <a:ext cx="9176239" cy="83099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34994"/>
                </a:solidFill>
                <a:effectLst/>
                <a:uLnTx/>
                <a:uFillTx/>
                <a:latin typeface="Poppins Bold"/>
                <a:ea typeface="+mn-ea"/>
                <a:cs typeface="+mn-cs"/>
              </a:rPr>
              <a:t>Thank You to Our Sponsors!</a:t>
            </a:r>
            <a:endParaRPr kumimoji="0" lang="en-US" sz="4800" b="0" i="0" u="none" strike="noStrike" kern="1200" cap="none" spc="0" normalizeH="0" baseline="0" noProof="0">
              <a:ln>
                <a:noFill/>
              </a:ln>
              <a:solidFill>
                <a:srgbClr val="134994"/>
              </a:solidFill>
              <a:effectLst/>
              <a:uLnTx/>
              <a:uFillTx/>
              <a:latin typeface="Poppins Bold"/>
              <a:ea typeface="+mn-ea"/>
              <a:cs typeface="Poppins Bold"/>
            </a:endParaRPr>
          </a:p>
        </p:txBody>
      </p:sp>
      <p:grpSp>
        <p:nvGrpSpPr>
          <p:cNvPr id="17" name="Group 16">
            <a:extLst>
              <a:ext uri="{FF2B5EF4-FFF2-40B4-BE49-F238E27FC236}">
                <a16:creationId xmlns:a16="http://schemas.microsoft.com/office/drawing/2014/main" id="{886E425F-C347-BF91-4B62-52A4791181A1}"/>
              </a:ext>
            </a:extLst>
          </p:cNvPr>
          <p:cNvGrpSpPr/>
          <p:nvPr/>
        </p:nvGrpSpPr>
        <p:grpSpPr>
          <a:xfrm>
            <a:off x="1181697" y="2385805"/>
            <a:ext cx="9706206" cy="3857953"/>
            <a:chOff x="1181697" y="2234937"/>
            <a:chExt cx="9706206" cy="3857953"/>
          </a:xfrm>
        </p:grpSpPr>
        <p:pic>
          <p:nvPicPr>
            <p:cNvPr id="5" name="Picture 4" descr="A blue and red logo with text&#10;&#10;Description automatically generated">
              <a:extLst>
                <a:ext uri="{FF2B5EF4-FFF2-40B4-BE49-F238E27FC236}">
                  <a16:creationId xmlns:a16="http://schemas.microsoft.com/office/drawing/2014/main" id="{169F3406-8D8D-55B6-0083-431836689DBB}"/>
                </a:ext>
              </a:extLst>
            </p:cNvPr>
            <p:cNvPicPr>
              <a:picLocks noChangeAspect="1"/>
            </p:cNvPicPr>
            <p:nvPr/>
          </p:nvPicPr>
          <p:blipFill>
            <a:blip r:embed="rId3"/>
            <a:stretch>
              <a:fillRect/>
            </a:stretch>
          </p:blipFill>
          <p:spPr>
            <a:xfrm>
              <a:off x="4321195" y="5552929"/>
              <a:ext cx="3395000" cy="539961"/>
            </a:xfrm>
            <a:prstGeom prst="rect">
              <a:avLst/>
            </a:prstGeom>
          </p:spPr>
        </p:pic>
        <p:pic>
          <p:nvPicPr>
            <p:cNvPr id="8" name="Picture 7" descr="A blue and black logo&#10;&#10;Description automatically generated">
              <a:extLst>
                <a:ext uri="{FF2B5EF4-FFF2-40B4-BE49-F238E27FC236}">
                  <a16:creationId xmlns:a16="http://schemas.microsoft.com/office/drawing/2014/main" id="{5138C252-509F-7AD6-692B-BE12B5CA3E86}"/>
                </a:ext>
              </a:extLst>
            </p:cNvPr>
            <p:cNvPicPr>
              <a:picLocks noChangeAspect="1"/>
            </p:cNvPicPr>
            <p:nvPr/>
          </p:nvPicPr>
          <p:blipFill>
            <a:blip r:embed="rId4"/>
            <a:stretch>
              <a:fillRect/>
            </a:stretch>
          </p:blipFill>
          <p:spPr>
            <a:xfrm>
              <a:off x="5154935" y="2667098"/>
              <a:ext cx="2541872" cy="1050527"/>
            </a:xfrm>
            <a:prstGeom prst="rect">
              <a:avLst/>
            </a:prstGeom>
          </p:spPr>
        </p:pic>
        <p:pic>
          <p:nvPicPr>
            <p:cNvPr id="11" name="Picture 10" descr="A logo with blue and green text&#10;&#10;Description automatically generated">
              <a:extLst>
                <a:ext uri="{FF2B5EF4-FFF2-40B4-BE49-F238E27FC236}">
                  <a16:creationId xmlns:a16="http://schemas.microsoft.com/office/drawing/2014/main" id="{A85704C9-A3FF-2D27-9C13-AB38B13465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3139" t="4938" r="3139" b="7407"/>
            <a:stretch/>
          </p:blipFill>
          <p:spPr>
            <a:xfrm>
              <a:off x="8558641" y="2234937"/>
              <a:ext cx="2034827" cy="2082563"/>
            </a:xfrm>
            <a:prstGeom prst="rect">
              <a:avLst/>
            </a:prstGeom>
          </p:spPr>
        </p:pic>
        <p:pic>
          <p:nvPicPr>
            <p:cNvPr id="16" name="Picture 15" descr="A red and white symbol&#10;&#10;Description automatically generated">
              <a:extLst>
                <a:ext uri="{FF2B5EF4-FFF2-40B4-BE49-F238E27FC236}">
                  <a16:creationId xmlns:a16="http://schemas.microsoft.com/office/drawing/2014/main" id="{B0469568-6C5D-25B8-7078-2AC48A38232A}"/>
                </a:ext>
              </a:extLst>
            </p:cNvPr>
            <p:cNvPicPr>
              <a:picLocks noChangeAspect="1"/>
            </p:cNvPicPr>
            <p:nvPr/>
          </p:nvPicPr>
          <p:blipFill>
            <a:blip r:embed="rId7"/>
            <a:stretch>
              <a:fillRect/>
            </a:stretch>
          </p:blipFill>
          <p:spPr>
            <a:xfrm>
              <a:off x="1181697" y="2986689"/>
              <a:ext cx="3311770" cy="314013"/>
            </a:xfrm>
            <a:prstGeom prst="rect">
              <a:avLst/>
            </a:prstGeom>
          </p:spPr>
        </p:pic>
        <p:sp>
          <p:nvSpPr>
            <p:cNvPr id="4" name="TextBox 3">
              <a:extLst>
                <a:ext uri="{FF2B5EF4-FFF2-40B4-BE49-F238E27FC236}">
                  <a16:creationId xmlns:a16="http://schemas.microsoft.com/office/drawing/2014/main" id="{1FF857DF-21AE-9D3C-A64F-868350C13AE3}"/>
                </a:ext>
              </a:extLst>
            </p:cNvPr>
            <p:cNvSpPr txBox="1"/>
            <p:nvPr/>
          </p:nvSpPr>
          <p:spPr>
            <a:xfrm>
              <a:off x="1392171" y="4597255"/>
              <a:ext cx="9389234"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Pfizer has provided funding to ACS in support of the launch of “Change the Odds: Uniting to Improve Cancer Outcomes™,” a new initiative to start creating change where it is most urgently needed: in communities disproportionately impacted by breast and prostate cancer. </a:t>
              </a:r>
            </a:p>
          </p:txBody>
        </p:sp>
        <p:cxnSp>
          <p:nvCxnSpPr>
            <p:cNvPr id="7" name="Straight Connector 6">
              <a:extLst>
                <a:ext uri="{FF2B5EF4-FFF2-40B4-BE49-F238E27FC236}">
                  <a16:creationId xmlns:a16="http://schemas.microsoft.com/office/drawing/2014/main" id="{B0B04A22-961B-BBCC-65B0-8A9053D18400}"/>
                </a:ext>
              </a:extLst>
            </p:cNvPr>
            <p:cNvCxnSpPr/>
            <p:nvPr/>
          </p:nvCxnSpPr>
          <p:spPr>
            <a:xfrm>
              <a:off x="1297646" y="4457700"/>
              <a:ext cx="9590257" cy="0"/>
            </a:xfrm>
            <a:prstGeom prst="line">
              <a:avLst/>
            </a:prstGeom>
            <a:ln>
              <a:solidFill>
                <a:srgbClr val="A7A8A9"/>
              </a:solidFill>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422A7F9D-9DF1-76AE-A7A6-624098C21010}"/>
              </a:ext>
            </a:extLst>
          </p:cNvPr>
          <p:cNvPicPr>
            <a:picLocks noChangeAspect="1"/>
          </p:cNvPicPr>
          <p:nvPr/>
        </p:nvPicPr>
        <p:blipFill>
          <a:blip r:embed="rId8"/>
          <a:srcRect/>
          <a:stretch/>
        </p:blipFill>
        <p:spPr>
          <a:xfrm>
            <a:off x="8817553" y="180461"/>
            <a:ext cx="2959393" cy="602128"/>
          </a:xfrm>
          <a:prstGeom prst="rect">
            <a:avLst/>
          </a:prstGeom>
        </p:spPr>
      </p:pic>
      <p:sp>
        <p:nvSpPr>
          <p:cNvPr id="2" name="Rectangle 1">
            <a:extLst>
              <a:ext uri="{FF2B5EF4-FFF2-40B4-BE49-F238E27FC236}">
                <a16:creationId xmlns:a16="http://schemas.microsoft.com/office/drawing/2014/main" id="{E99068B7-7B0B-7756-5ED4-0003D92F0A2E}"/>
              </a:ext>
            </a:extLst>
          </p:cNvPr>
          <p:cNvSpPr/>
          <p:nvPr/>
        </p:nvSpPr>
        <p:spPr>
          <a:xfrm>
            <a:off x="0" y="0"/>
            <a:ext cx="1277325" cy="3010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082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C24EB-CB48-A7CD-F5D7-11ACFD7214F2}"/>
              </a:ext>
            </a:extLst>
          </p:cNvPr>
          <p:cNvSpPr>
            <a:spLocks noGrp="1"/>
          </p:cNvSpPr>
          <p:nvPr>
            <p:ph type="title"/>
          </p:nvPr>
        </p:nvSpPr>
        <p:spPr/>
        <p:txBody>
          <a:bodyPr>
            <a:noAutofit/>
          </a:bodyPr>
          <a:lstStyle/>
          <a:p>
            <a:r>
              <a:rPr lang="en-US" sz="3200"/>
              <a:t>Baseline PSA Range and Age from Physician’s Health Study</a:t>
            </a:r>
          </a:p>
        </p:txBody>
      </p:sp>
      <p:sp>
        <p:nvSpPr>
          <p:cNvPr id="4" name="TextBox 3">
            <a:extLst>
              <a:ext uri="{FF2B5EF4-FFF2-40B4-BE49-F238E27FC236}">
                <a16:creationId xmlns:a16="http://schemas.microsoft.com/office/drawing/2014/main" id="{98491F6B-0481-5924-05A2-E3EE24D3FE8E}"/>
              </a:ext>
            </a:extLst>
          </p:cNvPr>
          <p:cNvSpPr txBox="1"/>
          <p:nvPr/>
        </p:nvSpPr>
        <p:spPr>
          <a:xfrm>
            <a:off x="546765" y="6431745"/>
            <a:ext cx="2202783" cy="307777"/>
          </a:xfrm>
          <a:prstGeom prst="rect">
            <a:avLst/>
          </a:prstGeom>
          <a:noFill/>
        </p:spPr>
        <p:txBody>
          <a:bodyPr wrap="none" rtlCol="0">
            <a:spAutoFit/>
          </a:bodyPr>
          <a:lstStyle/>
          <a:p>
            <a:r>
              <a:rPr lang="en-US" sz="1400"/>
              <a:t>Preston MA et al, JCO, 2016</a:t>
            </a:r>
          </a:p>
        </p:txBody>
      </p:sp>
      <p:pic>
        <p:nvPicPr>
          <p:cNvPr id="7" name="Picture 6">
            <a:extLst>
              <a:ext uri="{FF2B5EF4-FFF2-40B4-BE49-F238E27FC236}">
                <a16:creationId xmlns:a16="http://schemas.microsoft.com/office/drawing/2014/main" id="{E6DB3314-2A3A-07FD-A4DC-951477127735}"/>
              </a:ext>
            </a:extLst>
          </p:cNvPr>
          <p:cNvPicPr>
            <a:picLocks noChangeAspect="1"/>
          </p:cNvPicPr>
          <p:nvPr/>
        </p:nvPicPr>
        <p:blipFill>
          <a:blip r:embed="rId2"/>
          <a:srcRect r="41792"/>
          <a:stretch>
            <a:fillRect/>
          </a:stretch>
        </p:blipFill>
        <p:spPr>
          <a:xfrm>
            <a:off x="2554617" y="814615"/>
            <a:ext cx="7336465" cy="5704348"/>
          </a:xfrm>
          <a:prstGeom prst="rect">
            <a:avLst/>
          </a:prstGeom>
        </p:spPr>
      </p:pic>
      <p:sp>
        <p:nvSpPr>
          <p:cNvPr id="8" name="Rectangle 7">
            <a:extLst>
              <a:ext uri="{FF2B5EF4-FFF2-40B4-BE49-F238E27FC236}">
                <a16:creationId xmlns:a16="http://schemas.microsoft.com/office/drawing/2014/main" id="{1AA50054-EBAE-2163-DD5E-018F0E980A3E}"/>
              </a:ext>
            </a:extLst>
          </p:cNvPr>
          <p:cNvSpPr/>
          <p:nvPr/>
        </p:nvSpPr>
        <p:spPr>
          <a:xfrm>
            <a:off x="5576187" y="5755759"/>
            <a:ext cx="4432595" cy="756093"/>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7903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A4A946F-5B98-5D45-BF50-9DDAFE96B72D}"/>
              </a:ext>
            </a:extLst>
          </p:cNvPr>
          <p:cNvGrpSpPr/>
          <p:nvPr/>
        </p:nvGrpSpPr>
        <p:grpSpPr>
          <a:xfrm>
            <a:off x="578615" y="1364580"/>
            <a:ext cx="7501461" cy="2064421"/>
            <a:chOff x="852175" y="1142795"/>
            <a:chExt cx="5626096" cy="1548316"/>
          </a:xfrm>
        </p:grpSpPr>
        <p:grpSp>
          <p:nvGrpSpPr>
            <p:cNvPr id="3" name="Group 2">
              <a:extLst>
                <a:ext uri="{FF2B5EF4-FFF2-40B4-BE49-F238E27FC236}">
                  <a16:creationId xmlns:a16="http://schemas.microsoft.com/office/drawing/2014/main" id="{7EFD79CF-BEEB-F885-BE7B-7A7E6576038E}"/>
                </a:ext>
              </a:extLst>
            </p:cNvPr>
            <p:cNvGrpSpPr/>
            <p:nvPr/>
          </p:nvGrpSpPr>
          <p:grpSpPr>
            <a:xfrm>
              <a:off x="852175" y="1142795"/>
              <a:ext cx="3799361" cy="1328116"/>
              <a:chOff x="292193" y="3226777"/>
              <a:chExt cx="3799361" cy="1328116"/>
            </a:xfrm>
          </p:grpSpPr>
          <p:sp>
            <p:nvSpPr>
              <p:cNvPr id="4" name="TextBox 3">
                <a:extLst>
                  <a:ext uri="{FF2B5EF4-FFF2-40B4-BE49-F238E27FC236}">
                    <a16:creationId xmlns:a16="http://schemas.microsoft.com/office/drawing/2014/main" id="{3A8833DF-B512-E2A8-BF78-C1405BE8B029}"/>
                  </a:ext>
                </a:extLst>
              </p:cNvPr>
              <p:cNvSpPr txBox="1"/>
              <p:nvPr/>
            </p:nvSpPr>
            <p:spPr>
              <a:xfrm>
                <a:off x="1175596" y="3226777"/>
                <a:ext cx="2915958" cy="346249"/>
              </a:xfrm>
              <a:prstGeom prst="rect">
                <a:avLst/>
              </a:prstGeom>
              <a:noFill/>
            </p:spPr>
            <p:txBody>
              <a:bodyPr wrap="square">
                <a:spAutoFit/>
              </a:bodyPr>
              <a:lstStyle/>
              <a:p>
                <a:pPr algn="ctr"/>
                <a:r>
                  <a:rPr lang="en-US" sz="2400" b="1"/>
                  <a:t>Screen many to benefit few</a:t>
                </a:r>
                <a:endParaRPr lang="en-US" sz="2400"/>
              </a:p>
            </p:txBody>
          </p:sp>
          <p:sp>
            <p:nvSpPr>
              <p:cNvPr id="5" name="Oval 4">
                <a:extLst>
                  <a:ext uri="{FF2B5EF4-FFF2-40B4-BE49-F238E27FC236}">
                    <a16:creationId xmlns:a16="http://schemas.microsoft.com/office/drawing/2014/main" id="{9BCE6F5D-AACD-809C-5C1C-3A69EBC230CC}"/>
                  </a:ext>
                </a:extLst>
              </p:cNvPr>
              <p:cNvSpPr/>
              <p:nvPr/>
            </p:nvSpPr>
            <p:spPr>
              <a:xfrm>
                <a:off x="2715510" y="3566804"/>
                <a:ext cx="201478" cy="19980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Oval 5">
                <a:extLst>
                  <a:ext uri="{FF2B5EF4-FFF2-40B4-BE49-F238E27FC236}">
                    <a16:creationId xmlns:a16="http://schemas.microsoft.com/office/drawing/2014/main" id="{34A632AD-EF87-6307-1917-C7FEB79C9F48}"/>
                  </a:ext>
                </a:extLst>
              </p:cNvPr>
              <p:cNvSpPr>
                <a:spLocks/>
              </p:cNvSpPr>
              <p:nvPr/>
            </p:nvSpPr>
            <p:spPr>
              <a:xfrm>
                <a:off x="292193" y="3457613"/>
                <a:ext cx="1097280" cy="10972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7" name="Straight Arrow Connector 6">
                <a:extLst>
                  <a:ext uri="{FF2B5EF4-FFF2-40B4-BE49-F238E27FC236}">
                    <a16:creationId xmlns:a16="http://schemas.microsoft.com/office/drawing/2014/main" id="{CACBEFFA-DE42-AB57-7B0A-4326D078339B}"/>
                  </a:ext>
                </a:extLst>
              </p:cNvPr>
              <p:cNvCxnSpPr/>
              <p:nvPr/>
            </p:nvCxnSpPr>
            <p:spPr>
              <a:xfrm>
                <a:off x="1464590" y="3665384"/>
                <a:ext cx="106938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CA8A0D63-8398-146B-A2AE-17CB2B78E562}"/>
                </a:ext>
              </a:extLst>
            </p:cNvPr>
            <p:cNvGrpSpPr/>
            <p:nvPr/>
          </p:nvGrpSpPr>
          <p:grpSpPr>
            <a:xfrm>
              <a:off x="2024572" y="1868151"/>
              <a:ext cx="4453699" cy="822960"/>
              <a:chOff x="1464590" y="3952133"/>
              <a:chExt cx="4453699" cy="822960"/>
            </a:xfrm>
          </p:grpSpPr>
          <p:sp>
            <p:nvSpPr>
              <p:cNvPr id="9" name="TextBox 8">
                <a:extLst>
                  <a:ext uri="{FF2B5EF4-FFF2-40B4-BE49-F238E27FC236}">
                    <a16:creationId xmlns:a16="http://schemas.microsoft.com/office/drawing/2014/main" id="{98FA530D-E9F4-C1AC-ACB6-3AF922788196}"/>
                  </a:ext>
                </a:extLst>
              </p:cNvPr>
              <p:cNvSpPr txBox="1"/>
              <p:nvPr/>
            </p:nvSpPr>
            <p:spPr>
              <a:xfrm>
                <a:off x="2195902" y="4400993"/>
                <a:ext cx="2915958" cy="346249"/>
              </a:xfrm>
              <a:prstGeom prst="rect">
                <a:avLst/>
              </a:prstGeom>
              <a:noFill/>
            </p:spPr>
            <p:txBody>
              <a:bodyPr wrap="square">
                <a:spAutoFit/>
              </a:bodyPr>
              <a:lstStyle/>
              <a:p>
                <a:pPr algn="ctr"/>
                <a:r>
                  <a:rPr lang="en-US" sz="2400" b="1"/>
                  <a:t>Opportunity to harm many</a:t>
                </a:r>
                <a:endParaRPr lang="en-US" sz="2400"/>
              </a:p>
            </p:txBody>
          </p:sp>
          <p:sp>
            <p:nvSpPr>
              <p:cNvPr id="10" name="Oval 9">
                <a:extLst>
                  <a:ext uri="{FF2B5EF4-FFF2-40B4-BE49-F238E27FC236}">
                    <a16:creationId xmlns:a16="http://schemas.microsoft.com/office/drawing/2014/main" id="{01724618-6126-F711-E4A3-38182B38140A}"/>
                  </a:ext>
                </a:extLst>
              </p:cNvPr>
              <p:cNvSpPr/>
              <p:nvPr/>
            </p:nvSpPr>
            <p:spPr>
              <a:xfrm>
                <a:off x="5095329" y="3952133"/>
                <a:ext cx="822960" cy="8229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1" name="Straight Arrow Connector 10">
                <a:extLst>
                  <a:ext uri="{FF2B5EF4-FFF2-40B4-BE49-F238E27FC236}">
                    <a16:creationId xmlns:a16="http://schemas.microsoft.com/office/drawing/2014/main" id="{7651895C-A759-78B2-0623-1D39A1490273}"/>
                  </a:ext>
                </a:extLst>
              </p:cNvPr>
              <p:cNvCxnSpPr>
                <a:cxnSpLocks/>
              </p:cNvCxnSpPr>
              <p:nvPr/>
            </p:nvCxnSpPr>
            <p:spPr>
              <a:xfrm>
                <a:off x="1464590" y="4337813"/>
                <a:ext cx="363073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sp>
        <p:nvSpPr>
          <p:cNvPr id="13" name="TextBox 12">
            <a:extLst>
              <a:ext uri="{FF2B5EF4-FFF2-40B4-BE49-F238E27FC236}">
                <a16:creationId xmlns:a16="http://schemas.microsoft.com/office/drawing/2014/main" id="{B0663FC7-B956-0B47-5F83-098BF124F7B0}"/>
              </a:ext>
            </a:extLst>
          </p:cNvPr>
          <p:cNvSpPr txBox="1"/>
          <p:nvPr/>
        </p:nvSpPr>
        <p:spPr>
          <a:xfrm>
            <a:off x="1998921" y="4120459"/>
            <a:ext cx="8194159" cy="830997"/>
          </a:xfrm>
          <a:prstGeom prst="rect">
            <a:avLst/>
          </a:prstGeom>
          <a:noFill/>
        </p:spPr>
        <p:txBody>
          <a:bodyPr wrap="square" rtlCol="0">
            <a:spAutoFit/>
          </a:bodyPr>
          <a:lstStyle/>
          <a:p>
            <a:r>
              <a:rPr lang="en-US" sz="2400" b="1"/>
              <a:t>How can we minimize this harm while maximizing benefit of PSA based screening?</a:t>
            </a:r>
          </a:p>
        </p:txBody>
      </p:sp>
    </p:spTree>
    <p:extLst>
      <p:ext uri="{BB962C8B-B14F-4D97-AF65-F5344CB8AC3E}">
        <p14:creationId xmlns:p14="http://schemas.microsoft.com/office/powerpoint/2010/main" val="136369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Thank You</a:t>
            </a:r>
          </a:p>
        </p:txBody>
      </p:sp>
      <p:sp>
        <p:nvSpPr>
          <p:cNvPr id="3" name="TextBox 2">
            <a:extLst>
              <a:ext uri="{FF2B5EF4-FFF2-40B4-BE49-F238E27FC236}">
                <a16:creationId xmlns:a16="http://schemas.microsoft.com/office/drawing/2014/main" id="{8461F1F7-1A88-D344-89BE-FC94242C8ABF}"/>
              </a:ext>
            </a:extLst>
          </p:cNvPr>
          <p:cNvSpPr txBox="1"/>
          <p:nvPr/>
        </p:nvSpPr>
        <p:spPr>
          <a:xfrm>
            <a:off x="4824106" y="2998113"/>
            <a:ext cx="2926521" cy="502766"/>
          </a:xfrm>
          <a:prstGeom prst="rect">
            <a:avLst/>
          </a:prstGeom>
          <a:noFill/>
        </p:spPr>
        <p:txBody>
          <a:bodyPr wrap="square" rtlCol="0">
            <a:spAutoFit/>
          </a:bodyPr>
          <a:lstStyle/>
          <a:p>
            <a:pPr algn="ctr"/>
            <a:r>
              <a:rPr lang="en-US" sz="2667" err="1"/>
              <a:t>nyamey@uw.edu</a:t>
            </a:r>
            <a:endParaRPr lang="en-US" sz="2667"/>
          </a:p>
        </p:txBody>
      </p:sp>
    </p:spTree>
    <p:extLst>
      <p:ext uri="{BB962C8B-B14F-4D97-AF65-F5344CB8AC3E}">
        <p14:creationId xmlns:p14="http://schemas.microsoft.com/office/powerpoint/2010/main" val="2284439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A13690A-0D15-3DD6-A445-E8D65ED14E90}"/>
              </a:ext>
            </a:extLst>
          </p:cNvPr>
          <p:cNvSpPr>
            <a:spLocks noGrp="1"/>
          </p:cNvSpPr>
          <p:nvPr>
            <p:ph type="subTitle" idx="1"/>
          </p:nvPr>
        </p:nvSpPr>
        <p:spPr>
          <a:xfrm>
            <a:off x="2109216" y="2819400"/>
            <a:ext cx="7827264" cy="2484120"/>
          </a:xfrm>
        </p:spPr>
        <p:txBody>
          <a:bodyPr>
            <a:normAutofit fontScale="92500" lnSpcReduction="10000"/>
          </a:bodyPr>
          <a:lstStyle/>
          <a:p>
            <a:r>
              <a:rPr lang="en-US" b="0" cap="none">
                <a:latin typeface="Arial" panose="020B0604020202020204" pitchFamily="34" charset="0"/>
                <a:cs typeface="Arial" panose="020B0604020202020204" pitchFamily="34" charset="0"/>
              </a:rPr>
              <a:t>Andrew M.D. Wolf, MD</a:t>
            </a:r>
          </a:p>
          <a:p>
            <a:r>
              <a:rPr lang="en-US" b="0" cap="none">
                <a:latin typeface="Arial" panose="020B0604020202020204" pitchFamily="34" charset="0"/>
                <a:cs typeface="Arial" panose="020B0604020202020204" pitchFamily="34" charset="0"/>
              </a:rPr>
              <a:t>Professor of Medicine Emeritus</a:t>
            </a:r>
          </a:p>
          <a:p>
            <a:r>
              <a:rPr lang="en-US" b="0" cap="none">
                <a:latin typeface="Arial" panose="020B0604020202020204" pitchFamily="34" charset="0"/>
                <a:cs typeface="Arial" panose="020B0604020202020204" pitchFamily="34" charset="0"/>
              </a:rPr>
              <a:t>UVA School of Medicine</a:t>
            </a:r>
          </a:p>
          <a:p>
            <a:endParaRPr lang="en-US" b="0" cap="none">
              <a:latin typeface="Arial" panose="020B0604020202020204" pitchFamily="34" charset="0"/>
              <a:cs typeface="Arial" panose="020B0604020202020204" pitchFamily="34" charset="0"/>
            </a:endParaRPr>
          </a:p>
          <a:p>
            <a:r>
              <a:rPr lang="en-US" b="0" cap="none">
                <a:latin typeface="Arial" panose="020B0604020202020204" pitchFamily="34" charset="0"/>
                <a:cs typeface="Arial" panose="020B0604020202020204" pitchFamily="34" charset="0"/>
              </a:rPr>
              <a:t>American Cancer Society </a:t>
            </a:r>
          </a:p>
          <a:p>
            <a:r>
              <a:rPr lang="en-US" b="0" cap="none">
                <a:latin typeface="Arial" panose="020B0604020202020204" pitchFamily="34" charset="0"/>
                <a:cs typeface="Arial" panose="020B0604020202020204" pitchFamily="34" charset="0"/>
              </a:rPr>
              <a:t>National Prostate Cancer Roundtable </a:t>
            </a:r>
          </a:p>
          <a:p>
            <a:endParaRPr lang="en-US" b="0" cap="none">
              <a:latin typeface="Arial" panose="020B0604020202020204" pitchFamily="34" charset="0"/>
              <a:cs typeface="Arial" panose="020B0604020202020204" pitchFamily="34" charset="0"/>
            </a:endParaRPr>
          </a:p>
          <a:p>
            <a:r>
              <a:rPr lang="en-US" b="0" cap="none">
                <a:latin typeface="Arial" panose="020B0604020202020204" pitchFamily="34" charset="0"/>
                <a:cs typeface="Arial" panose="020B0604020202020204" pitchFamily="34" charset="0"/>
              </a:rPr>
              <a:t>July 2025</a:t>
            </a:r>
          </a:p>
        </p:txBody>
      </p:sp>
      <p:sp>
        <p:nvSpPr>
          <p:cNvPr id="3" name="Title 2"/>
          <p:cNvSpPr>
            <a:spLocks noGrp="1"/>
          </p:cNvSpPr>
          <p:nvPr>
            <p:ph type="ctrTitle"/>
          </p:nvPr>
        </p:nvSpPr>
        <p:spPr>
          <a:xfrm>
            <a:off x="1780032" y="381000"/>
            <a:ext cx="8577072" cy="1283208"/>
          </a:xfrm>
        </p:spPr>
        <p:txBody>
          <a:bodyPr anchor="ctr">
            <a:normAutofit/>
          </a:bodyPr>
          <a:lstStyle/>
          <a:p>
            <a:r>
              <a:rPr lang="en-US"/>
              <a:t>What to Do after an Abnormal PSA:</a:t>
            </a:r>
            <a:br>
              <a:rPr lang="en-US"/>
            </a:br>
            <a:r>
              <a:rPr lang="en-US"/>
              <a:t>The Primary Care Perspective</a:t>
            </a:r>
          </a:p>
        </p:txBody>
      </p:sp>
    </p:spTree>
    <p:extLst>
      <p:ext uri="{BB962C8B-B14F-4D97-AF65-F5344CB8AC3E}">
        <p14:creationId xmlns:p14="http://schemas.microsoft.com/office/powerpoint/2010/main" val="3900167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B28704-B30D-8FFE-22AA-D9D5B2A1D6E0}"/>
              </a:ext>
            </a:extLst>
          </p:cNvPr>
          <p:cNvSpPr>
            <a:spLocks noGrp="1"/>
          </p:cNvSpPr>
          <p:nvPr>
            <p:ph type="title"/>
          </p:nvPr>
        </p:nvSpPr>
        <p:spPr/>
        <p:txBody>
          <a:bodyPr/>
          <a:lstStyle/>
          <a:p>
            <a:r>
              <a:rPr lang="en-US"/>
              <a:t>Step One: REPEAT!</a:t>
            </a:r>
          </a:p>
        </p:txBody>
      </p:sp>
      <p:sp>
        <p:nvSpPr>
          <p:cNvPr id="5" name="Content Placeholder 4">
            <a:extLst>
              <a:ext uri="{FF2B5EF4-FFF2-40B4-BE49-F238E27FC236}">
                <a16:creationId xmlns:a16="http://schemas.microsoft.com/office/drawing/2014/main" id="{FC84EB95-A4FD-7C13-83A2-AD18B77F98D7}"/>
              </a:ext>
            </a:extLst>
          </p:cNvPr>
          <p:cNvSpPr>
            <a:spLocks noGrp="1"/>
          </p:cNvSpPr>
          <p:nvPr>
            <p:ph sz="quarter" idx="1"/>
          </p:nvPr>
        </p:nvSpPr>
        <p:spPr>
          <a:xfrm>
            <a:off x="1825752" y="1943433"/>
            <a:ext cx="8503920" cy="4572000"/>
          </a:xfrm>
        </p:spPr>
        <p:txBody>
          <a:bodyPr/>
          <a:lstStyle/>
          <a:p>
            <a:r>
              <a:rPr lang="en-US"/>
              <a:t>17-40% of elevated PSA values return to normal on repeat testing</a:t>
            </a:r>
          </a:p>
          <a:p>
            <a:pPr lvl="1"/>
            <a:r>
              <a:rPr lang="en-US"/>
              <a:t>Common causes: Asymptomatic inflammation, lab variation, ejaculation, prolonged bike riding</a:t>
            </a:r>
          </a:p>
          <a:p>
            <a:r>
              <a:rPr lang="en-US"/>
              <a:t>Repeat PSA in 1-3 months</a:t>
            </a:r>
          </a:p>
          <a:p>
            <a:pPr lvl="2"/>
            <a:r>
              <a:rPr lang="en-US"/>
              <a:t>No ejaculation or prolonged rides for 48 hours prior</a:t>
            </a:r>
          </a:p>
          <a:p>
            <a:r>
              <a:rPr lang="en-US"/>
              <a:t>Repeat testing significantly reduces referrals &amp; unnecessary work-ups and biopsies</a:t>
            </a:r>
          </a:p>
        </p:txBody>
      </p:sp>
      <p:sp>
        <p:nvSpPr>
          <p:cNvPr id="6" name="TextBox 5">
            <a:extLst>
              <a:ext uri="{FF2B5EF4-FFF2-40B4-BE49-F238E27FC236}">
                <a16:creationId xmlns:a16="http://schemas.microsoft.com/office/drawing/2014/main" id="{525C66EB-5A51-DC9C-ACBB-35D5688FDF69}"/>
              </a:ext>
            </a:extLst>
          </p:cNvPr>
          <p:cNvSpPr txBox="1"/>
          <p:nvPr/>
        </p:nvSpPr>
        <p:spPr>
          <a:xfrm>
            <a:off x="1606296" y="6346156"/>
            <a:ext cx="8753856" cy="338554"/>
          </a:xfrm>
          <a:prstGeom prst="rect">
            <a:avLst/>
          </a:prstGeom>
          <a:noFill/>
        </p:spPr>
        <p:txBody>
          <a:bodyPr wrap="square" rtlCol="0">
            <a:spAutoFit/>
          </a:bodyPr>
          <a:lstStyle/>
          <a:p>
            <a:r>
              <a:rPr lang="en-US" sz="1600"/>
              <a:t>Raychaudhuri R. JAMA. 2025;333(16):1433-46; Lavallee LT. Mayo Clin Proc 2016;91(1):17-22. </a:t>
            </a:r>
          </a:p>
        </p:txBody>
      </p:sp>
      <p:sp>
        <p:nvSpPr>
          <p:cNvPr id="7" name="Rectangle 1">
            <a:extLst>
              <a:ext uri="{FF2B5EF4-FFF2-40B4-BE49-F238E27FC236}">
                <a16:creationId xmlns:a16="http://schemas.microsoft.com/office/drawing/2014/main" id="{5B7667F7-C575-B4B3-9E3A-4EDA34E1EF75}"/>
              </a:ext>
            </a:extLst>
          </p:cNvPr>
          <p:cNvSpPr>
            <a:spLocks noChangeArrowheads="1"/>
          </p:cNvSpPr>
          <p:nvPr/>
        </p:nvSpPr>
        <p:spPr bwMode="auto">
          <a:xfrm>
            <a:off x="1524001" y="-92333"/>
            <a:ext cx="65"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endParaRPr lang="en-US" altLang="en-US" sz="1200">
              <a:solidFill>
                <a:srgbClr val="5B616B"/>
              </a:solidFill>
              <a:latin typeface="BlinkMacSystemFont"/>
            </a:endParaRPr>
          </a:p>
        </p:txBody>
      </p:sp>
      <p:sp>
        <p:nvSpPr>
          <p:cNvPr id="8" name="Rectangle 2">
            <a:extLst>
              <a:ext uri="{FF2B5EF4-FFF2-40B4-BE49-F238E27FC236}">
                <a16:creationId xmlns:a16="http://schemas.microsoft.com/office/drawing/2014/main" id="{A8E77691-2208-042D-CEC9-0248454E324D}"/>
              </a:ext>
            </a:extLst>
          </p:cNvPr>
          <p:cNvSpPr>
            <a:spLocks noChangeArrowheads="1"/>
          </p:cNvSpPr>
          <p:nvPr/>
        </p:nvSpPr>
        <p:spPr bwMode="auto">
          <a:xfrm>
            <a:off x="1676401" y="13902"/>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endParaRPr lang="en-US" altLang="en-US"/>
          </a:p>
        </p:txBody>
      </p:sp>
      <p:sp>
        <p:nvSpPr>
          <p:cNvPr id="9" name="Rectangle 3">
            <a:extLst>
              <a:ext uri="{FF2B5EF4-FFF2-40B4-BE49-F238E27FC236}">
                <a16:creationId xmlns:a16="http://schemas.microsoft.com/office/drawing/2014/main" id="{6451405B-F2A0-BB73-D832-EF0F1BBDD80D}"/>
              </a:ext>
            </a:extLst>
          </p:cNvPr>
          <p:cNvSpPr>
            <a:spLocks noChangeArrowheads="1"/>
          </p:cNvSpPr>
          <p:nvPr/>
        </p:nvSpPr>
        <p:spPr bwMode="auto">
          <a:xfrm>
            <a:off x="1828801" y="212467"/>
            <a:ext cx="65"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endParaRPr lang="en-US" altLang="en-US" sz="1200">
              <a:solidFill>
                <a:srgbClr val="5B616B"/>
              </a:solidFill>
              <a:latin typeface="BlinkMacSystemFont"/>
            </a:endParaRPr>
          </a:p>
        </p:txBody>
      </p:sp>
    </p:spTree>
    <p:extLst>
      <p:ext uri="{BB962C8B-B14F-4D97-AF65-F5344CB8AC3E}">
        <p14:creationId xmlns:p14="http://schemas.microsoft.com/office/powerpoint/2010/main" val="79906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1327A-B44E-4688-9CFE-23A2B2EE8673}"/>
              </a:ext>
            </a:extLst>
          </p:cNvPr>
          <p:cNvSpPr>
            <a:spLocks noGrp="1"/>
          </p:cNvSpPr>
          <p:nvPr>
            <p:ph type="title"/>
          </p:nvPr>
        </p:nvSpPr>
        <p:spPr>
          <a:xfrm>
            <a:off x="1828800" y="379476"/>
            <a:ext cx="8534400" cy="758952"/>
          </a:xfrm>
        </p:spPr>
        <p:txBody>
          <a:bodyPr>
            <a:normAutofit fontScale="90000"/>
          </a:bodyPr>
          <a:lstStyle/>
          <a:p>
            <a:r>
              <a:rPr lang="en-US"/>
              <a:t>Step 2 (for most): Refer to Urology – with Counseling</a:t>
            </a:r>
          </a:p>
        </p:txBody>
      </p:sp>
      <p:sp>
        <p:nvSpPr>
          <p:cNvPr id="3" name="Content Placeholder 2">
            <a:extLst>
              <a:ext uri="{FF2B5EF4-FFF2-40B4-BE49-F238E27FC236}">
                <a16:creationId xmlns:a16="http://schemas.microsoft.com/office/drawing/2014/main" id="{86829521-4D8F-433F-99EB-141AD1A99FC5}"/>
              </a:ext>
            </a:extLst>
          </p:cNvPr>
          <p:cNvSpPr>
            <a:spLocks noGrp="1"/>
          </p:cNvSpPr>
          <p:nvPr>
            <p:ph sz="quarter" idx="1"/>
          </p:nvPr>
        </p:nvSpPr>
        <p:spPr>
          <a:xfrm>
            <a:off x="1856232" y="1794010"/>
            <a:ext cx="8503920" cy="4764024"/>
          </a:xfrm>
        </p:spPr>
        <p:txBody>
          <a:bodyPr>
            <a:normAutofit/>
          </a:bodyPr>
          <a:lstStyle/>
          <a:p>
            <a:r>
              <a:rPr lang="en-US"/>
              <a:t>Before they go to Urology, patients should know:</a:t>
            </a:r>
          </a:p>
          <a:p>
            <a:pPr lvl="1"/>
            <a:r>
              <a:rPr lang="en-US"/>
              <a:t>Elevated PSA 	Cancer</a:t>
            </a:r>
          </a:p>
          <a:p>
            <a:pPr lvl="2"/>
            <a:r>
              <a:rPr lang="en-US"/>
              <a:t>~ 75% of patients with PSA 4-10 have normal biopsies</a:t>
            </a:r>
          </a:p>
          <a:p>
            <a:pPr lvl="2"/>
            <a:r>
              <a:rPr lang="en-US"/>
              <a:t>BPH is the most common cause of sustained false (+) PSA elevation</a:t>
            </a:r>
          </a:p>
          <a:p>
            <a:pPr lvl="1"/>
            <a:r>
              <a:rPr lang="en-US"/>
              <a:t>If cancer is ultimately diagnosed, it may not need treatment</a:t>
            </a:r>
          </a:p>
          <a:p>
            <a:pPr lvl="2"/>
            <a:r>
              <a:rPr lang="en-US"/>
              <a:t>Low-grade cancer will be followed with “active surveillance”</a:t>
            </a:r>
          </a:p>
          <a:p>
            <a:pPr lvl="1"/>
            <a:r>
              <a:rPr lang="en-US"/>
              <a:t>If a more aggressive cancer is diagnosed, the urologist will discuss treatment options</a:t>
            </a:r>
          </a:p>
          <a:p>
            <a:pPr marL="274320" lvl="1" indent="0">
              <a:buNone/>
            </a:pPr>
            <a:endParaRPr lang="en-US"/>
          </a:p>
          <a:p>
            <a:pPr lvl="2"/>
            <a:endParaRPr lang="en-US"/>
          </a:p>
        </p:txBody>
      </p:sp>
      <p:sp>
        <p:nvSpPr>
          <p:cNvPr id="5" name="Not Equal 4">
            <a:extLst>
              <a:ext uri="{FF2B5EF4-FFF2-40B4-BE49-F238E27FC236}">
                <a16:creationId xmlns:a16="http://schemas.microsoft.com/office/drawing/2014/main" id="{A45EF28D-63B4-CD36-4BAE-4E83D3290890}"/>
              </a:ext>
            </a:extLst>
          </p:cNvPr>
          <p:cNvSpPr/>
          <p:nvPr/>
        </p:nvSpPr>
        <p:spPr>
          <a:xfrm>
            <a:off x="4194048" y="2359152"/>
            <a:ext cx="457200" cy="274320"/>
          </a:xfrm>
          <a:prstGeom prst="mathNotEqual">
            <a:avLst/>
          </a:prstGeom>
          <a:solidFill>
            <a:schemeClr val="tx2">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1D13113B-D7E2-4FB0-0B45-78F0C4D596E4}"/>
              </a:ext>
            </a:extLst>
          </p:cNvPr>
          <p:cNvSpPr txBox="1"/>
          <p:nvPr/>
        </p:nvSpPr>
        <p:spPr>
          <a:xfrm>
            <a:off x="1825752" y="6373368"/>
            <a:ext cx="8534400" cy="369332"/>
          </a:xfrm>
          <a:prstGeom prst="rect">
            <a:avLst/>
          </a:prstGeom>
          <a:noFill/>
        </p:spPr>
        <p:txBody>
          <a:bodyPr wrap="square" rtlCol="0">
            <a:spAutoFit/>
          </a:bodyPr>
          <a:lstStyle/>
          <a:p>
            <a:r>
              <a:rPr lang="en-US"/>
              <a:t>Kovac E. JAMA Network Open 2020;3(1):e1919284. </a:t>
            </a:r>
          </a:p>
        </p:txBody>
      </p:sp>
    </p:spTree>
    <p:extLst>
      <p:ext uri="{BB962C8B-B14F-4D97-AF65-F5344CB8AC3E}">
        <p14:creationId xmlns:p14="http://schemas.microsoft.com/office/powerpoint/2010/main" val="1327258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92F6F-8E96-336B-2CAD-DE783CB91A0F}"/>
              </a:ext>
            </a:extLst>
          </p:cNvPr>
          <p:cNvSpPr>
            <a:spLocks noGrp="1"/>
          </p:cNvSpPr>
          <p:nvPr>
            <p:ph type="title"/>
          </p:nvPr>
        </p:nvSpPr>
        <p:spPr/>
        <p:txBody>
          <a:bodyPr/>
          <a:lstStyle/>
          <a:p>
            <a:r>
              <a:rPr lang="en-US"/>
              <a:t>What to Expect with Urology Referral</a:t>
            </a:r>
          </a:p>
        </p:txBody>
      </p:sp>
      <p:sp>
        <p:nvSpPr>
          <p:cNvPr id="3" name="Content Placeholder 2">
            <a:extLst>
              <a:ext uri="{FF2B5EF4-FFF2-40B4-BE49-F238E27FC236}">
                <a16:creationId xmlns:a16="http://schemas.microsoft.com/office/drawing/2014/main" id="{59C3419E-1078-7CFB-911C-FA51C8990741}"/>
              </a:ext>
            </a:extLst>
          </p:cNvPr>
          <p:cNvSpPr>
            <a:spLocks noGrp="1"/>
          </p:cNvSpPr>
          <p:nvPr>
            <p:ph sz="quarter" idx="1"/>
          </p:nvPr>
        </p:nvSpPr>
        <p:spPr>
          <a:xfrm>
            <a:off x="1825752" y="2084832"/>
            <a:ext cx="8503920" cy="4014216"/>
          </a:xfrm>
        </p:spPr>
        <p:txBody>
          <a:bodyPr/>
          <a:lstStyle/>
          <a:p>
            <a:r>
              <a:rPr lang="en-US"/>
              <a:t>Possibly biomarker testing </a:t>
            </a:r>
          </a:p>
          <a:p>
            <a:r>
              <a:rPr lang="en-US"/>
              <a:t>Probably a prostate MRI</a:t>
            </a:r>
          </a:p>
          <a:p>
            <a:r>
              <a:rPr lang="en-US"/>
              <a:t>Based on these results and Urology consultation, possibly a biopsy</a:t>
            </a:r>
          </a:p>
          <a:p>
            <a:endParaRPr lang="en-US"/>
          </a:p>
        </p:txBody>
      </p:sp>
    </p:spTree>
    <p:extLst>
      <p:ext uri="{BB962C8B-B14F-4D97-AF65-F5344CB8AC3E}">
        <p14:creationId xmlns:p14="http://schemas.microsoft.com/office/powerpoint/2010/main" val="3729291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F9D13-559C-4254-965C-4C6E8B8F81B7}"/>
              </a:ext>
            </a:extLst>
          </p:cNvPr>
          <p:cNvSpPr>
            <a:spLocks noGrp="1"/>
          </p:cNvSpPr>
          <p:nvPr>
            <p:ph type="title"/>
          </p:nvPr>
        </p:nvSpPr>
        <p:spPr/>
        <p:txBody>
          <a:bodyPr/>
          <a:lstStyle/>
          <a:p>
            <a:r>
              <a:rPr lang="en-US"/>
              <a:t>Some Key Questions for the Panel</a:t>
            </a:r>
          </a:p>
        </p:txBody>
      </p:sp>
      <p:sp>
        <p:nvSpPr>
          <p:cNvPr id="3" name="Content Placeholder 2">
            <a:extLst>
              <a:ext uri="{FF2B5EF4-FFF2-40B4-BE49-F238E27FC236}">
                <a16:creationId xmlns:a16="http://schemas.microsoft.com/office/drawing/2014/main" id="{7EC3E704-CE1A-489B-B540-8953E784545A}"/>
              </a:ext>
            </a:extLst>
          </p:cNvPr>
          <p:cNvSpPr>
            <a:spLocks noGrp="1"/>
          </p:cNvSpPr>
          <p:nvPr>
            <p:ph sz="quarter" idx="1"/>
          </p:nvPr>
        </p:nvSpPr>
        <p:spPr>
          <a:xfrm>
            <a:off x="1935480" y="2057400"/>
            <a:ext cx="8503920" cy="4572000"/>
          </a:xfrm>
        </p:spPr>
        <p:txBody>
          <a:bodyPr>
            <a:normAutofit/>
          </a:bodyPr>
          <a:lstStyle/>
          <a:p>
            <a:r>
              <a:rPr lang="en-US">
                <a:solidFill>
                  <a:schemeClr val="tx1"/>
                </a:solidFill>
              </a:rPr>
              <a:t>What do you wish the PCP had done prior to referring their patient?</a:t>
            </a:r>
          </a:p>
          <a:p>
            <a:r>
              <a:rPr lang="en-US"/>
              <a:t>When Urology access is limited, what steps could the PCP take to initiate the work-up of an elevated PSA?</a:t>
            </a:r>
          </a:p>
          <a:p>
            <a:pPr lvl="1"/>
            <a:r>
              <a:rPr lang="en-US">
                <a:solidFill>
                  <a:schemeClr val="tx1"/>
                </a:solidFill>
              </a:rPr>
              <a:t>What are the pros &amp; cons of PCP ordering an MRI or biomarker prior to or while awaiting consultation?</a:t>
            </a:r>
          </a:p>
          <a:p>
            <a:r>
              <a:rPr lang="en-US"/>
              <a:t>Submit your questions!</a:t>
            </a:r>
            <a:endParaRPr lang="en-US">
              <a:solidFill>
                <a:schemeClr val="tx1"/>
              </a:solidFill>
            </a:endParaRPr>
          </a:p>
        </p:txBody>
      </p:sp>
    </p:spTree>
    <p:extLst>
      <p:ext uri="{BB962C8B-B14F-4D97-AF65-F5344CB8AC3E}">
        <p14:creationId xmlns:p14="http://schemas.microsoft.com/office/powerpoint/2010/main" val="3633756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9E2DA-BB11-189A-1C1C-BCFF93EA6A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CB8A4E-4BB5-5D6E-AB57-2B05175C7FEF}"/>
              </a:ext>
            </a:extLst>
          </p:cNvPr>
          <p:cNvSpPr>
            <a:spLocks noGrp="1"/>
          </p:cNvSpPr>
          <p:nvPr>
            <p:ph type="ctrTitle"/>
          </p:nvPr>
        </p:nvSpPr>
        <p:spPr/>
        <p:txBody>
          <a:bodyPr/>
          <a:lstStyle/>
          <a:p>
            <a:r>
              <a:rPr lang="en-US">
                <a:solidFill>
                  <a:schemeClr val="bg1"/>
                </a:solidFill>
              </a:rPr>
              <a:t>Role of Prostate MRI in the Patient with High PSA</a:t>
            </a:r>
          </a:p>
        </p:txBody>
      </p:sp>
      <p:sp>
        <p:nvSpPr>
          <p:cNvPr id="3" name="Content Placeholder 2">
            <a:extLst>
              <a:ext uri="{FF2B5EF4-FFF2-40B4-BE49-F238E27FC236}">
                <a16:creationId xmlns:a16="http://schemas.microsoft.com/office/drawing/2014/main" id="{62435335-3811-99A2-0248-64325E1493CF}"/>
              </a:ext>
            </a:extLst>
          </p:cNvPr>
          <p:cNvSpPr>
            <a:spLocks noGrp="1"/>
          </p:cNvSpPr>
          <p:nvPr>
            <p:ph type="subTitle" idx="1"/>
          </p:nvPr>
        </p:nvSpPr>
        <p:spPr/>
        <p:txBody>
          <a:bodyPr>
            <a:normAutofit/>
          </a:bodyPr>
          <a:lstStyle/>
          <a:p>
            <a:r>
              <a:rPr lang="en-US">
                <a:solidFill>
                  <a:schemeClr val="tx1"/>
                </a:solidFill>
              </a:rPr>
              <a:t>Peter Choyke, MD</a:t>
            </a:r>
          </a:p>
          <a:p>
            <a:r>
              <a:rPr lang="en-US">
                <a:solidFill>
                  <a:schemeClr val="tx1"/>
                </a:solidFill>
              </a:rPr>
              <a:t>National Cancer Institute</a:t>
            </a:r>
          </a:p>
          <a:p>
            <a:r>
              <a:rPr lang="en-US">
                <a:solidFill>
                  <a:schemeClr val="tx1"/>
                </a:solidFill>
              </a:rPr>
              <a:t>Bethesda, MD</a:t>
            </a:r>
          </a:p>
        </p:txBody>
      </p:sp>
      <p:cxnSp>
        <p:nvCxnSpPr>
          <p:cNvPr id="5" name="Straight Connector 4">
            <a:extLst>
              <a:ext uri="{FF2B5EF4-FFF2-40B4-BE49-F238E27FC236}">
                <a16:creationId xmlns:a16="http://schemas.microsoft.com/office/drawing/2014/main" id="{0DB09E13-3CB5-B098-CABF-3EDEC0FFBFF0}"/>
              </a:ext>
            </a:extLst>
          </p:cNvPr>
          <p:cNvCxnSpPr/>
          <p:nvPr/>
        </p:nvCxnSpPr>
        <p:spPr>
          <a:xfrm>
            <a:off x="0" y="3429000"/>
            <a:ext cx="12192000"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287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3">
            <a:extLst>
              <a:ext uri="{FF2B5EF4-FFF2-40B4-BE49-F238E27FC236}">
                <a16:creationId xmlns:a16="http://schemas.microsoft.com/office/drawing/2014/main" id="{286B9851-B2AD-40F4-BC2E-E98F1C236B00}"/>
              </a:ext>
            </a:extLst>
          </p:cNvPr>
          <p:cNvSpPr txBox="1">
            <a:spLocks noChangeArrowheads="1"/>
          </p:cNvSpPr>
          <p:nvPr/>
        </p:nvSpPr>
        <p:spPr bwMode="auto">
          <a:xfrm>
            <a:off x="46832" y="164307"/>
            <a:ext cx="8915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lang="en-US" altLang="en-US" sz="1600">
                <a:solidFill>
                  <a:prstClr val="white"/>
                </a:solidFill>
                <a:latin typeface="Arial" panose="020B0604020202020204" pitchFamily="34" charset="0"/>
              </a:rPr>
              <a:t>S</a:t>
            </a:r>
            <a:r>
              <a:rPr kumimoji="0" lang="en-US" altLang="en-US" sz="1600" b="0" i="0" u="none" strike="noStrike" kern="1200" cap="none" spc="0" normalizeH="0" baseline="0" noProof="0" err="1">
                <a:ln>
                  <a:noFill/>
                </a:ln>
                <a:solidFill>
                  <a:prstClr val="white"/>
                </a:solidFill>
                <a:effectLst/>
                <a:uLnTx/>
                <a:uFillTx/>
                <a:latin typeface="Arial" panose="020B0604020202020204" pitchFamily="34" charset="0"/>
                <a:ea typeface="+mn-ea"/>
                <a:cs typeface="+mn-cs"/>
              </a:rPr>
              <a:t>erum</a:t>
            </a:r>
            <a:r>
              <a:rPr kumimoji="0" lang="en-US" alt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t> PSA=9.51ng/ml, DRE negative</a:t>
            </a:r>
          </a:p>
        </p:txBody>
      </p:sp>
      <p:sp>
        <p:nvSpPr>
          <p:cNvPr id="52227" name="TextBox 8">
            <a:extLst>
              <a:ext uri="{FF2B5EF4-FFF2-40B4-BE49-F238E27FC236}">
                <a16:creationId xmlns:a16="http://schemas.microsoft.com/office/drawing/2014/main" id="{30379757-AEB4-4395-82E7-0A71694B69EE}"/>
              </a:ext>
            </a:extLst>
          </p:cNvPr>
          <p:cNvSpPr txBox="1">
            <a:spLocks noChangeArrowheads="1"/>
          </p:cNvSpPr>
          <p:nvPr/>
        </p:nvSpPr>
        <p:spPr bwMode="auto">
          <a:xfrm>
            <a:off x="624856" y="2852816"/>
            <a:ext cx="1870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Axial T2W MRI</a:t>
            </a:r>
          </a:p>
        </p:txBody>
      </p:sp>
      <p:sp>
        <p:nvSpPr>
          <p:cNvPr id="52228" name="TextBox 19">
            <a:extLst>
              <a:ext uri="{FF2B5EF4-FFF2-40B4-BE49-F238E27FC236}">
                <a16:creationId xmlns:a16="http://schemas.microsoft.com/office/drawing/2014/main" id="{18A1C65E-FE03-42FC-B221-0AAEC6C246E5}"/>
              </a:ext>
            </a:extLst>
          </p:cNvPr>
          <p:cNvSpPr txBox="1">
            <a:spLocks noChangeArrowheads="1"/>
          </p:cNvSpPr>
          <p:nvPr/>
        </p:nvSpPr>
        <p:spPr bwMode="auto">
          <a:xfrm>
            <a:off x="3555380" y="2852816"/>
            <a:ext cx="1868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DCE MRI</a:t>
            </a:r>
          </a:p>
        </p:txBody>
      </p:sp>
      <p:sp>
        <p:nvSpPr>
          <p:cNvPr id="52229" name="TextBox 20">
            <a:extLst>
              <a:ext uri="{FF2B5EF4-FFF2-40B4-BE49-F238E27FC236}">
                <a16:creationId xmlns:a16="http://schemas.microsoft.com/office/drawing/2014/main" id="{CCD294E4-0BC2-45CA-A33A-345A560D229D}"/>
              </a:ext>
            </a:extLst>
          </p:cNvPr>
          <p:cNvSpPr txBox="1">
            <a:spLocks noChangeArrowheads="1"/>
          </p:cNvSpPr>
          <p:nvPr/>
        </p:nvSpPr>
        <p:spPr bwMode="auto">
          <a:xfrm>
            <a:off x="354981" y="5596016"/>
            <a:ext cx="2455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ADC map of DW MRI</a:t>
            </a:r>
          </a:p>
        </p:txBody>
      </p:sp>
      <p:sp>
        <p:nvSpPr>
          <p:cNvPr id="52230" name="TextBox 21">
            <a:extLst>
              <a:ext uri="{FF2B5EF4-FFF2-40B4-BE49-F238E27FC236}">
                <a16:creationId xmlns:a16="http://schemas.microsoft.com/office/drawing/2014/main" id="{97093796-10C6-41E3-B6EE-0AC56D1D832A}"/>
              </a:ext>
            </a:extLst>
          </p:cNvPr>
          <p:cNvSpPr txBox="1">
            <a:spLocks noChangeArrowheads="1"/>
          </p:cNvSpPr>
          <p:nvPr/>
        </p:nvSpPr>
        <p:spPr bwMode="auto">
          <a:xfrm>
            <a:off x="3461718" y="5594427"/>
            <a:ext cx="2222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B2000 DW MRI</a:t>
            </a:r>
          </a:p>
        </p:txBody>
      </p:sp>
      <p:sp>
        <p:nvSpPr>
          <p:cNvPr id="23" name="TextBox 22">
            <a:extLst>
              <a:ext uri="{FF2B5EF4-FFF2-40B4-BE49-F238E27FC236}">
                <a16:creationId xmlns:a16="http://schemas.microsoft.com/office/drawing/2014/main" id="{EA0A2621-598A-47F2-8BF9-26838C103C4B}"/>
              </a:ext>
            </a:extLst>
          </p:cNvPr>
          <p:cNvSpPr txBox="1"/>
          <p:nvPr/>
        </p:nvSpPr>
        <p:spPr>
          <a:xfrm>
            <a:off x="46832" y="6002384"/>
            <a:ext cx="8305800" cy="64633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TRUS/MRI fusion guided </a:t>
            </a:r>
            <a:r>
              <a:rPr kumimoji="0" lang="en-US" sz="1800" b="1" i="0" u="none" strike="noStrike" kern="1200" cap="none" spc="0" normalizeH="0" baseline="0" noProof="0" err="1">
                <a:ln>
                  <a:noFill/>
                </a:ln>
                <a:solidFill>
                  <a:srgbClr val="FF0000"/>
                </a:solidFill>
                <a:effectLst/>
                <a:uLnTx/>
                <a:uFillTx/>
                <a:latin typeface="Calibri" panose="020F0502020204030204"/>
                <a:ea typeface="+mn-ea"/>
                <a:cs typeface="+mn-cs"/>
              </a:rPr>
              <a:t>bx</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Left apical anterior TZ lesion: Gleason 3+4 (50%)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a:ln>
                  <a:noFill/>
                </a:ln>
                <a:solidFill>
                  <a:srgbClr val="44546A">
                    <a:lumMod val="60000"/>
                    <a:lumOff val="40000"/>
                  </a:srgbClr>
                </a:solidFill>
                <a:effectLst/>
                <a:uLnTx/>
                <a:uFillTx/>
                <a:latin typeface="Calibri" panose="020F0502020204030204"/>
                <a:ea typeface="+mn-ea"/>
                <a:cs typeface="+mn-cs"/>
              </a:rPr>
              <a:t>Left apical PZ lesion: Gleason 4+3 (10%)</a:t>
            </a:r>
          </a:p>
        </p:txBody>
      </p:sp>
      <p:pic>
        <p:nvPicPr>
          <p:cNvPr id="52232" name="Picture 2" descr="M:\MIP\Robert Huang\2014_12_01\for DMS\case 2\T2W axial.tiff">
            <a:extLst>
              <a:ext uri="{FF2B5EF4-FFF2-40B4-BE49-F238E27FC236}">
                <a16:creationId xmlns:a16="http://schemas.microsoft.com/office/drawing/2014/main" id="{1D9AD7D2-9857-4DFC-9683-2CB73A4174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1319" y="647778"/>
            <a:ext cx="2376487"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3" descr="M:\MIP\Robert Huang\2014_12_01\for DMS\case 2\dce mri.tiff">
            <a:extLst>
              <a:ext uri="{FF2B5EF4-FFF2-40B4-BE49-F238E27FC236}">
                <a16:creationId xmlns:a16="http://schemas.microsoft.com/office/drawing/2014/main" id="{473C338C-8FAF-4A32-90AA-DCCD68BDDB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3118" y="647778"/>
            <a:ext cx="2468562"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4" descr="M:\MIP\Robert Huang\2014_12_01\for DMS\case 2\adc map.tiff">
            <a:extLst>
              <a:ext uri="{FF2B5EF4-FFF2-40B4-BE49-F238E27FC236}">
                <a16:creationId xmlns:a16="http://schemas.microsoft.com/office/drawing/2014/main" id="{9F2F653E-CEFC-42DC-87C8-2833F826CE4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1006" y="3390978"/>
            <a:ext cx="24685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5" descr="M:\MIP\Robert Huang\2014_12_01\for DMS\case 2\b2000 dwi.tiff">
            <a:extLst>
              <a:ext uri="{FF2B5EF4-FFF2-40B4-BE49-F238E27FC236}">
                <a16:creationId xmlns:a16="http://schemas.microsoft.com/office/drawing/2014/main" id="{6D34A785-D6DF-4CBD-9DBC-D879231142A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56919" y="3390978"/>
            <a:ext cx="265112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a:extLst>
              <a:ext uri="{FF2B5EF4-FFF2-40B4-BE49-F238E27FC236}">
                <a16:creationId xmlns:a16="http://schemas.microsoft.com/office/drawing/2014/main" id="{C760B9AB-106F-4809-A535-7FDD067435DB}"/>
              </a:ext>
            </a:extLst>
          </p:cNvPr>
          <p:cNvCxnSpPr/>
          <p:nvPr/>
        </p:nvCxnSpPr>
        <p:spPr>
          <a:xfrm flipH="1">
            <a:off x="1802780" y="919241"/>
            <a:ext cx="260350" cy="312737"/>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DF80047-2E6E-403B-8D56-21907D90423A}"/>
              </a:ext>
            </a:extLst>
          </p:cNvPr>
          <p:cNvCxnSpPr/>
          <p:nvPr/>
        </p:nvCxnSpPr>
        <p:spPr>
          <a:xfrm flipH="1">
            <a:off x="1955180" y="3603703"/>
            <a:ext cx="260350" cy="314325"/>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3BFA536-B084-441D-9121-DFDFEF9A9D45}"/>
              </a:ext>
            </a:extLst>
          </p:cNvPr>
          <p:cNvCxnSpPr/>
          <p:nvPr/>
        </p:nvCxnSpPr>
        <p:spPr>
          <a:xfrm flipH="1">
            <a:off x="4936506" y="3692602"/>
            <a:ext cx="258763" cy="312738"/>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0732140-C0EB-4C9D-B9A1-9F18FD324813}"/>
              </a:ext>
            </a:extLst>
          </p:cNvPr>
          <p:cNvCxnSpPr/>
          <p:nvPr/>
        </p:nvCxnSpPr>
        <p:spPr>
          <a:xfrm flipH="1">
            <a:off x="4915868" y="920827"/>
            <a:ext cx="260350" cy="312738"/>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991C152-1B84-4EF5-9CFB-91FFC8483FA0}"/>
              </a:ext>
            </a:extLst>
          </p:cNvPr>
          <p:cNvCxnSpPr/>
          <p:nvPr/>
        </p:nvCxnSpPr>
        <p:spPr>
          <a:xfrm flipH="1">
            <a:off x="5241305" y="1878090"/>
            <a:ext cx="355600" cy="0"/>
          </a:xfrm>
          <a:prstGeom prst="straightConnector1">
            <a:avLst/>
          </a:prstGeom>
          <a:ln w="571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FDE510E-98F0-477E-8892-35D8B719C5D6}"/>
              </a:ext>
            </a:extLst>
          </p:cNvPr>
          <p:cNvCxnSpPr/>
          <p:nvPr/>
        </p:nvCxnSpPr>
        <p:spPr>
          <a:xfrm flipH="1">
            <a:off x="2174255" y="1843165"/>
            <a:ext cx="355600" cy="0"/>
          </a:xfrm>
          <a:prstGeom prst="straightConnector1">
            <a:avLst/>
          </a:prstGeom>
          <a:ln w="571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871CD1C-45D9-4233-AC2A-E6C75A2605DF}"/>
              </a:ext>
            </a:extLst>
          </p:cNvPr>
          <p:cNvCxnSpPr/>
          <p:nvPr/>
        </p:nvCxnSpPr>
        <p:spPr>
          <a:xfrm flipH="1">
            <a:off x="2326655" y="4611765"/>
            <a:ext cx="355600" cy="0"/>
          </a:xfrm>
          <a:prstGeom prst="straightConnector1">
            <a:avLst/>
          </a:prstGeom>
          <a:ln w="571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95B3FB4-907E-42AF-A49A-3A1CBC11DEB0}"/>
              </a:ext>
            </a:extLst>
          </p:cNvPr>
          <p:cNvCxnSpPr/>
          <p:nvPr/>
        </p:nvCxnSpPr>
        <p:spPr>
          <a:xfrm flipH="1">
            <a:off x="5311155" y="4649865"/>
            <a:ext cx="355600" cy="0"/>
          </a:xfrm>
          <a:prstGeom prst="straightConnector1">
            <a:avLst/>
          </a:prstGeom>
          <a:ln w="571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46FF0F5-F576-B749-5C02-D77E22E30C86}"/>
              </a:ext>
            </a:extLst>
          </p:cNvPr>
          <p:cNvSpPr txBox="1"/>
          <p:nvPr/>
        </p:nvSpPr>
        <p:spPr>
          <a:xfrm>
            <a:off x="6169572" y="919241"/>
            <a:ext cx="5286704" cy="4247317"/>
          </a:xfrm>
          <a:prstGeom prst="rect">
            <a:avLst/>
          </a:prstGeom>
          <a:noFill/>
        </p:spPr>
        <p:txBody>
          <a:bodyPr wrap="square" rtlCol="0">
            <a:spAutoFit/>
          </a:bodyPr>
          <a:lstStyle/>
          <a:p>
            <a:r>
              <a:rPr lang="en-US">
                <a:solidFill>
                  <a:schemeClr val="bg1"/>
                </a:solidFill>
              </a:rPr>
              <a:t>Prostate MRI has become a reflex test for high PSA</a:t>
            </a:r>
          </a:p>
          <a:p>
            <a:pPr marL="342900" indent="-342900">
              <a:buAutoNum type="arabicPeriod"/>
            </a:pPr>
            <a:r>
              <a:rPr lang="en-US">
                <a:solidFill>
                  <a:schemeClr val="bg1"/>
                </a:solidFill>
              </a:rPr>
              <a:t>Shows 5-10% more clinically significant tumors </a:t>
            </a:r>
          </a:p>
          <a:p>
            <a:pPr marL="342900" indent="-342900">
              <a:buAutoNum type="arabicPeriod"/>
            </a:pPr>
            <a:r>
              <a:rPr lang="en-US">
                <a:solidFill>
                  <a:schemeClr val="bg1"/>
                </a:solidFill>
              </a:rPr>
              <a:t>Can be used to direct biopsies  (“fusion biopsy”)</a:t>
            </a:r>
          </a:p>
          <a:p>
            <a:pPr marL="342900" indent="-342900">
              <a:buAutoNum type="arabicPeriod"/>
            </a:pPr>
            <a:r>
              <a:rPr lang="en-US">
                <a:solidFill>
                  <a:schemeClr val="bg1"/>
                </a:solidFill>
              </a:rPr>
              <a:t>May assist in local staging</a:t>
            </a:r>
          </a:p>
          <a:p>
            <a:pPr marL="342900" indent="-342900">
              <a:buAutoNum type="arabicPeriod"/>
            </a:pPr>
            <a:r>
              <a:rPr lang="en-US">
                <a:solidFill>
                  <a:schemeClr val="bg1"/>
                </a:solidFill>
              </a:rPr>
              <a:t>Takes 30-45 min, no radiation</a:t>
            </a:r>
          </a:p>
          <a:p>
            <a:pPr marL="342900" indent="-342900">
              <a:buAutoNum type="arabicPeriod"/>
            </a:pPr>
            <a:endParaRPr lang="en-US">
              <a:solidFill>
                <a:schemeClr val="bg1"/>
              </a:solidFill>
            </a:endParaRPr>
          </a:p>
          <a:p>
            <a:pPr marL="342900" indent="-342900">
              <a:buAutoNum type="arabicPeriod"/>
            </a:pPr>
            <a:endParaRPr lang="en-US">
              <a:solidFill>
                <a:schemeClr val="bg1"/>
              </a:solidFill>
            </a:endParaRPr>
          </a:p>
          <a:p>
            <a:r>
              <a:rPr lang="en-US">
                <a:solidFill>
                  <a:schemeClr val="bg1"/>
                </a:solidFill>
              </a:rPr>
              <a:t>Caveats</a:t>
            </a:r>
          </a:p>
          <a:p>
            <a:pPr marL="342900" indent="-342900">
              <a:buAutoNum type="arabicPeriod"/>
            </a:pPr>
            <a:r>
              <a:rPr lang="en-US">
                <a:solidFill>
                  <a:schemeClr val="bg1"/>
                </a:solidFill>
              </a:rPr>
              <a:t>Not just a pelvic MRI-prostate MRI</a:t>
            </a:r>
          </a:p>
          <a:p>
            <a:pPr marL="342900" indent="-342900">
              <a:buAutoNum type="arabicPeriod"/>
            </a:pPr>
            <a:r>
              <a:rPr lang="en-US">
                <a:solidFill>
                  <a:schemeClr val="bg1"/>
                </a:solidFill>
              </a:rPr>
              <a:t>Should be ordered by a urologist</a:t>
            </a:r>
          </a:p>
          <a:p>
            <a:pPr marL="342900" indent="-342900">
              <a:buAutoNum type="arabicPeriod"/>
            </a:pPr>
            <a:r>
              <a:rPr lang="en-US">
                <a:solidFill>
                  <a:schemeClr val="bg1"/>
                </a:solidFill>
              </a:rPr>
              <a:t>The urologist and radiologist work together to enable targeted biopsies.</a:t>
            </a:r>
          </a:p>
          <a:p>
            <a:pPr marL="342900" indent="-342900">
              <a:buAutoNum type="arabicPeriod"/>
            </a:pPr>
            <a:r>
              <a:rPr lang="en-US">
                <a:solidFill>
                  <a:schemeClr val="bg1"/>
                </a:solidFill>
              </a:rPr>
              <a:t>If you work closely with urology on a regular basis MRI ordering is viable</a:t>
            </a:r>
          </a:p>
          <a:p>
            <a:endParaRPr lang="en-US">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fade">
                                      <p:cBhvr>
                                        <p:cTn id="26" dur="500"/>
                                        <p:tgtEl>
                                          <p:spTgt spid="5">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fade">
                                      <p:cBhvr>
                                        <p:cTn id="29" dur="500"/>
                                        <p:tgtEl>
                                          <p:spTgt spid="5">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fade">
                                      <p:cBhvr>
                                        <p:cTn id="32" dur="500"/>
                                        <p:tgtEl>
                                          <p:spTgt spid="5">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fade">
                                      <p:cBhvr>
                                        <p:cTn id="35" dur="500"/>
                                        <p:tgtEl>
                                          <p:spTgt spid="5">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
                                            <p:txEl>
                                              <p:pRg st="11" end="11"/>
                                            </p:txEl>
                                          </p:spTgt>
                                        </p:tgtEl>
                                        <p:attrNameLst>
                                          <p:attrName>style.visibility</p:attrName>
                                        </p:attrNameLst>
                                      </p:cBhvr>
                                      <p:to>
                                        <p:strVal val="visible"/>
                                      </p:to>
                                    </p:set>
                                    <p:animEffect transition="in" filter="fade">
                                      <p:cBhvr>
                                        <p:cTn id="38"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EB4D4-5091-9174-A056-6F8614C54E72}"/>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2DEF2E8B-C9FE-4E55-6480-D46E8A85FD5A}"/>
              </a:ext>
            </a:extLst>
          </p:cNvPr>
          <p:cNvSpPr txBox="1"/>
          <p:nvPr/>
        </p:nvSpPr>
        <p:spPr>
          <a:xfrm>
            <a:off x="1230376" y="2102155"/>
            <a:ext cx="9731248" cy="830997"/>
          </a:xfrm>
          <a:prstGeom prst="rect">
            <a:avLst/>
          </a:prstGeom>
        </p:spPr>
        <p:txBody>
          <a:bodyPr wrap="square" lIns="0" tIns="0" rIns="0" bIns="0" rtlCol="0" anchor="t">
            <a:spAutoFit/>
          </a:bodyPr>
          <a:lstStyle/>
          <a:p>
            <a:pPr defTabSz="609630">
              <a:spcBef>
                <a:spcPct val="0"/>
              </a:spcBef>
              <a:defRPr/>
            </a:pPr>
            <a:r>
              <a:rPr kumimoji="0" lang="en-US" b="0" i="0" u="none" strike="noStrike" kern="1200" cap="none" spc="0" normalizeH="0" baseline="0" noProof="0">
                <a:ln>
                  <a:noFill/>
                </a:ln>
                <a:effectLst/>
                <a:uLnTx/>
                <a:uFillTx/>
                <a:latin typeface="Source Sans Pro"/>
                <a:ea typeface="Source Sans Pro"/>
                <a:cs typeface="Source Sans Pro"/>
                <a:sym typeface="Source Sans Pro"/>
              </a:rPr>
              <a:t>ACS</a:t>
            </a:r>
            <a:r>
              <a:rPr lang="en-US">
                <a:latin typeface="Source Sans Pro"/>
                <a:ea typeface="Source Sans Pro"/>
                <a:cs typeface="Source Sans Pro"/>
                <a:sym typeface="Source Sans Pro"/>
              </a:rPr>
              <a:t>/ACS CAN</a:t>
            </a:r>
            <a:r>
              <a:rPr kumimoji="0" lang="en-US" b="0" i="0" u="none" strike="noStrike" kern="1200" cap="none" spc="0" normalizeH="0" baseline="0" noProof="0">
                <a:ln>
                  <a:noFill/>
                </a:ln>
                <a:effectLst/>
                <a:uLnTx/>
                <a:uFillTx/>
                <a:latin typeface="Source Sans Pro"/>
                <a:ea typeface="Source Sans Pro"/>
                <a:cs typeface="Source Sans Pro"/>
                <a:sym typeface="Source Sans Pro"/>
              </a:rPr>
              <a:t> is a nonprofit, nonpartisan organization. We believe everyone should have a fair and just opportunity to prevent, detect, treat, and survive cancer.</a:t>
            </a:r>
            <a:r>
              <a:rPr lang="en-US" noProof="0">
                <a:latin typeface="Source Sans Pro"/>
                <a:ea typeface="Source Sans Pro"/>
                <a:cs typeface="Source Sans Pro"/>
                <a:sym typeface="Source Sans Pro"/>
              </a:rPr>
              <a:t> </a:t>
            </a:r>
            <a:r>
              <a:rPr kumimoji="0" lang="en-US" b="0" i="0" u="none" strike="noStrike" kern="1200" cap="none" spc="0" normalizeH="0" baseline="0" noProof="0">
                <a:ln>
                  <a:noFill/>
                </a:ln>
                <a:effectLst/>
                <a:uLnTx/>
                <a:uFillTx/>
                <a:latin typeface="Source Sans Pro"/>
                <a:ea typeface="Source Sans Pro"/>
                <a:cs typeface="Source Sans Pro"/>
                <a:sym typeface="Source Sans Pro"/>
              </a:rPr>
              <a:t>We therefore ask that you avoid partisan topics and opinions today.</a:t>
            </a:r>
          </a:p>
        </p:txBody>
      </p:sp>
      <p:sp>
        <p:nvSpPr>
          <p:cNvPr id="4" name="TextBox 3">
            <a:extLst>
              <a:ext uri="{FF2B5EF4-FFF2-40B4-BE49-F238E27FC236}">
                <a16:creationId xmlns:a16="http://schemas.microsoft.com/office/drawing/2014/main" id="{1F78F1DF-3000-6123-E49D-B9A95C82F300}"/>
              </a:ext>
            </a:extLst>
          </p:cNvPr>
          <p:cNvSpPr txBox="1"/>
          <p:nvPr/>
        </p:nvSpPr>
        <p:spPr>
          <a:xfrm>
            <a:off x="387604" y="632820"/>
            <a:ext cx="8325144" cy="504241"/>
          </a:xfrm>
          <a:prstGeom prst="rect">
            <a:avLst/>
          </a:prstGeom>
          <a:noFill/>
        </p:spPr>
        <p:txBody>
          <a:bodyPr wrap="square" lIns="0" tIns="0" rIns="0" bIns="0" rtlCol="0" anchor="t">
            <a:spAutoFit/>
          </a:bodyPr>
          <a:lstStyle/>
          <a:p>
            <a:pPr marL="0" marR="0" lvl="0" indent="0" algn="l" defTabSz="457200" rtl="0" eaLnBrk="1" fontAlgn="auto" latinLnBrk="0" hangingPunct="1">
              <a:lnSpc>
                <a:spcPts val="3600"/>
              </a:lnSpc>
              <a:spcBef>
                <a:spcPts val="0"/>
              </a:spcBef>
              <a:spcAft>
                <a:spcPts val="0"/>
              </a:spcAft>
              <a:buClrTx/>
              <a:buSzTx/>
              <a:buFontTx/>
              <a:buNone/>
              <a:tabLst/>
              <a:defRPr/>
            </a:pPr>
            <a:r>
              <a:rPr lang="en-US" sz="4400" b="1">
                <a:solidFill>
                  <a:srgbClr val="134994"/>
                </a:solidFill>
                <a:latin typeface="Poppins" pitchFamily="2" charset="77"/>
                <a:cs typeface="Poppins" pitchFamily="2" charset="77"/>
              </a:rPr>
              <a:t>Ground Rules</a:t>
            </a:r>
            <a:endParaRPr kumimoji="0" lang="en-US" sz="4400" b="1" i="0" u="none" strike="noStrike" kern="1200" cap="none" spc="0" normalizeH="0" baseline="0" noProof="0">
              <a:ln>
                <a:noFill/>
              </a:ln>
              <a:solidFill>
                <a:srgbClr val="134994"/>
              </a:solidFill>
              <a:effectLst/>
              <a:uLnTx/>
              <a:uFillTx/>
              <a:latin typeface="Poppins" pitchFamily="2" charset="77"/>
              <a:ea typeface="+mn-ea"/>
              <a:cs typeface="Poppins" pitchFamily="2" charset="77"/>
            </a:endParaRPr>
          </a:p>
        </p:txBody>
      </p:sp>
      <p:sp>
        <p:nvSpPr>
          <p:cNvPr id="6" name="TextBox 5">
            <a:extLst>
              <a:ext uri="{FF2B5EF4-FFF2-40B4-BE49-F238E27FC236}">
                <a16:creationId xmlns:a16="http://schemas.microsoft.com/office/drawing/2014/main" id="{58DCD8FB-286A-7A60-4B92-497891DC00AF}"/>
              </a:ext>
            </a:extLst>
          </p:cNvPr>
          <p:cNvSpPr txBox="1"/>
          <p:nvPr/>
        </p:nvSpPr>
        <p:spPr>
          <a:xfrm>
            <a:off x="487680" y="1748212"/>
            <a:ext cx="615696" cy="923330"/>
          </a:xfrm>
          <a:prstGeom prst="rect">
            <a:avLst/>
          </a:prstGeom>
          <a:noFill/>
        </p:spPr>
        <p:txBody>
          <a:bodyPr wrap="square" rtlCol="0">
            <a:spAutoFit/>
          </a:bodyPr>
          <a:lstStyle/>
          <a:p>
            <a:pPr algn="ctr"/>
            <a:r>
              <a:rPr lang="en-US" sz="5400">
                <a:solidFill>
                  <a:srgbClr val="012169"/>
                </a:solidFill>
                <a:latin typeface="Poppins" panose="00000500000000000000" pitchFamily="2" charset="0"/>
                <a:cs typeface="Poppins" panose="00000500000000000000" pitchFamily="2" charset="0"/>
              </a:rPr>
              <a:t>1</a:t>
            </a:r>
          </a:p>
        </p:txBody>
      </p:sp>
      <p:sp>
        <p:nvSpPr>
          <p:cNvPr id="8" name="TextBox 9">
            <a:extLst>
              <a:ext uri="{FF2B5EF4-FFF2-40B4-BE49-F238E27FC236}">
                <a16:creationId xmlns:a16="http://schemas.microsoft.com/office/drawing/2014/main" id="{BB460FF1-0805-30C9-5B29-728295E0AFB9}"/>
              </a:ext>
            </a:extLst>
          </p:cNvPr>
          <p:cNvSpPr txBox="1"/>
          <p:nvPr/>
        </p:nvSpPr>
        <p:spPr>
          <a:xfrm>
            <a:off x="1230376" y="1794378"/>
            <a:ext cx="9731248" cy="307777"/>
          </a:xfrm>
          <a:prstGeom prst="rect">
            <a:avLst/>
          </a:prstGeom>
        </p:spPr>
        <p:txBody>
          <a:bodyPr wrap="square" lIns="0" tIns="0" rIns="0" bIns="0" rtlCol="0" anchor="t">
            <a:spAutoFit/>
          </a:bodyPr>
          <a:lstStyle/>
          <a:p>
            <a:pPr marL="0" marR="0" lvl="0" indent="0" algn="l" defTabSz="609630" rtl="0" eaLnBrk="1" fontAlgn="auto" latinLnBrk="0" hangingPunct="1">
              <a:spcBef>
                <a:spcPct val="0"/>
              </a:spcBef>
              <a:spcAft>
                <a:spcPts val="0"/>
              </a:spcAft>
              <a:buClrTx/>
              <a:buSzTx/>
              <a:buFontTx/>
              <a:buNone/>
              <a:tabLst/>
              <a:defRPr/>
            </a:pPr>
            <a:r>
              <a:rPr kumimoji="0" lang="en-US" sz="2000" b="1" i="0" u="none" strike="noStrike" kern="1200" cap="none" spc="0" normalizeH="0" baseline="0" noProof="0">
                <a:ln>
                  <a:noFill/>
                </a:ln>
                <a:solidFill>
                  <a:srgbClr val="2746F8"/>
                </a:solidFill>
                <a:effectLst/>
                <a:uLnTx/>
                <a:uFillTx/>
                <a:latin typeface="Source Sans Pro"/>
                <a:ea typeface="Source Sans Pro"/>
                <a:cs typeface="Source Sans Pro"/>
                <a:sym typeface="Source Sans Pro"/>
              </a:rPr>
              <a:t>Nonpartisan Commitment &amp; Discussion Guidelines</a:t>
            </a:r>
          </a:p>
        </p:txBody>
      </p:sp>
      <p:sp>
        <p:nvSpPr>
          <p:cNvPr id="10" name="TextBox 9">
            <a:extLst>
              <a:ext uri="{FF2B5EF4-FFF2-40B4-BE49-F238E27FC236}">
                <a16:creationId xmlns:a16="http://schemas.microsoft.com/office/drawing/2014/main" id="{35AE05D6-A1B9-BE9B-0FE1-E803F7C5F725}"/>
              </a:ext>
            </a:extLst>
          </p:cNvPr>
          <p:cNvSpPr txBox="1"/>
          <p:nvPr/>
        </p:nvSpPr>
        <p:spPr>
          <a:xfrm>
            <a:off x="1230376" y="3589453"/>
            <a:ext cx="9731248" cy="1107996"/>
          </a:xfrm>
          <a:prstGeom prst="rect">
            <a:avLst/>
          </a:prstGeom>
        </p:spPr>
        <p:txBody>
          <a:bodyPr wrap="square" lIns="0" tIns="0" rIns="0" bIns="0" rtlCol="0" anchor="t">
            <a:spAutoFit/>
          </a:bodyPr>
          <a:lstStyle/>
          <a:p>
            <a:r>
              <a:rPr lang="en-US">
                <a:latin typeface="Source Sans Pro" panose="020B0503030403020204" pitchFamily="34" charset="0"/>
                <a:ea typeface="Source Sans Pro" panose="020B0503030403020204" pitchFamily="34" charset="0"/>
                <a:cs typeface="Poppins" pitchFamily="2" charset="77"/>
              </a:rPr>
              <a:t>Rules for engagement </a:t>
            </a:r>
            <a:r>
              <a:rPr lang="en-US" b="0" i="0">
                <a:solidFill>
                  <a:srgbClr val="000000"/>
                </a:solidFill>
                <a:effectLst/>
                <a:latin typeface="Source Sans Pro" panose="020B0503030403020204" pitchFamily="34" charset="0"/>
              </a:rPr>
              <a:t>clarify the expectations for participation by members and representatives of the ACS NPCRT. Members are expected to respect and comply with these Rules and all other applicable ACS policies.</a:t>
            </a:r>
          </a:p>
          <a:p>
            <a:endParaRPr lang="en-US">
              <a:latin typeface="Source Sans Pro" panose="020B0503030403020204" pitchFamily="34" charset="0"/>
              <a:ea typeface="Source Sans Pro" panose="020B0503030403020204" pitchFamily="34" charset="0"/>
              <a:cs typeface="Poppins" pitchFamily="2" charset="77"/>
            </a:endParaRPr>
          </a:p>
        </p:txBody>
      </p:sp>
      <p:sp>
        <p:nvSpPr>
          <p:cNvPr id="11" name="TextBox 10">
            <a:extLst>
              <a:ext uri="{FF2B5EF4-FFF2-40B4-BE49-F238E27FC236}">
                <a16:creationId xmlns:a16="http://schemas.microsoft.com/office/drawing/2014/main" id="{46FA9604-8F63-A16F-5473-A6CC74169B9C}"/>
              </a:ext>
            </a:extLst>
          </p:cNvPr>
          <p:cNvSpPr txBox="1"/>
          <p:nvPr/>
        </p:nvSpPr>
        <p:spPr>
          <a:xfrm>
            <a:off x="487680" y="3281676"/>
            <a:ext cx="615696" cy="923330"/>
          </a:xfrm>
          <a:prstGeom prst="rect">
            <a:avLst/>
          </a:prstGeom>
          <a:noFill/>
        </p:spPr>
        <p:txBody>
          <a:bodyPr wrap="square" rtlCol="0">
            <a:spAutoFit/>
          </a:bodyPr>
          <a:lstStyle/>
          <a:p>
            <a:pPr algn="ctr"/>
            <a:r>
              <a:rPr lang="en-US" sz="5400">
                <a:solidFill>
                  <a:srgbClr val="012169"/>
                </a:solidFill>
                <a:latin typeface="Poppins" panose="00000500000000000000" pitchFamily="2" charset="0"/>
                <a:cs typeface="Poppins" panose="00000500000000000000" pitchFamily="2" charset="0"/>
              </a:rPr>
              <a:t>2</a:t>
            </a:r>
          </a:p>
        </p:txBody>
      </p:sp>
      <p:sp>
        <p:nvSpPr>
          <p:cNvPr id="12" name="TextBox 9">
            <a:extLst>
              <a:ext uri="{FF2B5EF4-FFF2-40B4-BE49-F238E27FC236}">
                <a16:creationId xmlns:a16="http://schemas.microsoft.com/office/drawing/2014/main" id="{91402D6F-238E-ECB8-FF62-CD5149FDB821}"/>
              </a:ext>
            </a:extLst>
          </p:cNvPr>
          <p:cNvSpPr txBox="1"/>
          <p:nvPr/>
        </p:nvSpPr>
        <p:spPr>
          <a:xfrm>
            <a:off x="1230376" y="3281676"/>
            <a:ext cx="9731248" cy="307777"/>
          </a:xfrm>
          <a:prstGeom prst="rect">
            <a:avLst/>
          </a:prstGeom>
        </p:spPr>
        <p:txBody>
          <a:bodyPr wrap="square" lIns="0" tIns="0" rIns="0" bIns="0" rtlCol="0" anchor="t">
            <a:spAutoFit/>
          </a:bodyPr>
          <a:lstStyle/>
          <a:p>
            <a:pPr defTabSz="609630">
              <a:spcBef>
                <a:spcPct val="0"/>
              </a:spcBef>
              <a:defRPr/>
            </a:pPr>
            <a:r>
              <a:rPr lang="en-US" sz="2000" b="1">
                <a:solidFill>
                  <a:srgbClr val="2746F8"/>
                </a:solidFill>
                <a:latin typeface="Source Sans Pro"/>
                <a:ea typeface="Source Sans Pro"/>
                <a:cs typeface="Source Sans Pro"/>
                <a:sym typeface="Source Sans Pro"/>
              </a:rPr>
              <a:t>ACS National Roundtable Rules</a:t>
            </a:r>
            <a:r>
              <a:rPr kumimoji="0" lang="en-US" sz="2000" b="1" i="0" u="none" strike="noStrike" kern="1200" cap="none" spc="0" normalizeH="0" baseline="0" noProof="0">
                <a:ln>
                  <a:noFill/>
                </a:ln>
                <a:solidFill>
                  <a:srgbClr val="2746F8"/>
                </a:solidFill>
                <a:effectLst/>
                <a:uLnTx/>
                <a:uFillTx/>
                <a:latin typeface="Source Sans Pro"/>
                <a:ea typeface="Source Sans Pro"/>
                <a:cs typeface="Source Sans Pro"/>
                <a:sym typeface="Source Sans Pro"/>
              </a:rPr>
              <a:t> for Engagement</a:t>
            </a:r>
          </a:p>
        </p:txBody>
      </p:sp>
      <p:sp>
        <p:nvSpPr>
          <p:cNvPr id="15" name="TextBox 9">
            <a:extLst>
              <a:ext uri="{FF2B5EF4-FFF2-40B4-BE49-F238E27FC236}">
                <a16:creationId xmlns:a16="http://schemas.microsoft.com/office/drawing/2014/main" id="{B1977C4F-BE63-A171-9962-EDE40FCD68CF}"/>
              </a:ext>
            </a:extLst>
          </p:cNvPr>
          <p:cNvSpPr txBox="1"/>
          <p:nvPr/>
        </p:nvSpPr>
        <p:spPr>
          <a:xfrm>
            <a:off x="1230376" y="5104253"/>
            <a:ext cx="9731248" cy="553998"/>
          </a:xfrm>
          <a:prstGeom prst="rect">
            <a:avLst/>
          </a:prstGeom>
        </p:spPr>
        <p:txBody>
          <a:bodyPr wrap="square" lIns="0" tIns="0" rIns="0" bIns="0" rtlCol="0" anchor="t">
            <a:spAutoFit/>
          </a:bodyPr>
          <a:lstStyle/>
          <a:p>
            <a:r>
              <a:rPr lang="en-US">
                <a:highlight>
                  <a:srgbClr val="FFFF00"/>
                </a:highlight>
                <a:latin typeface="Source Sans Pro"/>
                <a:ea typeface="Source Sans Pro"/>
                <a:cs typeface="Poppins"/>
              </a:rPr>
              <a:t>This webinar is being recorded. </a:t>
            </a:r>
            <a:r>
              <a:rPr lang="en-US">
                <a:latin typeface="Source Sans Pro"/>
                <a:ea typeface="Source Sans Pro"/>
                <a:cs typeface="Poppins"/>
              </a:rPr>
              <a:t>Please be mindful of our conversation and respectful of others’ privacy. Do not identify or discuss specific patients by name.</a:t>
            </a:r>
            <a:endParaRPr lang="en-US" b="0" i="0">
              <a:solidFill>
                <a:srgbClr val="000000"/>
              </a:solidFill>
              <a:effectLst/>
              <a:latin typeface="Source Sans Pro"/>
              <a:ea typeface="Source Sans Pro"/>
              <a:cs typeface="Poppins"/>
            </a:endParaRPr>
          </a:p>
        </p:txBody>
      </p:sp>
      <p:sp>
        <p:nvSpPr>
          <p:cNvPr id="16" name="TextBox 15">
            <a:extLst>
              <a:ext uri="{FF2B5EF4-FFF2-40B4-BE49-F238E27FC236}">
                <a16:creationId xmlns:a16="http://schemas.microsoft.com/office/drawing/2014/main" id="{9043CF16-9AD9-7A12-0EBC-6A13822F8A20}"/>
              </a:ext>
            </a:extLst>
          </p:cNvPr>
          <p:cNvSpPr txBox="1"/>
          <p:nvPr/>
        </p:nvSpPr>
        <p:spPr>
          <a:xfrm>
            <a:off x="487680" y="4796476"/>
            <a:ext cx="615696" cy="923330"/>
          </a:xfrm>
          <a:prstGeom prst="rect">
            <a:avLst/>
          </a:prstGeom>
          <a:noFill/>
        </p:spPr>
        <p:txBody>
          <a:bodyPr wrap="square" rtlCol="0">
            <a:spAutoFit/>
          </a:bodyPr>
          <a:lstStyle/>
          <a:p>
            <a:pPr algn="ctr"/>
            <a:r>
              <a:rPr lang="en-US" sz="5400">
                <a:solidFill>
                  <a:srgbClr val="012169"/>
                </a:solidFill>
                <a:latin typeface="Poppins" panose="00000500000000000000" pitchFamily="2" charset="0"/>
                <a:cs typeface="Poppins" panose="00000500000000000000" pitchFamily="2" charset="0"/>
              </a:rPr>
              <a:t>3</a:t>
            </a:r>
          </a:p>
        </p:txBody>
      </p:sp>
      <p:sp>
        <p:nvSpPr>
          <p:cNvPr id="17" name="TextBox 9">
            <a:extLst>
              <a:ext uri="{FF2B5EF4-FFF2-40B4-BE49-F238E27FC236}">
                <a16:creationId xmlns:a16="http://schemas.microsoft.com/office/drawing/2014/main" id="{E6300A32-ED7D-9177-8BBF-9BEE0F2E51D8}"/>
              </a:ext>
            </a:extLst>
          </p:cNvPr>
          <p:cNvSpPr txBox="1"/>
          <p:nvPr/>
        </p:nvSpPr>
        <p:spPr>
          <a:xfrm>
            <a:off x="1230376" y="4796476"/>
            <a:ext cx="9731248" cy="307777"/>
          </a:xfrm>
          <a:prstGeom prst="rect">
            <a:avLst/>
          </a:prstGeom>
        </p:spPr>
        <p:txBody>
          <a:bodyPr wrap="square" lIns="0" tIns="0" rIns="0" bIns="0" rtlCol="0" anchor="t">
            <a:spAutoFit/>
          </a:bodyPr>
          <a:lstStyle/>
          <a:p>
            <a:pPr marL="0" marR="0" lvl="0" indent="0" algn="l" defTabSz="609630" rtl="0" eaLnBrk="1" fontAlgn="auto" latinLnBrk="0" hangingPunct="1">
              <a:spcBef>
                <a:spcPct val="0"/>
              </a:spcBef>
              <a:spcAft>
                <a:spcPts val="0"/>
              </a:spcAft>
              <a:buClrTx/>
              <a:buSzTx/>
              <a:buFontTx/>
              <a:buNone/>
              <a:tabLst/>
              <a:defRPr/>
            </a:pPr>
            <a:r>
              <a:rPr kumimoji="0" lang="en-US" sz="2000" b="1" i="0" u="none" strike="noStrike" kern="1200" cap="none" spc="0" normalizeH="0" baseline="0" noProof="0">
                <a:ln>
                  <a:noFill/>
                </a:ln>
                <a:solidFill>
                  <a:srgbClr val="2746F8"/>
                </a:solidFill>
                <a:effectLst/>
                <a:uLnTx/>
                <a:uFillTx/>
                <a:latin typeface="Source Sans Pro"/>
                <a:ea typeface="Source Sans Pro"/>
                <a:cs typeface="Source Sans Pro"/>
                <a:sym typeface="Source Sans Pro"/>
              </a:rPr>
              <a:t>Confidentiality</a:t>
            </a:r>
          </a:p>
        </p:txBody>
      </p:sp>
      <p:pic>
        <p:nvPicPr>
          <p:cNvPr id="2" name="Picture 1" descr="A blue and purple symbol&#10;&#10;AI-generated content may be incorrect.">
            <a:extLst>
              <a:ext uri="{FF2B5EF4-FFF2-40B4-BE49-F238E27FC236}">
                <a16:creationId xmlns:a16="http://schemas.microsoft.com/office/drawing/2014/main" id="{4A5909AD-3EC4-412F-DB3F-DAE074915F1B}"/>
              </a:ext>
            </a:extLst>
          </p:cNvPr>
          <p:cNvPicPr>
            <a:picLocks noChangeAspect="1"/>
          </p:cNvPicPr>
          <p:nvPr/>
        </p:nvPicPr>
        <p:blipFill>
          <a:blip r:embed="rId2"/>
          <a:stretch>
            <a:fillRect/>
          </a:stretch>
        </p:blipFill>
        <p:spPr>
          <a:xfrm>
            <a:off x="8817553" y="183387"/>
            <a:ext cx="2940420" cy="609230"/>
          </a:xfrm>
          <a:prstGeom prst="rect">
            <a:avLst/>
          </a:prstGeom>
        </p:spPr>
      </p:pic>
      <p:sp>
        <p:nvSpPr>
          <p:cNvPr id="5" name="Rectangle 4">
            <a:extLst>
              <a:ext uri="{FF2B5EF4-FFF2-40B4-BE49-F238E27FC236}">
                <a16:creationId xmlns:a16="http://schemas.microsoft.com/office/drawing/2014/main" id="{324450FB-C17E-2440-C1BE-018C18346AEF}"/>
              </a:ext>
            </a:extLst>
          </p:cNvPr>
          <p:cNvSpPr/>
          <p:nvPr/>
        </p:nvSpPr>
        <p:spPr>
          <a:xfrm>
            <a:off x="0" y="22302"/>
            <a:ext cx="1277325" cy="3010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3975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CB5AF-45A9-A322-9C6B-D791BCA7D089}"/>
              </a:ext>
            </a:extLst>
          </p:cNvPr>
          <p:cNvSpPr>
            <a:spLocks noGrp="1"/>
          </p:cNvSpPr>
          <p:nvPr>
            <p:ph type="title"/>
          </p:nvPr>
        </p:nvSpPr>
        <p:spPr/>
        <p:txBody>
          <a:bodyPr/>
          <a:lstStyle/>
          <a:p>
            <a:r>
              <a:rPr lang="en-US">
                <a:solidFill>
                  <a:schemeClr val="tx1"/>
                </a:solidFill>
              </a:rPr>
              <a:t>PI-RADS System</a:t>
            </a:r>
          </a:p>
        </p:txBody>
      </p:sp>
      <p:sp>
        <p:nvSpPr>
          <p:cNvPr id="3" name="Content Placeholder 2">
            <a:extLst>
              <a:ext uri="{FF2B5EF4-FFF2-40B4-BE49-F238E27FC236}">
                <a16:creationId xmlns:a16="http://schemas.microsoft.com/office/drawing/2014/main" id="{D3400A34-4904-7691-D83C-2891A9CA5754}"/>
              </a:ext>
            </a:extLst>
          </p:cNvPr>
          <p:cNvSpPr>
            <a:spLocks noGrp="1"/>
          </p:cNvSpPr>
          <p:nvPr>
            <p:ph idx="1"/>
          </p:nvPr>
        </p:nvSpPr>
        <p:spPr/>
        <p:txBody>
          <a:bodyPr/>
          <a:lstStyle/>
          <a:p>
            <a:pPr algn="l">
              <a:lnSpc>
                <a:spcPts val="1650"/>
              </a:lnSpc>
              <a:spcBef>
                <a:spcPts val="750"/>
              </a:spcBef>
              <a:spcAft>
                <a:spcPts val="600"/>
              </a:spcAft>
              <a:buFont typeface="Arial" panose="020B0604020202020204" pitchFamily="34" charset="0"/>
              <a:buChar char="•"/>
            </a:pPr>
            <a:r>
              <a:rPr lang="en-US" b="0" i="0">
                <a:effectLst/>
                <a:latin typeface="Google Sans"/>
              </a:rPr>
              <a:t>Understanding PI-RADS Scores:</a:t>
            </a:r>
          </a:p>
          <a:p>
            <a:pPr marL="0" indent="0" algn="l">
              <a:lnSpc>
                <a:spcPts val="1650"/>
              </a:lnSpc>
              <a:spcBef>
                <a:spcPts val="750"/>
              </a:spcBef>
              <a:spcAft>
                <a:spcPts val="600"/>
              </a:spcAft>
              <a:buNone/>
            </a:pPr>
            <a:endParaRPr lang="en-US" b="0" i="0">
              <a:effectLst/>
              <a:latin typeface="Google Sans"/>
            </a:endParaRPr>
          </a:p>
          <a:p>
            <a:pPr marL="742950" lvl="1" indent="-285750" algn="l">
              <a:lnSpc>
                <a:spcPts val="1650"/>
              </a:lnSpc>
              <a:spcBef>
                <a:spcPts val="750"/>
              </a:spcBef>
              <a:spcAft>
                <a:spcPts val="600"/>
              </a:spcAft>
              <a:buFont typeface="Arial" panose="020B0604020202020204" pitchFamily="34" charset="0"/>
              <a:buChar char="•"/>
            </a:pPr>
            <a:r>
              <a:rPr lang="en-US" b="0" i="0">
                <a:effectLst/>
                <a:latin typeface="Google Sans"/>
              </a:rPr>
              <a:t>PI-RADS 1 or 2: Suggests that clinically significant cancer is unlikely.</a:t>
            </a:r>
          </a:p>
          <a:p>
            <a:pPr marL="457200" lvl="1" indent="0" algn="l">
              <a:lnSpc>
                <a:spcPts val="1650"/>
              </a:lnSpc>
              <a:spcBef>
                <a:spcPts val="750"/>
              </a:spcBef>
              <a:spcAft>
                <a:spcPts val="600"/>
              </a:spcAft>
              <a:buNone/>
            </a:pPr>
            <a:endParaRPr lang="en-US" b="0" i="0">
              <a:effectLst/>
              <a:latin typeface="Google Sans"/>
            </a:endParaRPr>
          </a:p>
          <a:p>
            <a:pPr marL="742950" lvl="1" indent="-285750" algn="l">
              <a:lnSpc>
                <a:spcPts val="1650"/>
              </a:lnSpc>
              <a:spcBef>
                <a:spcPts val="750"/>
              </a:spcBef>
              <a:spcAft>
                <a:spcPts val="600"/>
              </a:spcAft>
              <a:buFont typeface="Arial" panose="020B0604020202020204" pitchFamily="34" charset="0"/>
              <a:buChar char="•"/>
            </a:pPr>
            <a:r>
              <a:rPr lang="en-US" b="0" i="0">
                <a:effectLst/>
                <a:latin typeface="Google Sans"/>
              </a:rPr>
              <a:t>PI-RADS 3: Intermediate risk where clinically significant cancer may or may not be present.  Biopsy at discretion of urologist depending on context.</a:t>
            </a:r>
          </a:p>
          <a:p>
            <a:pPr marL="742950" lvl="1" indent="-285750" algn="l">
              <a:lnSpc>
                <a:spcPts val="1650"/>
              </a:lnSpc>
              <a:spcBef>
                <a:spcPts val="750"/>
              </a:spcBef>
              <a:spcAft>
                <a:spcPts val="600"/>
              </a:spcAft>
              <a:buFont typeface="Arial" panose="020B0604020202020204" pitchFamily="34" charset="0"/>
              <a:buChar char="•"/>
            </a:pPr>
            <a:r>
              <a:rPr lang="en-US" b="0" i="0">
                <a:effectLst/>
                <a:latin typeface="Google Sans"/>
              </a:rPr>
              <a:t>PI-RADS 4 or 5: Indicates the (highly) likely presence of clinically significant cancer, and biopsy is generally recommended.</a:t>
            </a:r>
          </a:p>
          <a:p>
            <a:endParaRPr lang="en-US"/>
          </a:p>
        </p:txBody>
      </p:sp>
      <p:cxnSp>
        <p:nvCxnSpPr>
          <p:cNvPr id="4" name="Straight Connector 3">
            <a:extLst>
              <a:ext uri="{FF2B5EF4-FFF2-40B4-BE49-F238E27FC236}">
                <a16:creationId xmlns:a16="http://schemas.microsoft.com/office/drawing/2014/main" id="{962C08E8-06BD-D89C-3F49-8C15B6442472}"/>
              </a:ext>
            </a:extLst>
          </p:cNvPr>
          <p:cNvCxnSpPr/>
          <p:nvPr/>
        </p:nvCxnSpPr>
        <p:spPr>
          <a:xfrm>
            <a:off x="0" y="1347952"/>
            <a:ext cx="12192000"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439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3557E-A701-99D1-587A-4B48CEF95EE7}"/>
              </a:ext>
            </a:extLst>
          </p:cNvPr>
          <p:cNvSpPr>
            <a:spLocks noGrp="1"/>
          </p:cNvSpPr>
          <p:nvPr>
            <p:ph type="title"/>
          </p:nvPr>
        </p:nvSpPr>
        <p:spPr/>
        <p:txBody>
          <a:bodyPr/>
          <a:lstStyle/>
          <a:p>
            <a:r>
              <a:rPr lang="en-US">
                <a:solidFill>
                  <a:schemeClr val="tx1"/>
                </a:solidFill>
              </a:rPr>
              <a:t>Some Limitations</a:t>
            </a:r>
          </a:p>
        </p:txBody>
      </p:sp>
      <p:sp>
        <p:nvSpPr>
          <p:cNvPr id="3" name="Content Placeholder 2">
            <a:extLst>
              <a:ext uri="{FF2B5EF4-FFF2-40B4-BE49-F238E27FC236}">
                <a16:creationId xmlns:a16="http://schemas.microsoft.com/office/drawing/2014/main" id="{26F14F4C-927D-E6A5-6C38-78299C69C493}"/>
              </a:ext>
            </a:extLst>
          </p:cNvPr>
          <p:cNvSpPr>
            <a:spLocks noGrp="1"/>
          </p:cNvSpPr>
          <p:nvPr>
            <p:ph idx="1"/>
          </p:nvPr>
        </p:nvSpPr>
        <p:spPr/>
        <p:txBody>
          <a:bodyPr/>
          <a:lstStyle/>
          <a:p>
            <a:r>
              <a:rPr lang="en-US"/>
              <a:t>Claustrophobia (sedation), patient size etc.</a:t>
            </a:r>
          </a:p>
          <a:p>
            <a:r>
              <a:rPr lang="en-US"/>
              <a:t>Renal dysfunction (Gadolinium is not strictly needed)</a:t>
            </a:r>
          </a:p>
          <a:p>
            <a:r>
              <a:rPr lang="en-US"/>
              <a:t>Hip replacements cause artifacts</a:t>
            </a:r>
          </a:p>
          <a:p>
            <a:r>
              <a:rPr lang="en-US"/>
              <a:t>Rectal gas can cause artifacts</a:t>
            </a:r>
          </a:p>
          <a:p>
            <a:r>
              <a:rPr lang="en-US"/>
              <a:t>May miss some cancers  (“sparse tumors”)</a:t>
            </a:r>
          </a:p>
        </p:txBody>
      </p:sp>
      <p:cxnSp>
        <p:nvCxnSpPr>
          <p:cNvPr id="6" name="Straight Connector 5">
            <a:extLst>
              <a:ext uri="{FF2B5EF4-FFF2-40B4-BE49-F238E27FC236}">
                <a16:creationId xmlns:a16="http://schemas.microsoft.com/office/drawing/2014/main" id="{E90816D2-A704-B975-5F43-5449A7EBE91C}"/>
              </a:ext>
            </a:extLst>
          </p:cNvPr>
          <p:cNvCxnSpPr/>
          <p:nvPr/>
        </p:nvCxnSpPr>
        <p:spPr>
          <a:xfrm>
            <a:off x="0" y="1453055"/>
            <a:ext cx="12192000"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059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A8F9C-F4C5-870A-C541-447F2365F8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50686B-3275-FB25-AD8B-2374FFDEA44C}"/>
              </a:ext>
            </a:extLst>
          </p:cNvPr>
          <p:cNvSpPr>
            <a:spLocks noGrp="1"/>
          </p:cNvSpPr>
          <p:nvPr>
            <p:ph type="title"/>
          </p:nvPr>
        </p:nvSpPr>
        <p:spPr>
          <a:xfrm>
            <a:off x="627888" y="62481"/>
            <a:ext cx="10515600" cy="1325563"/>
          </a:xfrm>
        </p:spPr>
        <p:txBody>
          <a:bodyPr/>
          <a:lstStyle/>
          <a:p>
            <a:r>
              <a:rPr lang="en-US" dirty="0"/>
              <a:t>What about PSMA PET scans?</a:t>
            </a:r>
          </a:p>
        </p:txBody>
      </p:sp>
      <p:sp>
        <p:nvSpPr>
          <p:cNvPr id="3" name="Content Placeholder 2">
            <a:extLst>
              <a:ext uri="{FF2B5EF4-FFF2-40B4-BE49-F238E27FC236}">
                <a16:creationId xmlns:a16="http://schemas.microsoft.com/office/drawing/2014/main" id="{AC2784F9-7E1C-8682-A509-A49ACBA251C0}"/>
              </a:ext>
            </a:extLst>
          </p:cNvPr>
          <p:cNvSpPr>
            <a:spLocks noGrp="1"/>
          </p:cNvSpPr>
          <p:nvPr>
            <p:ph idx="4294967295"/>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dirty="0">
              <a:solidFill>
                <a:schemeClr val="bg1"/>
              </a:solidFill>
            </a:endParaRPr>
          </a:p>
        </p:txBody>
      </p:sp>
      <p:pic>
        <p:nvPicPr>
          <p:cNvPr id="4" name="Picture 3">
            <a:extLst>
              <a:ext uri="{FF2B5EF4-FFF2-40B4-BE49-F238E27FC236}">
                <a16:creationId xmlns:a16="http://schemas.microsoft.com/office/drawing/2014/main" id="{CF43619F-D0CC-F6FD-13C2-BBEB0D0F9047}"/>
              </a:ext>
            </a:extLst>
          </p:cNvPr>
          <p:cNvPicPr>
            <a:picLocks noChangeAspect="1"/>
          </p:cNvPicPr>
          <p:nvPr/>
        </p:nvPicPr>
        <p:blipFill>
          <a:blip r:embed="rId2"/>
          <a:stretch>
            <a:fillRect/>
          </a:stretch>
        </p:blipFill>
        <p:spPr>
          <a:xfrm>
            <a:off x="395983" y="950464"/>
            <a:ext cx="5913633" cy="5907536"/>
          </a:xfrm>
          <a:prstGeom prst="rect">
            <a:avLst/>
          </a:prstGeom>
        </p:spPr>
      </p:pic>
      <p:cxnSp>
        <p:nvCxnSpPr>
          <p:cNvPr id="5" name="Straight Connector 4">
            <a:extLst>
              <a:ext uri="{FF2B5EF4-FFF2-40B4-BE49-F238E27FC236}">
                <a16:creationId xmlns:a16="http://schemas.microsoft.com/office/drawing/2014/main" id="{63AF2017-68F5-A8DF-66C3-8D75BC829ED7}"/>
              </a:ext>
            </a:extLst>
          </p:cNvPr>
          <p:cNvCxnSpPr/>
          <p:nvPr/>
        </p:nvCxnSpPr>
        <p:spPr>
          <a:xfrm>
            <a:off x="164448" y="921561"/>
            <a:ext cx="12192000"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238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50407-598D-88F0-5943-4A0C096BA8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DBB83F-5CDB-15E5-40A9-D3099E045FF9}"/>
              </a:ext>
            </a:extLst>
          </p:cNvPr>
          <p:cNvSpPr>
            <a:spLocks noGrp="1"/>
          </p:cNvSpPr>
          <p:nvPr>
            <p:ph type="ctrTitle"/>
          </p:nvPr>
        </p:nvSpPr>
        <p:spPr/>
        <p:txBody>
          <a:bodyPr/>
          <a:lstStyle/>
          <a:p>
            <a:r>
              <a:rPr lang="en-US">
                <a:solidFill>
                  <a:schemeClr val="bg1"/>
                </a:solidFill>
              </a:rPr>
              <a:t>Thank you!</a:t>
            </a:r>
          </a:p>
        </p:txBody>
      </p:sp>
      <p:sp>
        <p:nvSpPr>
          <p:cNvPr id="3" name="Content Placeholder 2">
            <a:extLst>
              <a:ext uri="{FF2B5EF4-FFF2-40B4-BE49-F238E27FC236}">
                <a16:creationId xmlns:a16="http://schemas.microsoft.com/office/drawing/2014/main" id="{3247B149-589F-3CB4-F01E-B6E436D4A1BC}"/>
              </a:ext>
            </a:extLst>
          </p:cNvPr>
          <p:cNvSpPr>
            <a:spLocks noGrp="1"/>
          </p:cNvSpPr>
          <p:nvPr>
            <p:ph type="subTitle" idx="1"/>
          </p:nvPr>
        </p:nvSpPr>
        <p:spPr/>
        <p:txBody>
          <a:bodyPr>
            <a:normAutofit/>
          </a:bodyPr>
          <a:lstStyle/>
          <a:p>
            <a:r>
              <a:rPr lang="en-US">
                <a:solidFill>
                  <a:schemeClr val="tx1"/>
                </a:solidFill>
              </a:rPr>
              <a:t>pchoyke@nih.gov</a:t>
            </a:r>
          </a:p>
        </p:txBody>
      </p:sp>
      <p:cxnSp>
        <p:nvCxnSpPr>
          <p:cNvPr id="4" name="Straight Connector 3">
            <a:extLst>
              <a:ext uri="{FF2B5EF4-FFF2-40B4-BE49-F238E27FC236}">
                <a16:creationId xmlns:a16="http://schemas.microsoft.com/office/drawing/2014/main" id="{F70A0F2F-37F4-C2B0-13FE-CDF0CBF6648E}"/>
              </a:ext>
            </a:extLst>
          </p:cNvPr>
          <p:cNvCxnSpPr/>
          <p:nvPr/>
        </p:nvCxnSpPr>
        <p:spPr>
          <a:xfrm>
            <a:off x="0" y="3429000"/>
            <a:ext cx="12192000"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042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04889" y="175959"/>
            <a:ext cx="12192000" cy="2070563"/>
          </a:xfrm>
        </p:spPr>
        <p:txBody>
          <a:bodyPr anchor="ctr">
            <a:noAutofit/>
          </a:bodyPr>
          <a:lstStyle/>
          <a:p>
            <a:r>
              <a:rPr lang="en-US" sz="1000" i="1">
                <a:effectLst/>
                <a:latin typeface="Arial" panose="020B0604020202020204" pitchFamily="34" charset="0"/>
                <a:cs typeface="Arial" panose="020B0604020202020204" pitchFamily="34" charset="0"/>
              </a:rPr>
              <a:t> </a:t>
            </a:r>
            <a:br>
              <a:rPr lang="en-US" sz="4000" i="1">
                <a:effectLst/>
                <a:latin typeface="Arial" panose="020B0604020202020204" pitchFamily="34" charset="0"/>
                <a:cs typeface="Arial" panose="020B0604020202020204" pitchFamily="34" charset="0"/>
              </a:rPr>
            </a:br>
            <a:r>
              <a:rPr lang="en-US" sz="4000" b="1" i="1">
                <a:effectLst/>
                <a:latin typeface="Arial" panose="020B0604020202020204" pitchFamily="34" charset="0"/>
                <a:cs typeface="Arial" panose="020B0604020202020204" pitchFamily="34" charset="0"/>
              </a:rPr>
              <a:t>Prostate Cancer Biomarkers:</a:t>
            </a:r>
            <a:br>
              <a:rPr lang="en-US" sz="4000" b="1" i="1">
                <a:effectLst/>
                <a:latin typeface="Arial" panose="020B0604020202020204" pitchFamily="34" charset="0"/>
                <a:cs typeface="Arial" panose="020B0604020202020204" pitchFamily="34" charset="0"/>
              </a:rPr>
            </a:br>
            <a:r>
              <a:rPr lang="en-US" sz="4000" i="1">
                <a:effectLst/>
                <a:latin typeface="Arial" panose="020B0604020202020204" pitchFamily="34" charset="0"/>
                <a:cs typeface="Arial" panose="020B0604020202020204" pitchFamily="34" charset="0"/>
              </a:rPr>
              <a:t>Primer for Our Primary Care Colleagues</a:t>
            </a:r>
          </a:p>
        </p:txBody>
      </p:sp>
      <p:sp>
        <p:nvSpPr>
          <p:cNvPr id="6" name="Title 1">
            <a:extLst>
              <a:ext uri="{FF2B5EF4-FFF2-40B4-BE49-F238E27FC236}">
                <a16:creationId xmlns:a16="http://schemas.microsoft.com/office/drawing/2014/main" id="{AB284CAB-1EFE-A042-8B16-E53E6C4ECA6E}"/>
              </a:ext>
            </a:extLst>
          </p:cNvPr>
          <p:cNvSpPr txBox="1">
            <a:spLocks/>
          </p:cNvSpPr>
          <p:nvPr/>
        </p:nvSpPr>
        <p:spPr>
          <a:xfrm>
            <a:off x="404889" y="3302000"/>
            <a:ext cx="11179022" cy="1659467"/>
          </a:xfrm>
        </p:spPr>
        <p:txBody>
          <a:bodyPr/>
          <a:lstStyle>
            <a:lvl1pPr algn="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Jeffrey J. Tosoian, MD, MPH</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Assistant Professor of Urologic Oncology</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Director of Translational Cancer Research</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Vanderbilt University Medical Center</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Vanderbilt-Ingram Cancer Center</a:t>
            </a:r>
          </a:p>
        </p:txBody>
      </p:sp>
      <p:sp>
        <p:nvSpPr>
          <p:cNvPr id="2" name="TextBox 1">
            <a:extLst>
              <a:ext uri="{FF2B5EF4-FFF2-40B4-BE49-F238E27FC236}">
                <a16:creationId xmlns:a16="http://schemas.microsoft.com/office/drawing/2014/main" id="{44592EF4-32C9-E22B-4E7E-11C6AC1FF4C1}"/>
              </a:ext>
            </a:extLst>
          </p:cNvPr>
          <p:cNvSpPr txBox="1"/>
          <p:nvPr/>
        </p:nvSpPr>
        <p:spPr>
          <a:xfrm>
            <a:off x="4754797" y="5647613"/>
            <a:ext cx="2479205" cy="369332"/>
          </a:xfrm>
          <a:prstGeom prst="rect">
            <a:avLst/>
          </a:prstGeom>
          <a:noFill/>
        </p:spPr>
        <p:txBody>
          <a:bodyPr wrap="none" rtlCol="0">
            <a:spAutoFit/>
          </a:bodyPr>
          <a:lstStyle/>
          <a:p>
            <a:r>
              <a:rPr lang="en-US" i="1" err="1">
                <a:latin typeface="Arial" panose="020B0604020202020204" pitchFamily="34" charset="0"/>
                <a:cs typeface="Arial" panose="020B0604020202020204" pitchFamily="34" charset="0"/>
              </a:rPr>
              <a:t>jeff.tosoian@vumc.org</a:t>
            </a:r>
            <a:endParaRPr lang="en-US"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815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1A68E9-C621-11A1-3BFD-00DCAFEA6860}"/>
              </a:ext>
            </a:extLst>
          </p:cNvPr>
          <p:cNvPicPr>
            <a:picLocks noChangeAspect="1"/>
          </p:cNvPicPr>
          <p:nvPr/>
        </p:nvPicPr>
        <p:blipFill>
          <a:blip r:embed="rId3"/>
          <a:srcRect t="20458"/>
          <a:stretch>
            <a:fillRect/>
          </a:stretch>
        </p:blipFill>
        <p:spPr>
          <a:xfrm>
            <a:off x="168262" y="1953683"/>
            <a:ext cx="11335055" cy="2279650"/>
          </a:xfrm>
          <a:prstGeom prst="rect">
            <a:avLst/>
          </a:prstGeom>
        </p:spPr>
      </p:pic>
      <p:sp>
        <p:nvSpPr>
          <p:cNvPr id="12" name="TextBox 11">
            <a:extLst>
              <a:ext uri="{FF2B5EF4-FFF2-40B4-BE49-F238E27FC236}">
                <a16:creationId xmlns:a16="http://schemas.microsoft.com/office/drawing/2014/main" id="{F7DA06DF-834F-9046-8782-FC51BEECB626}"/>
              </a:ext>
            </a:extLst>
          </p:cNvPr>
          <p:cNvSpPr txBox="1"/>
          <p:nvPr/>
        </p:nvSpPr>
        <p:spPr>
          <a:xfrm>
            <a:off x="1771651" y="5905577"/>
            <a:ext cx="104203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Moses et al, NCCN 2025</a:t>
            </a:r>
          </a:p>
        </p:txBody>
      </p:sp>
      <p:sp>
        <p:nvSpPr>
          <p:cNvPr id="2" name="TextBox 1">
            <a:extLst>
              <a:ext uri="{FF2B5EF4-FFF2-40B4-BE49-F238E27FC236}">
                <a16:creationId xmlns:a16="http://schemas.microsoft.com/office/drawing/2014/main" id="{58EEFDBF-3ED0-227B-52DB-39E53E1614A0}"/>
              </a:ext>
            </a:extLst>
          </p:cNvPr>
          <p:cNvSpPr txBox="1"/>
          <p:nvPr/>
        </p:nvSpPr>
        <p:spPr>
          <a:xfrm>
            <a:off x="220461" y="303626"/>
            <a:ext cx="5344655" cy="567442"/>
          </a:xfrm>
          <a:prstGeom prst="rect">
            <a:avLst/>
          </a:prstGeom>
          <a:solidFill>
            <a:srgbClr val="C00000">
              <a:alpha val="73000"/>
            </a:srgbClr>
          </a:solidFill>
          <a:ln>
            <a:solidFill>
              <a:schemeClr val="tx1"/>
            </a:solidFill>
          </a:ln>
        </p:spPr>
        <p:txBody>
          <a:bodyPr wrap="none" rtlCol="0" anchor="b"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PHI, 4Kscore, IsoPSA, STHLM3</a:t>
            </a:r>
          </a:p>
        </p:txBody>
      </p:sp>
      <p:cxnSp>
        <p:nvCxnSpPr>
          <p:cNvPr id="3" name="Straight Arrow Connector 2">
            <a:extLst>
              <a:ext uri="{FF2B5EF4-FFF2-40B4-BE49-F238E27FC236}">
                <a16:creationId xmlns:a16="http://schemas.microsoft.com/office/drawing/2014/main" id="{A70CB0A7-83EC-7EF1-945E-66B552A40636}"/>
              </a:ext>
            </a:extLst>
          </p:cNvPr>
          <p:cNvCxnSpPr>
            <a:cxnSpLocks/>
          </p:cNvCxnSpPr>
          <p:nvPr/>
        </p:nvCxnSpPr>
        <p:spPr>
          <a:xfrm>
            <a:off x="2377440" y="1686835"/>
            <a:ext cx="256032" cy="733592"/>
          </a:xfrm>
          <a:prstGeom prst="straightConnector1">
            <a:avLst/>
          </a:prstGeom>
          <a:ln w="444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8F7644AC-7C4F-E451-C801-8755F72517C9}"/>
              </a:ext>
            </a:extLst>
          </p:cNvPr>
          <p:cNvSpPr txBox="1"/>
          <p:nvPr/>
        </p:nvSpPr>
        <p:spPr>
          <a:xfrm>
            <a:off x="220461" y="984408"/>
            <a:ext cx="4306561" cy="567442"/>
          </a:xfrm>
          <a:prstGeom prst="rect">
            <a:avLst/>
          </a:prstGeom>
          <a:solidFill>
            <a:srgbClr val="FFC000">
              <a:alpha val="79000"/>
            </a:srgbClr>
          </a:solidFill>
          <a:ln>
            <a:solidFill>
              <a:schemeClr val="tx1"/>
            </a:solidFill>
          </a:ln>
        </p:spPr>
        <p:txBody>
          <a:bodyPr wrap="none" rtlCol="0" anchor="b"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SelectMDx, ExoDx,</a:t>
            </a:r>
            <a:r>
              <a:rPr kumimoji="0" lang="en-US" sz="28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MPS2</a:t>
            </a:r>
          </a:p>
        </p:txBody>
      </p:sp>
      <p:sp>
        <p:nvSpPr>
          <p:cNvPr id="9" name="TextBox 8">
            <a:extLst>
              <a:ext uri="{FF2B5EF4-FFF2-40B4-BE49-F238E27FC236}">
                <a16:creationId xmlns:a16="http://schemas.microsoft.com/office/drawing/2014/main" id="{3A262F33-E2BC-AFFE-077A-050F1F8BA421}"/>
              </a:ext>
            </a:extLst>
          </p:cNvPr>
          <p:cNvSpPr txBox="1"/>
          <p:nvPr/>
        </p:nvSpPr>
        <p:spPr>
          <a:xfrm>
            <a:off x="203200" y="4356218"/>
            <a:ext cx="9203160" cy="1631216"/>
          </a:xfrm>
          <a:prstGeom prst="rect">
            <a:avLst/>
          </a:prstGeom>
          <a:solidFill>
            <a:srgbClr val="00B0F0">
              <a:alpha val="38549"/>
            </a:srgbClr>
          </a:solidFill>
          <a:ln>
            <a:solidFill>
              <a:schemeClr val="tx1"/>
            </a:solidFill>
          </a:ln>
        </p:spPr>
        <p:txBody>
          <a:bodyPr wrap="none" rtlCol="0">
            <a:spAutoFit/>
          </a:bodyPr>
          <a:lstStyle/>
          <a:p>
            <a:pPr algn="l"/>
            <a:r>
              <a:rPr lang="en-US" sz="2000" b="1">
                <a:latin typeface="Arial" panose="020B0604020202020204" pitchFamily="34" charset="0"/>
                <a:cs typeface="Arial" panose="020B0604020202020204" pitchFamily="34" charset="0"/>
              </a:rPr>
              <a:t>% Free PSA: </a:t>
            </a:r>
          </a:p>
          <a:p>
            <a:pPr algn="l"/>
            <a:r>
              <a:rPr lang="en-US" sz="2000">
                <a:latin typeface="Arial" panose="020B0604020202020204" pitchFamily="34" charset="0"/>
                <a:cs typeface="Arial" panose="020B0604020202020204" pitchFamily="34" charset="0"/>
              </a:rPr>
              <a:t>-Considered an option by NCCN </a:t>
            </a:r>
          </a:p>
          <a:p>
            <a:pPr algn="l"/>
            <a:r>
              <a:rPr lang="en-US" sz="2000">
                <a:latin typeface="Arial" panose="020B0604020202020204" pitchFamily="34" charset="0"/>
                <a:cs typeface="Arial" panose="020B0604020202020204" pitchFamily="34" charset="0"/>
              </a:rPr>
              <a:t>-Shown to improve upon PSA for risk of </a:t>
            </a:r>
            <a:r>
              <a:rPr lang="en-US" sz="2000" i="1" u="sng">
                <a:latin typeface="Arial" panose="020B0604020202020204" pitchFamily="34" charset="0"/>
                <a:cs typeface="Arial" panose="020B0604020202020204" pitchFamily="34" charset="0"/>
              </a:rPr>
              <a:t>any</a:t>
            </a:r>
            <a:r>
              <a:rPr lang="en-US" sz="2000">
                <a:latin typeface="Arial" panose="020B0604020202020204" pitchFamily="34" charset="0"/>
                <a:cs typeface="Arial" panose="020B0604020202020204" pitchFamily="34" charset="0"/>
              </a:rPr>
              <a:t> PCa (</a:t>
            </a:r>
            <a:r>
              <a:rPr lang="en-US" sz="2000" b="1" i="1">
                <a:latin typeface="Arial" panose="020B0604020202020204" pitchFamily="34" charset="0"/>
                <a:cs typeface="Arial" panose="020B0604020202020204" pitchFamily="34" charset="0"/>
              </a:rPr>
              <a:t>not</a:t>
            </a:r>
            <a:r>
              <a:rPr lang="en-US" sz="2000">
                <a:latin typeface="Arial" panose="020B0604020202020204" pitchFamily="34" charset="0"/>
                <a:cs typeface="Arial" panose="020B0604020202020204" pitchFamily="34" charset="0"/>
              </a:rPr>
              <a:t> csPCa: GS≥7/GG≥2)</a:t>
            </a:r>
          </a:p>
          <a:p>
            <a:pPr algn="l"/>
            <a:r>
              <a:rPr lang="en-US" sz="2000">
                <a:latin typeface="Arial" panose="020B0604020202020204" pitchFamily="34" charset="0"/>
                <a:cs typeface="Arial" panose="020B0604020202020204" pitchFamily="34" charset="0"/>
              </a:rPr>
              <a:t>-I do not use it in decision making; if available, may use in counseling/education</a:t>
            </a:r>
          </a:p>
          <a:p>
            <a:pPr algn="l"/>
            <a:r>
              <a:rPr lang="en-US" sz="2000">
                <a:latin typeface="Arial" panose="020B0604020202020204" pitchFamily="34" charset="0"/>
                <a:cs typeface="Arial" panose="020B0604020202020204" pitchFamily="34" charset="0"/>
              </a:rPr>
              <a:t>-My opinion: Fine to order, fine to not order</a:t>
            </a:r>
          </a:p>
        </p:txBody>
      </p:sp>
      <p:sp>
        <p:nvSpPr>
          <p:cNvPr id="10" name="Oval 9">
            <a:extLst>
              <a:ext uri="{FF2B5EF4-FFF2-40B4-BE49-F238E27FC236}">
                <a16:creationId xmlns:a16="http://schemas.microsoft.com/office/drawing/2014/main" id="{643CF4CC-5095-77FF-A970-16FA562BD2B1}"/>
              </a:ext>
            </a:extLst>
          </p:cNvPr>
          <p:cNvSpPr/>
          <p:nvPr/>
        </p:nvSpPr>
        <p:spPr>
          <a:xfrm>
            <a:off x="2018010" y="2341386"/>
            <a:ext cx="2883877" cy="1786437"/>
          </a:xfrm>
          <a:prstGeom prst="ellipse">
            <a:avLst/>
          </a:pr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EAEFBD1-C487-8B92-85AD-1EEE2A60E406}"/>
              </a:ext>
            </a:extLst>
          </p:cNvPr>
          <p:cNvSpPr txBox="1"/>
          <p:nvPr/>
        </p:nvSpPr>
        <p:spPr>
          <a:xfrm>
            <a:off x="5784099" y="261867"/>
            <a:ext cx="6096000" cy="1015663"/>
          </a:xfrm>
          <a:prstGeom prst="rect">
            <a:avLst/>
          </a:prstGeom>
          <a:solidFill>
            <a:schemeClr val="bg1">
              <a:alpha val="68798"/>
            </a:schemeClr>
          </a:solidFill>
          <a:ln>
            <a:noFill/>
          </a:ln>
        </p:spPr>
        <p:txBody>
          <a:bodyPr wrap="square" rtlCol="0">
            <a:spAutoFit/>
          </a:bodyPr>
          <a:lstStyle/>
          <a:p>
            <a:pPr algn="just"/>
            <a:r>
              <a:rPr lang="en-US" sz="2000" b="1" i="1">
                <a:latin typeface="Arial" panose="020B0604020202020204" pitchFamily="34" charset="0"/>
                <a:cs typeface="Arial" panose="020B0604020202020204" pitchFamily="34" charset="0"/>
              </a:rPr>
              <a:t>These tests have been validated to improve upon PSA and PSA risk calculators for detection of clinically-significant PCa (GS7/GG2)</a:t>
            </a:r>
          </a:p>
        </p:txBody>
      </p:sp>
    </p:spTree>
    <p:extLst>
      <p:ext uri="{BB962C8B-B14F-4D97-AF65-F5344CB8AC3E}">
        <p14:creationId xmlns:p14="http://schemas.microsoft.com/office/powerpoint/2010/main" val="193611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Title 1">
            <a:extLst>
              <a:ext uri="{FF2B5EF4-FFF2-40B4-BE49-F238E27FC236}">
                <a16:creationId xmlns:a16="http://schemas.microsoft.com/office/drawing/2014/main" id="{DF4F8147-5C21-43AC-9AD5-E51A314DC7F1}"/>
              </a:ext>
            </a:extLst>
          </p:cNvPr>
          <p:cNvSpPr>
            <a:spLocks noGrp="1" noChangeArrowheads="1"/>
          </p:cNvSpPr>
          <p:nvPr>
            <p:ph type="title"/>
          </p:nvPr>
        </p:nvSpPr>
        <p:spPr>
          <a:xfrm>
            <a:off x="446304" y="163278"/>
            <a:ext cx="10515600" cy="966788"/>
          </a:xfrm>
        </p:spPr>
        <p:txBody>
          <a:bodyPr/>
          <a:lstStyle/>
          <a:p>
            <a:r>
              <a:rPr lang="en-US" altLang="en-US">
                <a:latin typeface="Arial" panose="020B0604020202020204" pitchFamily="34" charset="0"/>
                <a:cs typeface="Arial" panose="020B0604020202020204" pitchFamily="34" charset="0"/>
              </a:rPr>
              <a:t>Summary of Biomarker Data</a:t>
            </a:r>
          </a:p>
        </p:txBody>
      </p:sp>
      <p:sp>
        <p:nvSpPr>
          <p:cNvPr id="288771" name="Content Placeholder 2">
            <a:extLst>
              <a:ext uri="{FF2B5EF4-FFF2-40B4-BE49-F238E27FC236}">
                <a16:creationId xmlns:a16="http://schemas.microsoft.com/office/drawing/2014/main" id="{643E0F25-ADB9-4E6A-B9E2-6B60F7CD295D}"/>
              </a:ext>
            </a:extLst>
          </p:cNvPr>
          <p:cNvSpPr>
            <a:spLocks noGrp="1" noChangeArrowheads="1"/>
          </p:cNvSpPr>
          <p:nvPr>
            <p:ph idx="1"/>
          </p:nvPr>
        </p:nvSpPr>
        <p:spPr>
          <a:xfrm>
            <a:off x="446303" y="1172929"/>
            <a:ext cx="8021041" cy="2523018"/>
          </a:xfrm>
        </p:spPr>
        <p:txBody>
          <a:bodyPr>
            <a:normAutofit/>
          </a:bodyPr>
          <a:lstStyle/>
          <a:p>
            <a:r>
              <a:rPr lang="en-US" altLang="en-US" sz="2400" i="1">
                <a:latin typeface="Arial" panose="020B0604020202020204" pitchFamily="34" charset="0"/>
                <a:cs typeface="Arial" panose="020B0604020202020204" pitchFamily="34" charset="0"/>
              </a:rPr>
              <a:t>31 studies met inclusion</a:t>
            </a:r>
          </a:p>
        </p:txBody>
      </p:sp>
      <p:graphicFrame>
        <p:nvGraphicFramePr>
          <p:cNvPr id="2" name="Table 1">
            <a:extLst>
              <a:ext uri="{FF2B5EF4-FFF2-40B4-BE49-F238E27FC236}">
                <a16:creationId xmlns:a16="http://schemas.microsoft.com/office/drawing/2014/main" id="{3AB1BDD5-DCAB-D5E1-3282-49077F52851A}"/>
              </a:ext>
            </a:extLst>
          </p:cNvPr>
          <p:cNvGraphicFramePr>
            <a:graphicFrameLocks noGrp="1"/>
          </p:cNvGraphicFramePr>
          <p:nvPr/>
        </p:nvGraphicFramePr>
        <p:xfrm>
          <a:off x="528321" y="1727201"/>
          <a:ext cx="6384543" cy="3601545"/>
        </p:xfrm>
        <a:graphic>
          <a:graphicData uri="http://schemas.openxmlformats.org/drawingml/2006/table">
            <a:tbl>
              <a:tblPr firstRow="1" firstCol="1" bandRow="1">
                <a:tableStyleId>{073A0DAA-6AF3-43AB-8588-CEC1D06C72B9}</a:tableStyleId>
              </a:tblPr>
              <a:tblGrid>
                <a:gridCol w="1867407">
                  <a:extLst>
                    <a:ext uri="{9D8B030D-6E8A-4147-A177-3AD203B41FA5}">
                      <a16:colId xmlns:a16="http://schemas.microsoft.com/office/drawing/2014/main" val="4117846381"/>
                    </a:ext>
                  </a:extLst>
                </a:gridCol>
                <a:gridCol w="1572768">
                  <a:extLst>
                    <a:ext uri="{9D8B030D-6E8A-4147-A177-3AD203B41FA5}">
                      <a16:colId xmlns:a16="http://schemas.microsoft.com/office/drawing/2014/main" val="1436562470"/>
                    </a:ext>
                  </a:extLst>
                </a:gridCol>
                <a:gridCol w="2944368">
                  <a:extLst>
                    <a:ext uri="{9D8B030D-6E8A-4147-A177-3AD203B41FA5}">
                      <a16:colId xmlns:a16="http://schemas.microsoft.com/office/drawing/2014/main" val="3651153390"/>
                    </a:ext>
                  </a:extLst>
                </a:gridCol>
              </a:tblGrid>
              <a:tr h="720309">
                <a:tc>
                  <a:txBody>
                    <a:bodyPr/>
                    <a:lstStyle/>
                    <a:p>
                      <a:pPr algn="ctr"/>
                      <a:endParaRPr lang="en-US" sz="2400">
                        <a:latin typeface="Arial" panose="020B0604020202020204" pitchFamily="34" charset="0"/>
                        <a:cs typeface="Arial" panose="020B0604020202020204" pitchFamily="34" charset="0"/>
                      </a:endParaRPr>
                    </a:p>
                  </a:txBody>
                  <a:tcPr anchor="ctr"/>
                </a:tc>
                <a:tc>
                  <a:txBody>
                    <a:bodyPr/>
                    <a:lstStyle/>
                    <a:p>
                      <a:pPr algn="ctr"/>
                      <a:r>
                        <a:rPr lang="en-US" sz="2800">
                          <a:latin typeface="Arial" panose="020B0604020202020204" pitchFamily="34" charset="0"/>
                          <a:cs typeface="Arial" panose="020B0604020202020204" pitchFamily="34" charset="0"/>
                        </a:rPr>
                        <a:t>Studies</a:t>
                      </a:r>
                    </a:p>
                  </a:txBody>
                  <a:tcPr anchor="ctr"/>
                </a:tc>
                <a:tc>
                  <a:txBody>
                    <a:bodyPr/>
                    <a:lstStyle/>
                    <a:p>
                      <a:pPr algn="ctr"/>
                      <a:r>
                        <a:rPr lang="en-US" sz="2800">
                          <a:latin typeface="Arial" panose="020B0604020202020204" pitchFamily="34" charset="0"/>
                          <a:cs typeface="Arial" panose="020B0604020202020204" pitchFamily="34" charset="0"/>
                        </a:rPr>
                        <a:t>Median </a:t>
                      </a:r>
                      <a:r>
                        <a:rPr lang="en-US" sz="2400">
                          <a:latin typeface="Arial" panose="020B0604020202020204" pitchFamily="34" charset="0"/>
                          <a:cs typeface="Arial" panose="020B0604020202020204" pitchFamily="34" charset="0"/>
                        </a:rPr>
                        <a:t>(IQR)</a:t>
                      </a:r>
                      <a:endParaRPr lang="en-US" sz="2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96543110"/>
                  </a:ext>
                </a:extLst>
              </a:tr>
              <a:tr h="720309">
                <a:tc>
                  <a:txBody>
                    <a:bodyPr/>
                    <a:lstStyle/>
                    <a:p>
                      <a:pPr algn="ctr"/>
                      <a:r>
                        <a:rPr lang="en-US" sz="2400">
                          <a:latin typeface="Arial" panose="020B0604020202020204" pitchFamily="34" charset="0"/>
                          <a:cs typeface="Arial" panose="020B0604020202020204" pitchFamily="34" charset="0"/>
                        </a:rPr>
                        <a:t>Sensitivity</a:t>
                      </a:r>
                    </a:p>
                  </a:txBody>
                  <a:tcPr anchor="ctr"/>
                </a:tc>
                <a:tc>
                  <a:txBody>
                    <a:bodyPr/>
                    <a:lstStyle/>
                    <a:p>
                      <a:pPr algn="ctr"/>
                      <a:r>
                        <a:rPr lang="en-US" sz="2800" b="1">
                          <a:latin typeface="Arial" panose="020B0604020202020204" pitchFamily="34" charset="0"/>
                          <a:cs typeface="Arial" panose="020B0604020202020204" pitchFamily="34" charset="0"/>
                        </a:rPr>
                        <a:t>31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latin typeface="Arial" panose="020B0604020202020204" pitchFamily="34" charset="0"/>
                          <a:cs typeface="Arial" panose="020B0604020202020204" pitchFamily="34" charset="0"/>
                        </a:rPr>
                        <a:t>94% </a:t>
                      </a:r>
                      <a:r>
                        <a:rPr lang="en-US" sz="2400" b="1">
                          <a:latin typeface="Arial" panose="020B0604020202020204" pitchFamily="34" charset="0"/>
                          <a:cs typeface="Arial" panose="020B0604020202020204" pitchFamily="34" charset="0"/>
                        </a:rPr>
                        <a:t>(90-96%)</a:t>
                      </a:r>
                      <a:endParaRPr lang="en-US" sz="28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03113795"/>
                  </a:ext>
                </a:extLst>
              </a:tr>
              <a:tr h="720309">
                <a:tc>
                  <a:txBody>
                    <a:bodyPr/>
                    <a:lstStyle/>
                    <a:p>
                      <a:pPr algn="ctr"/>
                      <a:r>
                        <a:rPr lang="en-US" sz="2400">
                          <a:latin typeface="Arial" panose="020B0604020202020204" pitchFamily="34" charset="0"/>
                          <a:cs typeface="Arial" panose="020B0604020202020204" pitchFamily="34" charset="0"/>
                        </a:rPr>
                        <a:t>Specificity</a:t>
                      </a:r>
                    </a:p>
                  </a:txBody>
                  <a:tcPr anchor="ctr"/>
                </a:tc>
                <a:tc>
                  <a:txBody>
                    <a:bodyPr/>
                    <a:lstStyle/>
                    <a:p>
                      <a:pPr algn="ctr"/>
                      <a:r>
                        <a:rPr lang="en-US" sz="2800" b="1">
                          <a:latin typeface="Arial" panose="020B0604020202020204" pitchFamily="34" charset="0"/>
                          <a:cs typeface="Arial" panose="020B0604020202020204" pitchFamily="34" charset="0"/>
                        </a:rPr>
                        <a:t>31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latin typeface="Arial" panose="020B0604020202020204" pitchFamily="34" charset="0"/>
                          <a:cs typeface="Arial" panose="020B0604020202020204" pitchFamily="34" charset="0"/>
                        </a:rPr>
                        <a:t>35% </a:t>
                      </a:r>
                      <a:r>
                        <a:rPr lang="en-US" sz="2400" b="1">
                          <a:latin typeface="Arial" panose="020B0604020202020204" pitchFamily="34" charset="0"/>
                          <a:cs typeface="Arial" panose="020B0604020202020204" pitchFamily="34" charset="0"/>
                        </a:rPr>
                        <a:t>(30-43%)</a:t>
                      </a:r>
                      <a:endParaRPr lang="en-US" sz="28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207249"/>
                  </a:ext>
                </a:extLst>
              </a:tr>
              <a:tr h="720309">
                <a:tc>
                  <a:txBody>
                    <a:bodyPr/>
                    <a:lstStyle/>
                    <a:p>
                      <a:pPr algn="ctr"/>
                      <a:r>
                        <a:rPr lang="en-US" sz="2400">
                          <a:latin typeface="Arial" panose="020B0604020202020204" pitchFamily="34" charset="0"/>
                          <a:cs typeface="Arial" panose="020B0604020202020204" pitchFamily="34" charset="0"/>
                        </a:rPr>
                        <a:t>NPV</a:t>
                      </a:r>
                    </a:p>
                  </a:txBody>
                  <a:tcPr anchor="ctr"/>
                </a:tc>
                <a:tc>
                  <a:txBody>
                    <a:bodyPr/>
                    <a:lstStyle/>
                    <a:p>
                      <a:pPr algn="ctr"/>
                      <a:r>
                        <a:rPr lang="en-US" sz="2800" b="1">
                          <a:latin typeface="Arial" panose="020B0604020202020204" pitchFamily="34" charset="0"/>
                          <a:cs typeface="Arial" panose="020B0604020202020204" pitchFamily="34" charset="0"/>
                        </a:rPr>
                        <a:t>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latin typeface="Arial" panose="020B0604020202020204" pitchFamily="34" charset="0"/>
                          <a:cs typeface="Arial" panose="020B0604020202020204" pitchFamily="34" charset="0"/>
                        </a:rPr>
                        <a:t>93% </a:t>
                      </a:r>
                      <a:r>
                        <a:rPr lang="en-US" sz="2400" b="1">
                          <a:latin typeface="Arial" panose="020B0604020202020204" pitchFamily="34" charset="0"/>
                          <a:cs typeface="Arial" panose="020B0604020202020204" pitchFamily="34" charset="0"/>
                        </a:rPr>
                        <a:t>(90-95%)</a:t>
                      </a:r>
                      <a:endParaRPr lang="en-US" sz="28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79011386"/>
                  </a:ext>
                </a:extLst>
              </a:tr>
              <a:tr h="720309">
                <a:tc>
                  <a:txBody>
                    <a:bodyPr/>
                    <a:lstStyle/>
                    <a:p>
                      <a:pPr algn="ctr"/>
                      <a:r>
                        <a:rPr lang="en-US" sz="2400">
                          <a:latin typeface="Arial" panose="020B0604020202020204" pitchFamily="34" charset="0"/>
                          <a:cs typeface="Arial" panose="020B0604020202020204" pitchFamily="34" charset="0"/>
                        </a:rPr>
                        <a:t>PPV</a:t>
                      </a:r>
                    </a:p>
                  </a:txBody>
                  <a:tcPr anchor="ctr"/>
                </a:tc>
                <a:tc>
                  <a:txBody>
                    <a:bodyPr/>
                    <a:lstStyle/>
                    <a:p>
                      <a:pPr algn="ctr"/>
                      <a:r>
                        <a:rPr lang="en-US" sz="2800" b="1">
                          <a:latin typeface="Arial" panose="020B0604020202020204" pitchFamily="34" charset="0"/>
                          <a:cs typeface="Arial" panose="020B0604020202020204" pitchFamily="34" charset="0"/>
                        </a:rPr>
                        <a:t>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latin typeface="Arial" panose="020B0604020202020204" pitchFamily="34" charset="0"/>
                          <a:cs typeface="Arial" panose="020B0604020202020204" pitchFamily="34" charset="0"/>
                        </a:rPr>
                        <a:t>40% </a:t>
                      </a:r>
                      <a:r>
                        <a:rPr lang="en-US" sz="2400" b="1">
                          <a:latin typeface="Arial" panose="020B0604020202020204" pitchFamily="34" charset="0"/>
                          <a:cs typeface="Arial" panose="020B0604020202020204" pitchFamily="34" charset="0"/>
                        </a:rPr>
                        <a:t>(36-43%)</a:t>
                      </a:r>
                      <a:endParaRPr lang="en-US" sz="28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441985956"/>
                  </a:ext>
                </a:extLst>
              </a:tr>
            </a:tbl>
          </a:graphicData>
        </a:graphic>
      </p:graphicFrame>
      <p:sp>
        <p:nvSpPr>
          <p:cNvPr id="3" name="TextBox 2">
            <a:extLst>
              <a:ext uri="{FF2B5EF4-FFF2-40B4-BE49-F238E27FC236}">
                <a16:creationId xmlns:a16="http://schemas.microsoft.com/office/drawing/2014/main" id="{FF62E51B-7835-90D8-7102-7915CA5659D4}"/>
              </a:ext>
            </a:extLst>
          </p:cNvPr>
          <p:cNvSpPr txBox="1"/>
          <p:nvPr/>
        </p:nvSpPr>
        <p:spPr>
          <a:xfrm>
            <a:off x="1771651" y="5905577"/>
            <a:ext cx="104203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i="1">
                <a:solidFill>
                  <a:prstClr val="black"/>
                </a:solidFill>
                <a:latin typeface="Arial" panose="020B0604020202020204" pitchFamily="34" charset="0"/>
                <a:cs typeface="Arial" panose="020B0604020202020204" pitchFamily="34" charset="0"/>
              </a:rPr>
              <a:t>Robinson et al 2025</a:t>
            </a:r>
            <a:endPar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91E53E04-C809-4FC4-8B94-425596673E3A}"/>
              </a:ext>
            </a:extLst>
          </p:cNvPr>
          <p:cNvSpPr txBox="1"/>
          <p:nvPr/>
        </p:nvSpPr>
        <p:spPr>
          <a:xfrm>
            <a:off x="7211568" y="2289950"/>
            <a:ext cx="4730496" cy="1200329"/>
          </a:xfrm>
          <a:prstGeom prst="rect">
            <a:avLst/>
          </a:prstGeom>
          <a:solidFill>
            <a:srgbClr val="00B050">
              <a:alpha val="38549"/>
            </a:srgbClr>
          </a:solidFill>
          <a:ln>
            <a:solidFill>
              <a:schemeClr val="tx1"/>
            </a:solidFill>
          </a:ln>
        </p:spPr>
        <p:txBody>
          <a:bodyPr wrap="square" rtlCol="0">
            <a:spAutoFit/>
          </a:bodyPr>
          <a:lstStyle/>
          <a:p>
            <a:pPr algn="l"/>
            <a:r>
              <a:rPr lang="en-US" sz="2400">
                <a:latin typeface="Arial" panose="020B0604020202020204" pitchFamily="34" charset="0"/>
                <a:cs typeface="Arial" panose="020B0604020202020204" pitchFamily="34" charset="0"/>
              </a:rPr>
              <a:t>Based on consistently high sensitivity and NPV, biomarkers are strong </a:t>
            </a:r>
            <a:r>
              <a:rPr lang="en-US" sz="2400" i="1" u="sng">
                <a:latin typeface="Arial" panose="020B0604020202020204" pitchFamily="34" charset="0"/>
                <a:cs typeface="Arial" panose="020B0604020202020204" pitchFamily="34" charset="0"/>
              </a:rPr>
              <a:t>rule-out</a:t>
            </a:r>
            <a:r>
              <a:rPr lang="en-US" sz="2400">
                <a:latin typeface="Arial" panose="020B0604020202020204" pitchFamily="34" charset="0"/>
                <a:cs typeface="Arial" panose="020B0604020202020204" pitchFamily="34" charset="0"/>
              </a:rPr>
              <a:t> tests</a:t>
            </a:r>
          </a:p>
        </p:txBody>
      </p:sp>
      <p:sp>
        <p:nvSpPr>
          <p:cNvPr id="7" name="TextBox 6">
            <a:extLst>
              <a:ext uri="{FF2B5EF4-FFF2-40B4-BE49-F238E27FC236}">
                <a16:creationId xmlns:a16="http://schemas.microsoft.com/office/drawing/2014/main" id="{73C1F144-F728-F6EF-B3B7-5E82A6CCF1E9}"/>
              </a:ext>
            </a:extLst>
          </p:cNvPr>
          <p:cNvSpPr txBox="1"/>
          <p:nvPr/>
        </p:nvSpPr>
        <p:spPr>
          <a:xfrm>
            <a:off x="7211568" y="3759086"/>
            <a:ext cx="4730496" cy="1569660"/>
          </a:xfrm>
          <a:prstGeom prst="rect">
            <a:avLst/>
          </a:prstGeom>
          <a:solidFill>
            <a:srgbClr val="00B050">
              <a:alpha val="38549"/>
            </a:srgbClr>
          </a:solidFill>
          <a:ln>
            <a:solidFill>
              <a:schemeClr val="tx1"/>
            </a:solidFill>
          </a:ln>
        </p:spPr>
        <p:txBody>
          <a:bodyPr wrap="square" rtlCol="0">
            <a:spAutoFit/>
          </a:bodyPr>
          <a:lstStyle/>
          <a:p>
            <a:pPr algn="l"/>
            <a:r>
              <a:rPr lang="en-US" sz="2400">
                <a:latin typeface="Arial" panose="020B0604020202020204" pitchFamily="34" charset="0"/>
                <a:cs typeface="Arial" panose="020B0604020202020204" pitchFamily="34" charset="0"/>
              </a:rPr>
              <a:t>Shown to rule-out upwards of 1/3 of unnecessary MRI/biopsy while preserving detection of ~94% of clinically-significant PCa. </a:t>
            </a:r>
          </a:p>
        </p:txBody>
      </p:sp>
    </p:spTree>
    <p:extLst>
      <p:ext uri="{BB962C8B-B14F-4D97-AF65-F5344CB8AC3E}">
        <p14:creationId xmlns:p14="http://schemas.microsoft.com/office/powerpoint/2010/main" val="277554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D7C03-1C24-FB92-C111-A393997B96E1}"/>
            </a:ext>
          </a:extLst>
        </p:cNvPr>
        <p:cNvGrpSpPr/>
        <p:nvPr/>
      </p:nvGrpSpPr>
      <p:grpSpPr>
        <a:xfrm>
          <a:off x="0" y="0"/>
          <a:ext cx="0" cy="0"/>
          <a:chOff x="0" y="0"/>
          <a:chExt cx="0" cy="0"/>
        </a:xfrm>
      </p:grpSpPr>
      <p:sp>
        <p:nvSpPr>
          <p:cNvPr id="288770" name="Title 1">
            <a:extLst>
              <a:ext uri="{FF2B5EF4-FFF2-40B4-BE49-F238E27FC236}">
                <a16:creationId xmlns:a16="http://schemas.microsoft.com/office/drawing/2014/main" id="{F3399832-00CE-5371-3059-97133C4A4122}"/>
              </a:ext>
            </a:extLst>
          </p:cNvPr>
          <p:cNvSpPr>
            <a:spLocks noGrp="1" noChangeArrowheads="1"/>
          </p:cNvSpPr>
          <p:nvPr>
            <p:ph type="title"/>
          </p:nvPr>
        </p:nvSpPr>
        <p:spPr>
          <a:xfrm>
            <a:off x="446304" y="163278"/>
            <a:ext cx="10515600" cy="966788"/>
          </a:xfrm>
        </p:spPr>
        <p:txBody>
          <a:bodyPr/>
          <a:lstStyle/>
          <a:p>
            <a:r>
              <a:rPr lang="en-US" altLang="en-US">
                <a:latin typeface="Arial" panose="020B0604020202020204" pitchFamily="34" charset="0"/>
                <a:cs typeface="Arial" panose="020B0604020202020204" pitchFamily="34" charset="0"/>
              </a:rPr>
              <a:t>Prostate Cancer Biomarkers</a:t>
            </a:r>
          </a:p>
        </p:txBody>
      </p:sp>
      <p:graphicFrame>
        <p:nvGraphicFramePr>
          <p:cNvPr id="3" name="Table 2">
            <a:extLst>
              <a:ext uri="{FF2B5EF4-FFF2-40B4-BE49-F238E27FC236}">
                <a16:creationId xmlns:a16="http://schemas.microsoft.com/office/drawing/2014/main" id="{EC535A3F-49AD-22C8-DDFE-45D6D9581DFA}"/>
              </a:ext>
            </a:extLst>
          </p:cNvPr>
          <p:cNvGraphicFramePr>
            <a:graphicFrameLocks noGrp="1"/>
          </p:cNvGraphicFramePr>
          <p:nvPr/>
        </p:nvGraphicFramePr>
        <p:xfrm>
          <a:off x="446305" y="1130068"/>
          <a:ext cx="11085295" cy="4356332"/>
        </p:xfrm>
        <a:graphic>
          <a:graphicData uri="http://schemas.openxmlformats.org/drawingml/2006/table">
            <a:tbl>
              <a:tblPr firstRow="1" bandRow="1">
                <a:tableStyleId>{073A0DAA-6AF3-43AB-8588-CEC1D06C72B9}</a:tableStyleId>
              </a:tblPr>
              <a:tblGrid>
                <a:gridCol w="1517962">
                  <a:extLst>
                    <a:ext uri="{9D8B030D-6E8A-4147-A177-3AD203B41FA5}">
                      <a16:colId xmlns:a16="http://schemas.microsoft.com/office/drawing/2014/main" val="3223756900"/>
                    </a:ext>
                  </a:extLst>
                </a:gridCol>
                <a:gridCol w="1371600">
                  <a:extLst>
                    <a:ext uri="{9D8B030D-6E8A-4147-A177-3AD203B41FA5}">
                      <a16:colId xmlns:a16="http://schemas.microsoft.com/office/drawing/2014/main" val="3216949208"/>
                    </a:ext>
                  </a:extLst>
                </a:gridCol>
                <a:gridCol w="1151466">
                  <a:extLst>
                    <a:ext uri="{9D8B030D-6E8A-4147-A177-3AD203B41FA5}">
                      <a16:colId xmlns:a16="http://schemas.microsoft.com/office/drawing/2014/main" val="2187175647"/>
                    </a:ext>
                  </a:extLst>
                </a:gridCol>
                <a:gridCol w="1185334">
                  <a:extLst>
                    <a:ext uri="{9D8B030D-6E8A-4147-A177-3AD203B41FA5}">
                      <a16:colId xmlns:a16="http://schemas.microsoft.com/office/drawing/2014/main" val="3297402118"/>
                    </a:ext>
                  </a:extLst>
                </a:gridCol>
                <a:gridCol w="1388533">
                  <a:extLst>
                    <a:ext uri="{9D8B030D-6E8A-4147-A177-3AD203B41FA5}">
                      <a16:colId xmlns:a16="http://schemas.microsoft.com/office/drawing/2014/main" val="4055597692"/>
                    </a:ext>
                  </a:extLst>
                </a:gridCol>
                <a:gridCol w="1422400">
                  <a:extLst>
                    <a:ext uri="{9D8B030D-6E8A-4147-A177-3AD203B41FA5}">
                      <a16:colId xmlns:a16="http://schemas.microsoft.com/office/drawing/2014/main" val="3981110730"/>
                    </a:ext>
                  </a:extLst>
                </a:gridCol>
                <a:gridCol w="1659467">
                  <a:extLst>
                    <a:ext uri="{9D8B030D-6E8A-4147-A177-3AD203B41FA5}">
                      <a16:colId xmlns:a16="http://schemas.microsoft.com/office/drawing/2014/main" val="2450657532"/>
                    </a:ext>
                  </a:extLst>
                </a:gridCol>
                <a:gridCol w="1388533">
                  <a:extLst>
                    <a:ext uri="{9D8B030D-6E8A-4147-A177-3AD203B41FA5}">
                      <a16:colId xmlns:a16="http://schemas.microsoft.com/office/drawing/2014/main" val="599839030"/>
                    </a:ext>
                  </a:extLst>
                </a:gridCol>
              </a:tblGrid>
              <a:tr h="1088089">
                <a:tc>
                  <a:txBody>
                    <a:bodyPr/>
                    <a:lstStyle/>
                    <a:p>
                      <a:r>
                        <a:rPr lang="en-US" sz="1800">
                          <a:latin typeface="Arial" panose="020B0604020202020204" pitchFamily="34" charset="0"/>
                          <a:cs typeface="Arial" panose="020B0604020202020204" pitchFamily="34" charset="0"/>
                        </a:rPr>
                        <a:t>Test</a:t>
                      </a:r>
                    </a:p>
                  </a:txBody>
                  <a:tcPr anchor="ctr"/>
                </a:tc>
                <a:tc>
                  <a:txBody>
                    <a:bodyPr/>
                    <a:lstStyle/>
                    <a:p>
                      <a:pPr algn="ctr"/>
                      <a:r>
                        <a:rPr lang="en-US" sz="1800">
                          <a:latin typeface="Arial" panose="020B0604020202020204" pitchFamily="34" charset="0"/>
                          <a:cs typeface="Arial" panose="020B0604020202020204" pitchFamily="34" charset="0"/>
                        </a:rPr>
                        <a:t>Specimen</a:t>
                      </a:r>
                    </a:p>
                  </a:txBody>
                  <a:tcPr anchor="ctr"/>
                </a:tc>
                <a:tc>
                  <a:txBody>
                    <a:bodyPr/>
                    <a:lstStyle/>
                    <a:p>
                      <a:pPr algn="ctr"/>
                      <a:r>
                        <a:rPr lang="en-US" sz="1800">
                          <a:latin typeface="Arial" panose="020B0604020202020204" pitchFamily="34" charset="0"/>
                          <a:cs typeface="Arial" panose="020B0604020202020204" pitchFamily="34" charset="0"/>
                        </a:rPr>
                        <a:t>Markers Included</a:t>
                      </a:r>
                    </a:p>
                  </a:txBody>
                  <a:tcPr anchor="ctr"/>
                </a:tc>
                <a:tc>
                  <a:txBody>
                    <a:bodyPr/>
                    <a:lstStyle/>
                    <a:p>
                      <a:pPr algn="ctr"/>
                      <a:r>
                        <a:rPr lang="en-US" sz="1800">
                          <a:latin typeface="Arial" panose="020B0604020202020204" pitchFamily="34" charset="0"/>
                          <a:cs typeface="Arial" panose="020B0604020202020204" pitchFamily="34" charset="0"/>
                        </a:rPr>
                        <a:t>Clinical Data Required</a:t>
                      </a:r>
                    </a:p>
                  </a:txBody>
                  <a:tcPr anchor="ctr"/>
                </a:tc>
                <a:tc>
                  <a:txBody>
                    <a:bodyPr/>
                    <a:lstStyle/>
                    <a:p>
                      <a:pPr algn="ctr"/>
                      <a:r>
                        <a:rPr lang="en-US" sz="1800">
                          <a:latin typeface="Arial" panose="020B0604020202020204" pitchFamily="34" charset="0"/>
                          <a:cs typeface="Arial" panose="020B0604020202020204" pitchFamily="34" charset="0"/>
                        </a:rPr>
                        <a:t>Validated Threshold</a:t>
                      </a:r>
                    </a:p>
                  </a:txBody>
                  <a:tcPr anchor="ctr"/>
                </a:tc>
                <a:tc>
                  <a:txBody>
                    <a:bodyPr/>
                    <a:lstStyle/>
                    <a:p>
                      <a:pPr algn="ctr"/>
                      <a:r>
                        <a:rPr lang="en-US" sz="1800">
                          <a:latin typeface="Arial" panose="020B0604020202020204" pitchFamily="34" charset="0"/>
                          <a:cs typeface="Arial" panose="020B0604020202020204" pitchFamily="34" charset="0"/>
                        </a:rPr>
                        <a:t>Reports on csPCa</a:t>
                      </a:r>
                    </a:p>
                  </a:txBody>
                  <a:tcPr anchor="ctr"/>
                </a:tc>
                <a:tc>
                  <a:txBody>
                    <a:bodyPr/>
                    <a:lstStyle/>
                    <a:p>
                      <a:pPr algn="ctr"/>
                      <a:r>
                        <a:rPr lang="en-US" sz="1800">
                          <a:latin typeface="Arial" panose="020B0604020202020204" pitchFamily="34" charset="0"/>
                          <a:cs typeface="Arial" panose="020B0604020202020204" pitchFamily="34" charset="0"/>
                        </a:rPr>
                        <a:t>Personalized Result</a:t>
                      </a:r>
                    </a:p>
                  </a:txBody>
                  <a:tcPr anchor="ctr"/>
                </a:tc>
                <a:tc>
                  <a:txBody>
                    <a:bodyPr/>
                    <a:lstStyle/>
                    <a:p>
                      <a:pPr algn="ctr"/>
                      <a:r>
                        <a:rPr lang="en-US" sz="1800">
                          <a:latin typeface="Arial" panose="020B0604020202020204" pitchFamily="34" charset="0"/>
                          <a:cs typeface="Arial" panose="020B0604020202020204" pitchFamily="34" charset="0"/>
                        </a:rPr>
                        <a:t>At-Home Testing</a:t>
                      </a:r>
                    </a:p>
                  </a:txBody>
                  <a:tcPr anchor="ctr"/>
                </a:tc>
                <a:extLst>
                  <a:ext uri="{0D108BD9-81ED-4DB2-BD59-A6C34878D82A}">
                    <a16:rowId xmlns:a16="http://schemas.microsoft.com/office/drawing/2014/main" val="4184219096"/>
                  </a:ext>
                </a:extLst>
              </a:tr>
              <a:tr h="470020">
                <a:tc>
                  <a:txBody>
                    <a:bodyPr/>
                    <a:lstStyle/>
                    <a:p>
                      <a:r>
                        <a:rPr lang="en-US" sz="1800" b="1">
                          <a:latin typeface="Arial" panose="020B0604020202020204" pitchFamily="34" charset="0"/>
                          <a:cs typeface="Arial" panose="020B0604020202020204" pitchFamily="34" charset="0"/>
                        </a:rPr>
                        <a:t>4Kscore</a:t>
                      </a:r>
                    </a:p>
                  </a:txBody>
                  <a:tcPr anchor="ctr"/>
                </a:tc>
                <a:tc>
                  <a:txBody>
                    <a:bodyPr/>
                    <a:lstStyle/>
                    <a:p>
                      <a:pPr algn="ctr"/>
                      <a:r>
                        <a:rPr lang="en-US" sz="1800" b="0">
                          <a:latin typeface="Arial" panose="020B0604020202020204" pitchFamily="34" charset="0"/>
                          <a:cs typeface="Arial" panose="020B0604020202020204" pitchFamily="34" charset="0"/>
                        </a:rPr>
                        <a:t>Blood</a:t>
                      </a:r>
                    </a:p>
                  </a:txBody>
                  <a:tcPr anchor="ctr"/>
                </a:tc>
                <a:tc>
                  <a:txBody>
                    <a:bodyPr/>
                    <a:lstStyle/>
                    <a:p>
                      <a:pPr algn="ctr"/>
                      <a:r>
                        <a:rPr lang="en-US" sz="1800" b="0">
                          <a:latin typeface="Arial" panose="020B0604020202020204" pitchFamily="34" charset="0"/>
                          <a:cs typeface="Arial" panose="020B0604020202020204" pitchFamily="34" charset="0"/>
                        </a:rPr>
                        <a:t>4</a:t>
                      </a:r>
                    </a:p>
                  </a:txBody>
                  <a:tcPr anchor="ctr"/>
                </a:tc>
                <a:tc>
                  <a:txBody>
                    <a:bodyPr/>
                    <a:lstStyle/>
                    <a:p>
                      <a:pPr algn="ctr"/>
                      <a:r>
                        <a:rPr lang="en-US" sz="1800" b="0">
                          <a:solidFill>
                            <a:schemeClr val="tx1"/>
                          </a:solidFill>
                          <a:latin typeface="Arial" panose="020B0604020202020204" pitchFamily="34" charset="0"/>
                          <a:cs typeface="Arial" panose="020B0604020202020204" pitchFamily="34" charset="0"/>
                        </a:rPr>
                        <a:t>Yes</a:t>
                      </a:r>
                    </a:p>
                  </a:txBody>
                  <a:tcPr anchor="ctr"/>
                </a:tc>
                <a:tc>
                  <a:txBody>
                    <a:bodyPr/>
                    <a:lstStyle/>
                    <a:p>
                      <a:pPr algn="ctr"/>
                      <a:r>
                        <a:rPr lang="en-US" sz="1800" b="0">
                          <a:solidFill>
                            <a:srgbClr val="00B050"/>
                          </a:solidFill>
                          <a:latin typeface="Arial" panose="020B0604020202020204" pitchFamily="34" charset="0"/>
                          <a:cs typeface="Arial" panose="020B0604020202020204" pitchFamily="34" charset="0"/>
                        </a:rPr>
                        <a:t>Yes</a:t>
                      </a:r>
                    </a:p>
                  </a:txBody>
                  <a:tcPr anchor="ctr"/>
                </a:tc>
                <a:tc>
                  <a:txBody>
                    <a:bodyPr/>
                    <a:lstStyle/>
                    <a:p>
                      <a:pPr algn="ctr"/>
                      <a:r>
                        <a:rPr lang="en-US" sz="1800" b="0">
                          <a:solidFill>
                            <a:srgbClr val="00B050"/>
                          </a:solidFill>
                          <a:latin typeface="Arial" panose="020B0604020202020204" pitchFamily="34" charset="0"/>
                          <a:cs typeface="Arial" panose="020B0604020202020204" pitchFamily="34" charset="0"/>
                        </a:rPr>
                        <a:t>Yes</a:t>
                      </a:r>
                    </a:p>
                  </a:txBody>
                  <a:tcPr anchor="ctr"/>
                </a:tc>
                <a:tc>
                  <a:txBody>
                    <a:bodyPr/>
                    <a:lstStyle/>
                    <a:p>
                      <a:pPr algn="ctr"/>
                      <a:r>
                        <a:rPr lang="en-US" sz="1800" b="0">
                          <a:solidFill>
                            <a:srgbClr val="00B050"/>
                          </a:solidFill>
                          <a:latin typeface="Arial" panose="020B0604020202020204" pitchFamily="34" charset="0"/>
                          <a:cs typeface="Arial" panose="020B0604020202020204" pitchFamily="34" charset="0"/>
                        </a:rPr>
                        <a:t>Yes</a:t>
                      </a:r>
                    </a:p>
                  </a:txBody>
                  <a:tcPr anchor="ctr"/>
                </a:tc>
                <a:tc>
                  <a:txBody>
                    <a:bodyPr/>
                    <a:lstStyle/>
                    <a:p>
                      <a:pPr algn="ctr"/>
                      <a:r>
                        <a:rPr lang="en-US" sz="1800" b="0">
                          <a:solidFill>
                            <a:schemeClr val="tx1"/>
                          </a:solidFill>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3261823588"/>
                  </a:ext>
                </a:extLst>
              </a:tr>
              <a:tr h="462721">
                <a:tc>
                  <a:txBody>
                    <a:bodyPr/>
                    <a:lstStyle/>
                    <a:p>
                      <a:r>
                        <a:rPr lang="en-US" sz="1800" b="1">
                          <a:latin typeface="Arial" panose="020B0604020202020204" pitchFamily="34" charset="0"/>
                          <a:cs typeface="Arial" panose="020B0604020202020204" pitchFamily="34" charset="0"/>
                        </a:rPr>
                        <a:t>PHI</a:t>
                      </a:r>
                    </a:p>
                  </a:txBody>
                  <a:tcPr anchor="ctr"/>
                </a:tc>
                <a:tc>
                  <a:txBody>
                    <a:bodyPr/>
                    <a:lstStyle/>
                    <a:p>
                      <a:pPr algn="ctr"/>
                      <a:r>
                        <a:rPr lang="en-US" sz="1800" b="0">
                          <a:latin typeface="Arial" panose="020B0604020202020204" pitchFamily="34" charset="0"/>
                          <a:cs typeface="Arial" panose="020B0604020202020204" pitchFamily="34" charset="0"/>
                        </a:rPr>
                        <a:t>Blood</a:t>
                      </a:r>
                    </a:p>
                  </a:txBody>
                  <a:tcPr anchor="ctr"/>
                </a:tc>
                <a:tc>
                  <a:txBody>
                    <a:bodyPr/>
                    <a:lstStyle/>
                    <a:p>
                      <a:pPr algn="ctr"/>
                      <a:r>
                        <a:rPr lang="en-US" sz="1800" b="0">
                          <a:latin typeface="Arial" panose="020B0604020202020204" pitchFamily="34" charset="0"/>
                          <a:cs typeface="Arial" panose="020B0604020202020204" pitchFamily="34" charset="0"/>
                        </a:rPr>
                        <a:t>3</a:t>
                      </a:r>
                    </a:p>
                  </a:txBody>
                  <a:tcPr anchor="ctr"/>
                </a:tc>
                <a:tc>
                  <a:txBody>
                    <a:bodyPr/>
                    <a:lstStyle/>
                    <a:p>
                      <a:pPr algn="ctr"/>
                      <a:r>
                        <a:rPr lang="en-US" sz="1800" b="0">
                          <a:solidFill>
                            <a:schemeClr val="tx1"/>
                          </a:solidFill>
                          <a:latin typeface="Arial" panose="020B0604020202020204" pitchFamily="34" charset="0"/>
                          <a:cs typeface="Arial" panose="020B0604020202020204" pitchFamily="34" charset="0"/>
                        </a:rPr>
                        <a:t>No</a:t>
                      </a:r>
                    </a:p>
                  </a:txBody>
                  <a:tcPr anchor="ctr"/>
                </a:tc>
                <a:tc>
                  <a:txBody>
                    <a:bodyPr/>
                    <a:lstStyle/>
                    <a:p>
                      <a:pPr algn="ctr"/>
                      <a:r>
                        <a:rPr lang="en-US" sz="1800" b="0">
                          <a:latin typeface="Arial" panose="020B0604020202020204" pitchFamily="34" charset="0"/>
                          <a:cs typeface="Arial" panose="020B0604020202020204" pitchFamily="34" charset="0"/>
                        </a:rPr>
                        <a:t>No</a:t>
                      </a:r>
                    </a:p>
                  </a:txBody>
                  <a:tcPr anchor="ctr"/>
                </a:tc>
                <a:tc>
                  <a:txBody>
                    <a:bodyPr/>
                    <a:lstStyle/>
                    <a:p>
                      <a:pPr algn="ctr"/>
                      <a:r>
                        <a:rPr lang="en-US" sz="1800" b="0">
                          <a:latin typeface="Arial" panose="020B0604020202020204" pitchFamily="34" charset="0"/>
                          <a:cs typeface="Arial" panose="020B0604020202020204" pitchFamily="34" charset="0"/>
                        </a:rPr>
                        <a:t>No</a:t>
                      </a:r>
                    </a:p>
                  </a:txBody>
                  <a:tcPr anchor="ctr"/>
                </a:tc>
                <a:tc>
                  <a:txBody>
                    <a:bodyPr/>
                    <a:lstStyle/>
                    <a:p>
                      <a:pPr algn="ctr"/>
                      <a:r>
                        <a:rPr lang="en-US" sz="1800" b="0">
                          <a:latin typeface="Arial" panose="020B0604020202020204" pitchFamily="34" charset="0"/>
                          <a:cs typeface="Arial" panose="020B0604020202020204" pitchFamily="34" charset="0"/>
                        </a:rPr>
                        <a:t>No</a:t>
                      </a:r>
                    </a:p>
                  </a:txBody>
                  <a:tcPr anchor="ctr"/>
                </a:tc>
                <a:tc>
                  <a:txBody>
                    <a:bodyPr/>
                    <a:lstStyle/>
                    <a:p>
                      <a:pPr algn="ctr"/>
                      <a:r>
                        <a:rPr lang="en-US" sz="1800" b="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3029701510"/>
                  </a:ext>
                </a:extLst>
              </a:tr>
              <a:tr h="470020">
                <a:tc>
                  <a:txBody>
                    <a:bodyPr/>
                    <a:lstStyle/>
                    <a:p>
                      <a:r>
                        <a:rPr lang="en-US" sz="1800" b="1">
                          <a:latin typeface="Arial" panose="020B0604020202020204" pitchFamily="34" charset="0"/>
                          <a:cs typeface="Arial" panose="020B0604020202020204" pitchFamily="34" charset="0"/>
                        </a:rPr>
                        <a:t>IsoPSA</a:t>
                      </a:r>
                    </a:p>
                  </a:txBody>
                  <a:tcPr anchor="ctr"/>
                </a:tc>
                <a:tc>
                  <a:txBody>
                    <a:bodyPr/>
                    <a:lstStyle/>
                    <a:p>
                      <a:pPr algn="ctr"/>
                      <a:r>
                        <a:rPr lang="en-US" sz="1800">
                          <a:latin typeface="Arial" panose="020B0604020202020204" pitchFamily="34" charset="0"/>
                          <a:cs typeface="Arial" panose="020B0604020202020204" pitchFamily="34" charset="0"/>
                        </a:rPr>
                        <a:t>Blood</a:t>
                      </a:r>
                    </a:p>
                  </a:txBody>
                  <a:tcPr anchor="ctr"/>
                </a:tc>
                <a:tc>
                  <a:txBody>
                    <a:bodyPr/>
                    <a:lstStyle/>
                    <a:p>
                      <a:pPr algn="ctr"/>
                      <a:r>
                        <a:rPr lang="en-US" sz="1800">
                          <a:latin typeface="Arial" panose="020B0604020202020204" pitchFamily="34" charset="0"/>
                          <a:cs typeface="Arial" panose="020B0604020202020204" pitchFamily="34" charset="0"/>
                        </a:rPr>
                        <a:t>2</a:t>
                      </a:r>
                    </a:p>
                  </a:txBody>
                  <a:tcPr anchor="ctr"/>
                </a:tc>
                <a:tc>
                  <a:txBody>
                    <a:bodyPr/>
                    <a:lstStyle/>
                    <a:p>
                      <a:pPr algn="ctr"/>
                      <a:r>
                        <a:rPr lang="en-US" sz="1800">
                          <a:solidFill>
                            <a:schemeClr val="tx1"/>
                          </a:solidFill>
                          <a:latin typeface="Arial" panose="020B0604020202020204" pitchFamily="34" charset="0"/>
                          <a:cs typeface="Arial" panose="020B0604020202020204" pitchFamily="34" charset="0"/>
                        </a:rPr>
                        <a:t>No</a:t>
                      </a:r>
                    </a:p>
                  </a:txBody>
                  <a:tcPr anchor="ctr"/>
                </a:tc>
                <a:tc>
                  <a:txBody>
                    <a:bodyPr/>
                    <a:lstStyle/>
                    <a:p>
                      <a:pPr algn="ctr"/>
                      <a:r>
                        <a:rPr lang="en-US" sz="1800">
                          <a:solidFill>
                            <a:srgbClr val="00B050"/>
                          </a:solidFill>
                          <a:latin typeface="Arial" panose="020B0604020202020204" pitchFamily="34" charset="0"/>
                          <a:cs typeface="Arial" panose="020B0604020202020204" pitchFamily="34" charset="0"/>
                        </a:rPr>
                        <a:t>Yes</a:t>
                      </a:r>
                    </a:p>
                  </a:txBody>
                  <a:tcPr anchor="ctr"/>
                </a:tc>
                <a:tc>
                  <a:txBody>
                    <a:bodyPr/>
                    <a:lstStyle/>
                    <a:p>
                      <a:pPr algn="ctr"/>
                      <a:r>
                        <a:rPr lang="en-US" sz="1800">
                          <a:solidFill>
                            <a:srgbClr val="00B050"/>
                          </a:solidFill>
                          <a:latin typeface="Arial" panose="020B0604020202020204" pitchFamily="34" charset="0"/>
                          <a:cs typeface="Arial" panose="020B0604020202020204" pitchFamily="34" charset="0"/>
                        </a:rPr>
                        <a:t>Yes</a:t>
                      </a:r>
                    </a:p>
                  </a:txBody>
                  <a:tcPr anchor="ctr"/>
                </a:tc>
                <a:tc>
                  <a:txBody>
                    <a:bodyPr/>
                    <a:lstStyle/>
                    <a:p>
                      <a:pPr algn="ctr"/>
                      <a:r>
                        <a:rPr lang="en-US" sz="1800">
                          <a:latin typeface="Arial" panose="020B0604020202020204" pitchFamily="34" charset="0"/>
                          <a:cs typeface="Arial" panose="020B0604020202020204" pitchFamily="34" charset="0"/>
                        </a:rPr>
                        <a:t>No</a:t>
                      </a:r>
                    </a:p>
                  </a:txBody>
                  <a:tcPr anchor="ctr"/>
                </a:tc>
                <a:tc>
                  <a:txBody>
                    <a:bodyPr/>
                    <a:lstStyle/>
                    <a:p>
                      <a:pPr algn="ctr"/>
                      <a:r>
                        <a:rPr lang="en-US" sz="180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2178943252"/>
                  </a:ext>
                </a:extLst>
              </a:tr>
              <a:tr h="470020">
                <a:tc>
                  <a:txBody>
                    <a:bodyPr/>
                    <a:lstStyle/>
                    <a:p>
                      <a:r>
                        <a:rPr lang="en-US" sz="1800" b="1">
                          <a:latin typeface="Arial" panose="020B0604020202020204" pitchFamily="34" charset="0"/>
                          <a:cs typeface="Arial" panose="020B0604020202020204" pitchFamily="34" charset="0"/>
                        </a:rPr>
                        <a:t>STHLM-3</a:t>
                      </a:r>
                    </a:p>
                  </a:txBody>
                  <a:tcPr anchor="ctr"/>
                </a:tc>
                <a:tc>
                  <a:txBody>
                    <a:bodyPr/>
                    <a:lstStyle/>
                    <a:p>
                      <a:pPr algn="ctr"/>
                      <a:r>
                        <a:rPr lang="en-US" sz="1800">
                          <a:latin typeface="Arial" panose="020B0604020202020204" pitchFamily="34" charset="0"/>
                          <a:cs typeface="Arial" panose="020B0604020202020204" pitchFamily="34" charset="0"/>
                        </a:rPr>
                        <a:t>Blood</a:t>
                      </a:r>
                    </a:p>
                  </a:txBody>
                  <a:tcPr anchor="ctr"/>
                </a:tc>
                <a:tc>
                  <a:txBody>
                    <a:bodyPr/>
                    <a:lstStyle/>
                    <a:p>
                      <a:pPr algn="ctr"/>
                      <a:r>
                        <a:rPr lang="en-US" sz="1800">
                          <a:latin typeface="Arial" panose="020B0604020202020204" pitchFamily="34" charset="0"/>
                          <a:cs typeface="Arial" panose="020B0604020202020204" pitchFamily="34" charset="0"/>
                        </a:rPr>
                        <a:t>6+SNPs</a:t>
                      </a:r>
                    </a:p>
                  </a:txBody>
                  <a:tcPr anchor="ctr"/>
                </a:tc>
                <a:tc>
                  <a:txBody>
                    <a:bodyPr/>
                    <a:lstStyle/>
                    <a:p>
                      <a:pPr algn="ctr"/>
                      <a:r>
                        <a:rPr lang="en-US" sz="1800">
                          <a:solidFill>
                            <a:schemeClr val="tx1"/>
                          </a:solidFill>
                          <a:latin typeface="Arial" panose="020B0604020202020204" pitchFamily="34" charset="0"/>
                          <a:cs typeface="Arial" panose="020B0604020202020204" pitchFamily="34" charset="0"/>
                        </a:rPr>
                        <a:t>Yes</a:t>
                      </a:r>
                    </a:p>
                  </a:txBody>
                  <a:tcPr anchor="ctr"/>
                </a:tc>
                <a:tc>
                  <a:txBody>
                    <a:bodyPr/>
                    <a:lstStyle/>
                    <a:p>
                      <a:pPr algn="ctr"/>
                      <a:r>
                        <a:rPr lang="en-US" sz="1800">
                          <a:solidFill>
                            <a:srgbClr val="00B050"/>
                          </a:solidFill>
                          <a:latin typeface="Arial" panose="020B0604020202020204" pitchFamily="34" charset="0"/>
                          <a:cs typeface="Arial" panose="020B0604020202020204" pitchFamily="34" charset="0"/>
                        </a:rPr>
                        <a:t>Yes</a:t>
                      </a:r>
                    </a:p>
                  </a:txBody>
                  <a:tcPr anchor="ctr"/>
                </a:tc>
                <a:tc>
                  <a:txBody>
                    <a:bodyPr/>
                    <a:lstStyle/>
                    <a:p>
                      <a:pPr algn="ctr"/>
                      <a:r>
                        <a:rPr lang="en-US" sz="1800">
                          <a:solidFill>
                            <a:srgbClr val="00B050"/>
                          </a:solidFill>
                          <a:latin typeface="Arial" panose="020B0604020202020204" pitchFamily="34" charset="0"/>
                          <a:cs typeface="Arial" panose="020B0604020202020204" pitchFamily="34" charset="0"/>
                        </a:rPr>
                        <a:t>Yes</a:t>
                      </a:r>
                    </a:p>
                  </a:txBody>
                  <a:tcPr anchor="ctr"/>
                </a:tc>
                <a:tc>
                  <a:txBody>
                    <a:bodyPr/>
                    <a:lstStyle/>
                    <a:p>
                      <a:pPr algn="ctr"/>
                      <a:r>
                        <a:rPr lang="en-US" sz="1800">
                          <a:latin typeface="Arial" panose="020B0604020202020204" pitchFamily="34" charset="0"/>
                          <a:cs typeface="Arial" panose="020B0604020202020204" pitchFamily="34" charset="0"/>
                        </a:rPr>
                        <a:t>No</a:t>
                      </a:r>
                    </a:p>
                  </a:txBody>
                  <a:tcPr anchor="ctr"/>
                </a:tc>
                <a:tc>
                  <a:txBody>
                    <a:bodyPr/>
                    <a:lstStyle/>
                    <a:p>
                      <a:pPr algn="ctr"/>
                      <a:r>
                        <a:rPr lang="en-US" sz="180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1622102860"/>
                  </a:ext>
                </a:extLst>
              </a:tr>
              <a:tr h="470020">
                <a:tc>
                  <a:txBody>
                    <a:bodyPr/>
                    <a:lstStyle/>
                    <a:p>
                      <a:r>
                        <a:rPr lang="en-US" sz="1800" b="1">
                          <a:latin typeface="Arial" panose="020B0604020202020204" pitchFamily="34" charset="0"/>
                          <a:cs typeface="Arial" panose="020B0604020202020204" pitchFamily="34" charset="0"/>
                        </a:rPr>
                        <a:t>SelectMDx</a:t>
                      </a:r>
                    </a:p>
                  </a:txBody>
                  <a:tcPr anchor="ctr"/>
                </a:tc>
                <a:tc>
                  <a:txBody>
                    <a:bodyPr/>
                    <a:lstStyle/>
                    <a:p>
                      <a:pPr algn="ctr"/>
                      <a:r>
                        <a:rPr lang="en-US" sz="1800">
                          <a:latin typeface="Arial" panose="020B0604020202020204" pitchFamily="34" charset="0"/>
                          <a:cs typeface="Arial" panose="020B0604020202020204" pitchFamily="34" charset="0"/>
                          <a:sym typeface="Wingdings" pitchFamily="2" charset="2"/>
                        </a:rPr>
                        <a:t>Urine</a:t>
                      </a:r>
                      <a:r>
                        <a:rPr lang="en-US" sz="1600">
                          <a:latin typeface="Arial" panose="020B0604020202020204" pitchFamily="34" charset="0"/>
                          <a:cs typeface="Arial" panose="020B0604020202020204" pitchFamily="34" charset="0"/>
                          <a:sym typeface="Wingdings" pitchFamily="2" charset="2"/>
                        </a:rPr>
                        <a:t> (DRE)</a:t>
                      </a:r>
                      <a:endParaRPr lang="en-US" sz="1600">
                        <a:latin typeface="Arial" panose="020B0604020202020204" pitchFamily="34" charset="0"/>
                        <a:cs typeface="Arial" panose="020B0604020202020204" pitchFamily="34" charset="0"/>
                      </a:endParaRPr>
                    </a:p>
                  </a:txBody>
                  <a:tcPr anchor="ctr"/>
                </a:tc>
                <a:tc>
                  <a:txBody>
                    <a:bodyPr/>
                    <a:lstStyle/>
                    <a:p>
                      <a:pPr algn="ctr"/>
                      <a:r>
                        <a:rPr lang="en-US" sz="1800">
                          <a:latin typeface="Arial" panose="020B0604020202020204" pitchFamily="34" charset="0"/>
                          <a:cs typeface="Arial" panose="020B0604020202020204" pitchFamily="34" charset="0"/>
                        </a:rPr>
                        <a:t>3</a:t>
                      </a:r>
                    </a:p>
                  </a:txBody>
                  <a:tcPr anchor="ctr"/>
                </a:tc>
                <a:tc>
                  <a:txBody>
                    <a:bodyPr/>
                    <a:lstStyle/>
                    <a:p>
                      <a:pPr algn="ctr"/>
                      <a:r>
                        <a:rPr lang="en-US" sz="1800">
                          <a:solidFill>
                            <a:schemeClr val="tx1"/>
                          </a:solidFill>
                          <a:latin typeface="Arial" panose="020B0604020202020204" pitchFamily="34" charset="0"/>
                          <a:cs typeface="Arial" panose="020B0604020202020204" pitchFamily="34" charset="0"/>
                        </a:rPr>
                        <a:t>Yes</a:t>
                      </a:r>
                    </a:p>
                  </a:txBody>
                  <a:tcPr anchor="ctr"/>
                </a:tc>
                <a:tc>
                  <a:txBody>
                    <a:bodyPr/>
                    <a:lstStyle/>
                    <a:p>
                      <a:pPr algn="ctr"/>
                      <a:r>
                        <a:rPr lang="en-US" sz="1800">
                          <a:solidFill>
                            <a:srgbClr val="00B050"/>
                          </a:solidFill>
                          <a:latin typeface="Arial" panose="020B0604020202020204" pitchFamily="34" charset="0"/>
                          <a:cs typeface="Arial" panose="020B0604020202020204" pitchFamily="34" charset="0"/>
                        </a:rPr>
                        <a:t>Yes</a:t>
                      </a:r>
                    </a:p>
                  </a:txBody>
                  <a:tcPr anchor="ctr"/>
                </a:tc>
                <a:tc>
                  <a:txBody>
                    <a:bodyPr/>
                    <a:lstStyle/>
                    <a:p>
                      <a:pPr algn="ctr"/>
                      <a:r>
                        <a:rPr lang="en-US" sz="1800">
                          <a:solidFill>
                            <a:srgbClr val="00B050"/>
                          </a:solidFill>
                          <a:latin typeface="Arial" panose="020B0604020202020204" pitchFamily="34" charset="0"/>
                          <a:cs typeface="Arial" panose="020B0604020202020204" pitchFamily="34" charset="0"/>
                        </a:rPr>
                        <a:t>Yes</a:t>
                      </a:r>
                    </a:p>
                  </a:txBody>
                  <a:tcPr anchor="ctr"/>
                </a:tc>
                <a:tc>
                  <a:txBody>
                    <a:bodyPr/>
                    <a:lstStyle/>
                    <a:p>
                      <a:pPr algn="ctr"/>
                      <a:r>
                        <a:rPr lang="en-US" sz="1800">
                          <a:latin typeface="Arial" panose="020B0604020202020204" pitchFamily="34" charset="0"/>
                          <a:cs typeface="Arial" panose="020B0604020202020204" pitchFamily="34" charset="0"/>
                        </a:rPr>
                        <a:t>No</a:t>
                      </a:r>
                    </a:p>
                  </a:txBody>
                  <a:tcPr anchor="ctr"/>
                </a:tc>
                <a:tc>
                  <a:txBody>
                    <a:bodyPr/>
                    <a:lstStyle/>
                    <a:p>
                      <a:pPr algn="ctr"/>
                      <a:r>
                        <a:rPr lang="en-US" sz="180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692645826"/>
                  </a:ext>
                </a:extLst>
              </a:tr>
              <a:tr h="462721">
                <a:tc>
                  <a:txBody>
                    <a:bodyPr/>
                    <a:lstStyle/>
                    <a:p>
                      <a:r>
                        <a:rPr lang="en-US" sz="1800" b="1">
                          <a:latin typeface="Arial" panose="020B0604020202020204" pitchFamily="34" charset="0"/>
                          <a:cs typeface="Arial" panose="020B0604020202020204" pitchFamily="34" charset="0"/>
                        </a:rPr>
                        <a:t>ExoDx </a:t>
                      </a:r>
                    </a:p>
                  </a:txBody>
                  <a:tcPr anchor="ctr"/>
                </a:tc>
                <a:tc>
                  <a:txBody>
                    <a:bodyPr/>
                    <a:lstStyle/>
                    <a:p>
                      <a:pPr algn="ctr"/>
                      <a:r>
                        <a:rPr lang="en-US" sz="1800">
                          <a:latin typeface="Arial" panose="020B0604020202020204" pitchFamily="34" charset="0"/>
                          <a:cs typeface="Arial" panose="020B0604020202020204" pitchFamily="34" charset="0"/>
                        </a:rPr>
                        <a:t>Urine</a:t>
                      </a:r>
                    </a:p>
                  </a:txBody>
                  <a:tcPr anchor="ctr"/>
                </a:tc>
                <a:tc>
                  <a:txBody>
                    <a:bodyPr/>
                    <a:lstStyle/>
                    <a:p>
                      <a:pPr algn="ctr"/>
                      <a:r>
                        <a:rPr lang="en-US" sz="1800">
                          <a:latin typeface="Arial" panose="020B0604020202020204" pitchFamily="34" charset="0"/>
                          <a:cs typeface="Arial" panose="020B0604020202020204" pitchFamily="34" charset="0"/>
                        </a:rPr>
                        <a:t>3</a:t>
                      </a:r>
                    </a:p>
                  </a:txBody>
                  <a:tcPr anchor="ctr"/>
                </a:tc>
                <a:tc>
                  <a:txBody>
                    <a:bodyPr/>
                    <a:lstStyle/>
                    <a:p>
                      <a:pPr algn="ctr"/>
                      <a:r>
                        <a:rPr lang="en-US" sz="1800">
                          <a:solidFill>
                            <a:schemeClr val="tx1"/>
                          </a:solidFill>
                          <a:latin typeface="Arial" panose="020B0604020202020204" pitchFamily="34" charset="0"/>
                          <a:cs typeface="Arial" panose="020B0604020202020204" pitchFamily="34" charset="0"/>
                        </a:rPr>
                        <a:t>No</a:t>
                      </a:r>
                    </a:p>
                  </a:txBody>
                  <a:tcPr anchor="ctr"/>
                </a:tc>
                <a:tc>
                  <a:txBody>
                    <a:bodyPr/>
                    <a:lstStyle/>
                    <a:p>
                      <a:pPr algn="ctr"/>
                      <a:r>
                        <a:rPr lang="en-US" sz="1800">
                          <a:solidFill>
                            <a:srgbClr val="00B050"/>
                          </a:solidFill>
                          <a:latin typeface="Arial" panose="020B0604020202020204" pitchFamily="34" charset="0"/>
                          <a:cs typeface="Arial" panose="020B0604020202020204" pitchFamily="34" charset="0"/>
                        </a:rPr>
                        <a:t>Yes</a:t>
                      </a:r>
                    </a:p>
                  </a:txBody>
                  <a:tcPr anchor="ctr"/>
                </a:tc>
                <a:tc>
                  <a:txBody>
                    <a:bodyPr/>
                    <a:lstStyle/>
                    <a:p>
                      <a:pPr algn="ctr"/>
                      <a:r>
                        <a:rPr lang="en-US" sz="1800">
                          <a:solidFill>
                            <a:srgbClr val="00B050"/>
                          </a:solidFill>
                          <a:latin typeface="Arial" panose="020B0604020202020204" pitchFamily="34" charset="0"/>
                          <a:cs typeface="Arial" panose="020B0604020202020204" pitchFamily="34" charset="0"/>
                        </a:rPr>
                        <a:t>Yes</a:t>
                      </a:r>
                    </a:p>
                  </a:txBody>
                  <a:tcPr anchor="ctr"/>
                </a:tc>
                <a:tc>
                  <a:txBody>
                    <a:bodyPr/>
                    <a:lstStyle/>
                    <a:p>
                      <a:pPr algn="ctr"/>
                      <a:r>
                        <a:rPr lang="en-US" sz="1800">
                          <a:latin typeface="Arial" panose="020B0604020202020204" pitchFamily="34" charset="0"/>
                          <a:cs typeface="Arial" panose="020B0604020202020204" pitchFamily="34" charset="0"/>
                        </a:rPr>
                        <a:t>No</a:t>
                      </a:r>
                    </a:p>
                  </a:txBody>
                  <a:tcPr anchor="ctr"/>
                </a:tc>
                <a:tc>
                  <a:txBody>
                    <a:bodyPr/>
                    <a:lstStyle/>
                    <a:p>
                      <a:pPr algn="ctr"/>
                      <a:r>
                        <a:rPr lang="en-US" sz="1800">
                          <a:solidFill>
                            <a:srgbClr val="00B050"/>
                          </a:solidFill>
                          <a:latin typeface="Arial" panose="020B0604020202020204" pitchFamily="34" charset="0"/>
                          <a:cs typeface="Arial" panose="020B0604020202020204" pitchFamily="34" charset="0"/>
                        </a:rPr>
                        <a:t>Yes</a:t>
                      </a:r>
                    </a:p>
                  </a:txBody>
                  <a:tcPr anchor="ctr"/>
                </a:tc>
                <a:extLst>
                  <a:ext uri="{0D108BD9-81ED-4DB2-BD59-A6C34878D82A}">
                    <a16:rowId xmlns:a16="http://schemas.microsoft.com/office/drawing/2014/main" val="3273256423"/>
                  </a:ext>
                </a:extLst>
              </a:tr>
              <a:tr h="462721">
                <a:tc>
                  <a:txBody>
                    <a:bodyPr/>
                    <a:lstStyle/>
                    <a:p>
                      <a:r>
                        <a:rPr lang="en-US" sz="1800" b="1">
                          <a:latin typeface="Arial" panose="020B0604020202020204" pitchFamily="34" charset="0"/>
                          <a:cs typeface="Arial" panose="020B0604020202020204" pitchFamily="34" charset="0"/>
                        </a:rPr>
                        <a:t>MPS 2.0</a:t>
                      </a:r>
                    </a:p>
                  </a:txBody>
                  <a:tcPr anchor="ctr"/>
                </a:tc>
                <a:tc>
                  <a:txBody>
                    <a:bodyPr/>
                    <a:lstStyle/>
                    <a:p>
                      <a:pPr algn="ctr"/>
                      <a:r>
                        <a:rPr lang="en-US" sz="1800" b="0">
                          <a:latin typeface="Arial" panose="020B0604020202020204" pitchFamily="34" charset="0"/>
                          <a:cs typeface="Arial" panose="020B0604020202020204" pitchFamily="34" charset="0"/>
                        </a:rPr>
                        <a:t>Urine </a:t>
                      </a:r>
                    </a:p>
                  </a:txBody>
                  <a:tcPr anchor="ctr"/>
                </a:tc>
                <a:tc>
                  <a:txBody>
                    <a:bodyPr/>
                    <a:lstStyle/>
                    <a:p>
                      <a:pPr algn="ctr"/>
                      <a:r>
                        <a:rPr lang="en-US" sz="1800" b="0">
                          <a:latin typeface="Arial" panose="020B0604020202020204" pitchFamily="34" charset="0"/>
                          <a:cs typeface="Arial" panose="020B0604020202020204" pitchFamily="34" charset="0"/>
                        </a:rPr>
                        <a:t>18</a:t>
                      </a:r>
                    </a:p>
                  </a:txBody>
                  <a:tcPr anchor="ctr"/>
                </a:tc>
                <a:tc>
                  <a:txBody>
                    <a:bodyPr/>
                    <a:lstStyle/>
                    <a:p>
                      <a:pPr algn="ctr"/>
                      <a:r>
                        <a:rPr lang="en-US" sz="1800" b="0">
                          <a:solidFill>
                            <a:schemeClr val="tx1"/>
                          </a:solidFill>
                          <a:latin typeface="Arial" panose="020B0604020202020204" pitchFamily="34" charset="0"/>
                          <a:cs typeface="Arial" panose="020B0604020202020204" pitchFamily="34" charset="0"/>
                        </a:rPr>
                        <a:t>Optional</a:t>
                      </a:r>
                    </a:p>
                  </a:txBody>
                  <a:tcPr anchor="ctr"/>
                </a:tc>
                <a:tc>
                  <a:txBody>
                    <a:bodyPr/>
                    <a:lstStyle/>
                    <a:p>
                      <a:pPr algn="ctr"/>
                      <a:r>
                        <a:rPr lang="en-US" sz="1800" b="0">
                          <a:solidFill>
                            <a:srgbClr val="00B050"/>
                          </a:solidFill>
                          <a:latin typeface="Arial" panose="020B0604020202020204" pitchFamily="34" charset="0"/>
                          <a:cs typeface="Arial" panose="020B0604020202020204" pitchFamily="34" charset="0"/>
                        </a:rPr>
                        <a:t>Yes</a:t>
                      </a:r>
                    </a:p>
                  </a:txBody>
                  <a:tcPr anchor="ctr"/>
                </a:tc>
                <a:tc>
                  <a:txBody>
                    <a:bodyPr/>
                    <a:lstStyle/>
                    <a:p>
                      <a:pPr algn="ctr"/>
                      <a:r>
                        <a:rPr lang="en-US" sz="1800" b="0">
                          <a:solidFill>
                            <a:srgbClr val="00B050"/>
                          </a:solidFill>
                          <a:latin typeface="Arial" panose="020B0604020202020204" pitchFamily="34" charset="0"/>
                          <a:cs typeface="Arial" panose="020B0604020202020204" pitchFamily="34" charset="0"/>
                        </a:rPr>
                        <a:t>Yes</a:t>
                      </a:r>
                    </a:p>
                  </a:txBody>
                  <a:tcPr anchor="ctr"/>
                </a:tc>
                <a:tc>
                  <a:txBody>
                    <a:bodyPr/>
                    <a:lstStyle/>
                    <a:p>
                      <a:pPr algn="ctr"/>
                      <a:r>
                        <a:rPr lang="en-US" sz="1800" b="0">
                          <a:solidFill>
                            <a:srgbClr val="00B050"/>
                          </a:solidFill>
                          <a:latin typeface="Arial" panose="020B0604020202020204" pitchFamily="34" charset="0"/>
                          <a:cs typeface="Arial" panose="020B0604020202020204" pitchFamily="34" charset="0"/>
                        </a:rPr>
                        <a:t>Yes</a:t>
                      </a:r>
                    </a:p>
                  </a:txBody>
                  <a:tcPr anchor="ctr"/>
                </a:tc>
                <a:tc>
                  <a:txBody>
                    <a:bodyPr/>
                    <a:lstStyle/>
                    <a:p>
                      <a:pPr algn="ctr"/>
                      <a:r>
                        <a:rPr lang="en-US" sz="1800" b="0">
                          <a:solidFill>
                            <a:srgbClr val="00B050"/>
                          </a:solidFill>
                          <a:latin typeface="Arial" panose="020B0604020202020204" pitchFamily="34" charset="0"/>
                          <a:cs typeface="Arial" panose="020B0604020202020204" pitchFamily="34" charset="0"/>
                        </a:rPr>
                        <a:t>Yes</a:t>
                      </a:r>
                    </a:p>
                  </a:txBody>
                  <a:tcPr anchor="ctr"/>
                </a:tc>
                <a:extLst>
                  <a:ext uri="{0D108BD9-81ED-4DB2-BD59-A6C34878D82A}">
                    <a16:rowId xmlns:a16="http://schemas.microsoft.com/office/drawing/2014/main" val="1255459805"/>
                  </a:ext>
                </a:extLst>
              </a:tr>
            </a:tbl>
          </a:graphicData>
        </a:graphic>
      </p:graphicFrame>
      <p:sp>
        <p:nvSpPr>
          <p:cNvPr id="4" name="TextBox 3">
            <a:extLst>
              <a:ext uri="{FF2B5EF4-FFF2-40B4-BE49-F238E27FC236}">
                <a16:creationId xmlns:a16="http://schemas.microsoft.com/office/drawing/2014/main" id="{D052F7B4-EB1A-E5B2-8C58-D065967B3B0D}"/>
              </a:ext>
            </a:extLst>
          </p:cNvPr>
          <p:cNvSpPr txBox="1"/>
          <p:nvPr/>
        </p:nvSpPr>
        <p:spPr>
          <a:xfrm>
            <a:off x="413996" y="5486400"/>
            <a:ext cx="11364008" cy="400110"/>
          </a:xfrm>
          <a:prstGeom prst="rect">
            <a:avLst/>
          </a:prstGeom>
          <a:noFill/>
        </p:spPr>
        <p:txBody>
          <a:bodyPr wrap="none" rtlCol="0">
            <a:spAutoFit/>
          </a:bodyPr>
          <a:lstStyle/>
          <a:p>
            <a:r>
              <a:rPr lang="en-US" sz="2000">
                <a:latin typeface="Arial" panose="020B0604020202020204" pitchFamily="34" charset="0"/>
                <a:cs typeface="Arial" panose="020B0604020202020204" pitchFamily="34" charset="0"/>
              </a:rPr>
              <a:t>*These tests are covered by Medicare (STHLM3 pending); coverage varies among private insurers.</a:t>
            </a:r>
          </a:p>
        </p:txBody>
      </p:sp>
    </p:spTree>
    <p:extLst>
      <p:ext uri="{BB962C8B-B14F-4D97-AF65-F5344CB8AC3E}">
        <p14:creationId xmlns:p14="http://schemas.microsoft.com/office/powerpoint/2010/main" val="322640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8F4B0-7C72-7DE1-6A97-8F0392036EF0}"/>
            </a:ext>
          </a:extLst>
        </p:cNvPr>
        <p:cNvGrpSpPr/>
        <p:nvPr/>
      </p:nvGrpSpPr>
      <p:grpSpPr>
        <a:xfrm>
          <a:off x="0" y="0"/>
          <a:ext cx="0" cy="0"/>
          <a:chOff x="0" y="0"/>
          <a:chExt cx="0" cy="0"/>
        </a:xfrm>
      </p:grpSpPr>
      <p:sp>
        <p:nvSpPr>
          <p:cNvPr id="288770" name="Title 1">
            <a:extLst>
              <a:ext uri="{FF2B5EF4-FFF2-40B4-BE49-F238E27FC236}">
                <a16:creationId xmlns:a16="http://schemas.microsoft.com/office/drawing/2014/main" id="{BCE89D01-4695-12FB-3692-8C8505C148B3}"/>
              </a:ext>
            </a:extLst>
          </p:cNvPr>
          <p:cNvSpPr>
            <a:spLocks noGrp="1" noChangeArrowheads="1"/>
          </p:cNvSpPr>
          <p:nvPr>
            <p:ph type="title"/>
          </p:nvPr>
        </p:nvSpPr>
        <p:spPr>
          <a:xfrm>
            <a:off x="446304" y="163278"/>
            <a:ext cx="10515600" cy="966788"/>
          </a:xfrm>
        </p:spPr>
        <p:txBody>
          <a:bodyPr/>
          <a:lstStyle/>
          <a:p>
            <a:r>
              <a:rPr lang="en-US" altLang="en-US">
                <a:latin typeface="Arial" panose="020B0604020202020204" pitchFamily="34" charset="0"/>
                <a:cs typeface="Arial" panose="020B0604020202020204" pitchFamily="34" charset="0"/>
              </a:rPr>
              <a:t>Biomarkers for Primary Care: Final Thoughts</a:t>
            </a:r>
          </a:p>
        </p:txBody>
      </p:sp>
      <p:sp>
        <p:nvSpPr>
          <p:cNvPr id="288771" name="Content Placeholder 2">
            <a:extLst>
              <a:ext uri="{FF2B5EF4-FFF2-40B4-BE49-F238E27FC236}">
                <a16:creationId xmlns:a16="http://schemas.microsoft.com/office/drawing/2014/main" id="{43FF0A92-018B-7D1C-E82C-878B71402728}"/>
              </a:ext>
            </a:extLst>
          </p:cNvPr>
          <p:cNvSpPr>
            <a:spLocks noGrp="1" noChangeArrowheads="1"/>
          </p:cNvSpPr>
          <p:nvPr>
            <p:ph idx="1"/>
          </p:nvPr>
        </p:nvSpPr>
        <p:spPr>
          <a:xfrm>
            <a:off x="446304" y="1353312"/>
            <a:ext cx="10936400" cy="4529729"/>
          </a:xfrm>
        </p:spPr>
        <p:txBody>
          <a:bodyPr>
            <a:normAutofit/>
          </a:bodyPr>
          <a:lstStyle/>
          <a:p>
            <a:r>
              <a:rPr lang="en-US" altLang="en-US">
                <a:latin typeface="Arial" panose="020B0604020202020204" pitchFamily="34" charset="0"/>
                <a:cs typeface="Arial" panose="020B0604020202020204" pitchFamily="34" charset="0"/>
              </a:rPr>
              <a:t>Is it fine for primary care providers to repeat PSA and refer? </a:t>
            </a:r>
          </a:p>
          <a:p>
            <a:pPr lvl="1"/>
            <a:r>
              <a:rPr lang="en-US" altLang="en-US">
                <a:latin typeface="Arial" panose="020B0604020202020204" pitchFamily="34" charset="0"/>
                <a:cs typeface="Arial" panose="020B0604020202020204" pitchFamily="34" charset="0"/>
              </a:rPr>
              <a:t>Absolutely!</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Considerations for further workup: </a:t>
            </a:r>
          </a:p>
          <a:p>
            <a:pPr lvl="1"/>
            <a:r>
              <a:rPr lang="en-US" altLang="en-US">
                <a:latin typeface="Arial" panose="020B0604020202020204" pitchFamily="34" charset="0"/>
                <a:cs typeface="Arial" panose="020B0604020202020204" pitchFamily="34" charset="0"/>
              </a:rPr>
              <a:t>Determine the % csPCa risk below which you and the patient are both comfortable deferring further workup </a:t>
            </a:r>
          </a:p>
          <a:p>
            <a:pPr lvl="1"/>
            <a:r>
              <a:rPr lang="en-US" altLang="en-US">
                <a:latin typeface="Arial" panose="020B0604020202020204" pitchFamily="34" charset="0"/>
                <a:cs typeface="Arial" panose="020B0604020202020204" pitchFamily="34" charset="0"/>
              </a:rPr>
              <a:t>Obtain a biomarker that provides % risk of csPCa (or adequate NPV)</a:t>
            </a:r>
          </a:p>
          <a:p>
            <a:pPr lvl="2"/>
            <a:r>
              <a:rPr lang="en-US" altLang="en-US" sz="2200">
                <a:latin typeface="Arial" panose="020B0604020202020204" pitchFamily="34" charset="0"/>
                <a:cs typeface="Arial" panose="020B0604020202020204" pitchFamily="34" charset="0"/>
              </a:rPr>
              <a:t>If risk below mutual threshold </a:t>
            </a:r>
            <a:r>
              <a:rPr lang="en-US" altLang="en-US" sz="2200">
                <a:latin typeface="Arial" panose="020B0604020202020204" pitchFamily="34" charset="0"/>
                <a:cs typeface="Arial" panose="020B0604020202020204" pitchFamily="34" charset="0"/>
                <a:sym typeface="Wingdings" pitchFamily="2" charset="2"/>
              </a:rPr>
              <a:t> can consider deferring referral</a:t>
            </a:r>
          </a:p>
          <a:p>
            <a:pPr lvl="2"/>
            <a:r>
              <a:rPr lang="en-US" altLang="en-US" sz="2200">
                <a:latin typeface="Arial" panose="020B0604020202020204" pitchFamily="34" charset="0"/>
                <a:cs typeface="Arial" panose="020B0604020202020204" pitchFamily="34" charset="0"/>
                <a:sym typeface="Wingdings" pitchFamily="2" charset="2"/>
              </a:rPr>
              <a:t>If risk above threshold  refer to urology for further eval (MRI, biopsy)</a:t>
            </a:r>
            <a:endParaRPr lang="en-US" altLang="en-US" sz="220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58B0AE8-08B8-BB35-5739-208E23CC3E92}"/>
              </a:ext>
            </a:extLst>
          </p:cNvPr>
          <p:cNvSpPr txBox="1"/>
          <p:nvPr/>
        </p:nvSpPr>
        <p:spPr>
          <a:xfrm>
            <a:off x="3346302" y="5459956"/>
            <a:ext cx="5499395" cy="646331"/>
          </a:xfrm>
          <a:prstGeom prst="rect">
            <a:avLst/>
          </a:prstGeom>
          <a:noFill/>
        </p:spPr>
        <p:txBody>
          <a:bodyPr wrap="square" rtlCol="0">
            <a:spAutoFit/>
          </a:bodyPr>
          <a:lstStyle/>
          <a:p>
            <a:pPr algn="ctr"/>
            <a:r>
              <a:rPr lang="en-US" i="1">
                <a:latin typeface="Arial" panose="020B0604020202020204" pitchFamily="34" charset="0"/>
                <a:cs typeface="Arial" panose="020B0604020202020204" pitchFamily="34" charset="0"/>
              </a:rPr>
              <a:t>Thank you! </a:t>
            </a:r>
          </a:p>
          <a:p>
            <a:pPr algn="ctr"/>
            <a:r>
              <a:rPr lang="en-US" i="1">
                <a:latin typeface="Arial" panose="020B0604020202020204" pitchFamily="34" charset="0"/>
                <a:cs typeface="Arial" panose="020B0604020202020204" pitchFamily="34" charset="0"/>
              </a:rPr>
              <a:t>Email: jeff.tosoian@vumc.org</a:t>
            </a:r>
          </a:p>
        </p:txBody>
      </p:sp>
    </p:spTree>
    <p:extLst>
      <p:ext uri="{BB962C8B-B14F-4D97-AF65-F5344CB8AC3E}">
        <p14:creationId xmlns:p14="http://schemas.microsoft.com/office/powerpoint/2010/main" val="1397274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Question mark boxes">
            <a:extLst>
              <a:ext uri="{FF2B5EF4-FFF2-40B4-BE49-F238E27FC236}">
                <a16:creationId xmlns:a16="http://schemas.microsoft.com/office/drawing/2014/main" id="{79D776DE-DFF8-599C-E3DC-A8F6B2D7C03F}"/>
              </a:ext>
            </a:extLst>
          </p:cNvPr>
          <p:cNvPicPr>
            <a:picLocks noGrp="1" noChangeAspect="1"/>
          </p:cNvPicPr>
          <p:nvPr>
            <p:ph type="pic" sz="quarter" idx="11"/>
          </p:nvPr>
        </p:nvPicPr>
        <p:blipFill>
          <a:blip r:embed="rId2"/>
          <a:srcRect l="27528" r="27528"/>
          <a:stretch>
            <a:fillRect/>
          </a:stretch>
        </p:blipFill>
        <p:spPr>
          <a:xfrm>
            <a:off x="595814" y="1601676"/>
            <a:ext cx="2239963" cy="2803403"/>
          </a:xfrm>
        </p:spPr>
      </p:pic>
      <p:sp>
        <p:nvSpPr>
          <p:cNvPr id="3" name="Title 2">
            <a:extLst>
              <a:ext uri="{FF2B5EF4-FFF2-40B4-BE49-F238E27FC236}">
                <a16:creationId xmlns:a16="http://schemas.microsoft.com/office/drawing/2014/main" id="{EDBEB35F-6FEC-B453-F8F8-0982A5F95094}"/>
              </a:ext>
            </a:extLst>
          </p:cNvPr>
          <p:cNvSpPr txBox="1">
            <a:spLocks/>
          </p:cNvSpPr>
          <p:nvPr/>
        </p:nvSpPr>
        <p:spPr>
          <a:xfrm>
            <a:off x="4757530" y="1795640"/>
            <a:ext cx="7002277" cy="4006071"/>
          </a:xfrm>
          <a:prstGeom prst="rect">
            <a:avLst/>
          </a:prstGeom>
        </p:spPr>
        <p:txBody>
          <a:bodyPr anchor="ctr" anchorCtr="0">
            <a:normAutofit/>
          </a:bodyPr>
          <a:lstStyle>
            <a:lvl1pPr algn="l" defTabSz="914400" rtl="0" eaLnBrk="1" latinLnBrk="0" hangingPunct="1">
              <a:lnSpc>
                <a:spcPct val="90000"/>
              </a:lnSpc>
              <a:spcBef>
                <a:spcPct val="0"/>
              </a:spcBef>
              <a:buNone/>
              <a:defRPr sz="4400" b="1" kern="1200">
                <a:solidFill>
                  <a:srgbClr val="2746F8"/>
                </a:solidFill>
                <a:latin typeface="Poppins" pitchFamily="2" charset="77"/>
                <a:ea typeface="+mj-ea"/>
                <a:cs typeface="Poppins" pitchFamily="2" charset="77"/>
              </a:defRPr>
            </a:lvl1pPr>
          </a:lstStyle>
          <a:p>
            <a:r>
              <a:rPr lang="en-US" sz="16600">
                <a:solidFill>
                  <a:srgbClr val="012169"/>
                </a:solidFill>
              </a:rPr>
              <a:t>Q&amp;A</a:t>
            </a:r>
          </a:p>
        </p:txBody>
      </p:sp>
      <p:pic>
        <p:nvPicPr>
          <p:cNvPr id="4" name="Picture 3">
            <a:extLst>
              <a:ext uri="{FF2B5EF4-FFF2-40B4-BE49-F238E27FC236}">
                <a16:creationId xmlns:a16="http://schemas.microsoft.com/office/drawing/2014/main" id="{10D259CB-DB0C-082B-3DFF-2D6C3D7E9F9B}"/>
              </a:ext>
            </a:extLst>
          </p:cNvPr>
          <p:cNvPicPr>
            <a:picLocks noChangeAspect="1"/>
          </p:cNvPicPr>
          <p:nvPr/>
        </p:nvPicPr>
        <p:blipFill>
          <a:blip r:embed="rId3"/>
          <a:srcRect/>
          <a:stretch/>
        </p:blipFill>
        <p:spPr>
          <a:xfrm>
            <a:off x="421778" y="420230"/>
            <a:ext cx="3630728" cy="738719"/>
          </a:xfrm>
          <a:prstGeom prst="rect">
            <a:avLst/>
          </a:prstGeom>
        </p:spPr>
      </p:pic>
    </p:spTree>
    <p:extLst>
      <p:ext uri="{BB962C8B-B14F-4D97-AF65-F5344CB8AC3E}">
        <p14:creationId xmlns:p14="http://schemas.microsoft.com/office/powerpoint/2010/main" val="3224630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8188FA-40C6-191C-141B-FA0BAB7A8CB4}"/>
              </a:ext>
            </a:extLst>
          </p:cNvPr>
          <p:cNvSpPr txBox="1"/>
          <p:nvPr/>
        </p:nvSpPr>
        <p:spPr>
          <a:xfrm>
            <a:off x="760476" y="1353004"/>
            <a:ext cx="10476345" cy="5201424"/>
          </a:xfrm>
          <a:prstGeom prst="rect">
            <a:avLst/>
          </a:prstGeom>
          <a:noFill/>
        </p:spPr>
        <p:txBody>
          <a:bodyPr wrap="square" lIns="0" tIns="0" rIns="0" bIns="0" rtlCol="0">
            <a:spAutoFit/>
          </a:bodyPr>
          <a:lstStyle/>
          <a:p>
            <a:pPr marL="342900" indent="-342900">
              <a:buAutoNum type="arabicPeriod"/>
            </a:pPr>
            <a:r>
              <a:rPr lang="en-US" sz="3600">
                <a:solidFill>
                  <a:srgbClr val="134994"/>
                </a:solidFill>
                <a:latin typeface="Source Sans Pro" panose="020B0503030403020204" pitchFamily="34" charset="0"/>
                <a:ea typeface="Source Sans Pro" panose="020B0503030403020204" pitchFamily="34" charset="0"/>
                <a:cs typeface="Poppins" pitchFamily="2" charset="77"/>
              </a:rPr>
              <a:t>Please remain with your camera off during the webinar.</a:t>
            </a:r>
          </a:p>
          <a:p>
            <a:pPr marL="342900" indent="-342900">
              <a:buAutoNum type="arabicPeriod"/>
            </a:pPr>
            <a:r>
              <a:rPr lang="en-US" sz="3600">
                <a:solidFill>
                  <a:srgbClr val="134994"/>
                </a:solidFill>
                <a:latin typeface="Source Sans Pro" panose="020B0503030403020204" pitchFamily="34" charset="0"/>
                <a:ea typeface="Source Sans Pro" panose="020B0503030403020204" pitchFamily="34" charset="0"/>
                <a:cs typeface="Poppins" pitchFamily="2" charset="77"/>
              </a:rPr>
              <a:t>Please remain muted throughout the duration of the webinar.</a:t>
            </a:r>
          </a:p>
          <a:p>
            <a:pPr marL="342900" indent="-342900">
              <a:buAutoNum type="arabicPeriod"/>
            </a:pPr>
            <a:r>
              <a:rPr lang="en-US" sz="3600">
                <a:solidFill>
                  <a:srgbClr val="134994"/>
                </a:solidFill>
                <a:latin typeface="Source Sans Pro" panose="020B0503030403020204" pitchFamily="34" charset="0"/>
                <a:ea typeface="Source Sans Pro" panose="020B0503030403020204" pitchFamily="34" charset="0"/>
                <a:cs typeface="Poppins" pitchFamily="2" charset="77"/>
              </a:rPr>
              <a:t>We encourage you to ask questions as they arise in the chat.</a:t>
            </a:r>
          </a:p>
          <a:p>
            <a:pPr marL="342900" indent="-342900">
              <a:buAutoNum type="arabicPeriod"/>
            </a:pPr>
            <a:r>
              <a:rPr lang="en-US" sz="3600">
                <a:solidFill>
                  <a:srgbClr val="134994"/>
                </a:solidFill>
                <a:latin typeface="Source Sans Pro" panose="020B0503030403020204" pitchFamily="34" charset="0"/>
                <a:ea typeface="Source Sans Pro" panose="020B0503030403020204" pitchFamily="34" charset="0"/>
                <a:cs typeface="Poppins" pitchFamily="2" charset="77"/>
              </a:rPr>
              <a:t>Q&amp;A will commence at the end of the webinar.</a:t>
            </a:r>
          </a:p>
          <a:p>
            <a:pPr marL="342900" indent="-342900">
              <a:buAutoNum type="arabicPeriod"/>
            </a:pPr>
            <a:r>
              <a:rPr lang="en-US" sz="3600">
                <a:solidFill>
                  <a:srgbClr val="134994"/>
                </a:solidFill>
                <a:latin typeface="Source Sans Pro" panose="020B0503030403020204" pitchFamily="34" charset="0"/>
                <a:ea typeface="Source Sans Pro" panose="020B0503030403020204" pitchFamily="34" charset="0"/>
                <a:cs typeface="Poppins" pitchFamily="2" charset="77"/>
              </a:rPr>
              <a:t>Please remain courteous while engaging in the chat box.</a:t>
            </a:r>
          </a:p>
          <a:p>
            <a:endParaRPr lang="en-US" sz="1400">
              <a:latin typeface="Source Sans Pro" panose="020B0503030403020204" pitchFamily="34" charset="0"/>
              <a:ea typeface="Source Sans Pro" panose="020B0503030403020204" pitchFamily="34" charset="0"/>
              <a:cs typeface="Poppins" pitchFamily="2" charset="77"/>
            </a:endParaRPr>
          </a:p>
        </p:txBody>
      </p:sp>
      <p:sp>
        <p:nvSpPr>
          <p:cNvPr id="4" name="Slide Number Placeholder 3">
            <a:extLst>
              <a:ext uri="{FF2B5EF4-FFF2-40B4-BE49-F238E27FC236}">
                <a16:creationId xmlns:a16="http://schemas.microsoft.com/office/drawing/2014/main" id="{249FE7B9-A2C1-64D7-DB58-14BE26CEA541}"/>
              </a:ext>
            </a:extLst>
          </p:cNvPr>
          <p:cNvSpPr txBox="1">
            <a:spLocks/>
          </p:cNvSpPr>
          <p:nvPr/>
        </p:nvSpPr>
        <p:spPr>
          <a:xfrm>
            <a:off x="11507724" y="6554428"/>
            <a:ext cx="531876" cy="123111"/>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091AC62-753B-3240-A76B-ED140B7F97AA}" type="slidenum">
              <a:rPr kumimoji="0" lang="en-US" sz="8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a:ln>
                <a:noFill/>
              </a:ln>
              <a:solidFill>
                <a:prstClr val="black"/>
              </a:solidFill>
              <a:effectLst/>
              <a:uLnTx/>
              <a:uFillTx/>
              <a:latin typeface="Poppins" pitchFamily="2" charset="77"/>
              <a:ea typeface="+mn-ea"/>
              <a:cs typeface="+mn-cs"/>
            </a:endParaRPr>
          </a:p>
        </p:txBody>
      </p:sp>
      <p:sp>
        <p:nvSpPr>
          <p:cNvPr id="9" name="TextBox 8">
            <a:extLst>
              <a:ext uri="{FF2B5EF4-FFF2-40B4-BE49-F238E27FC236}">
                <a16:creationId xmlns:a16="http://schemas.microsoft.com/office/drawing/2014/main" id="{D3AFDAC9-5342-4C65-7916-43924CF2F207}"/>
              </a:ext>
            </a:extLst>
          </p:cNvPr>
          <p:cNvSpPr txBox="1"/>
          <p:nvPr/>
        </p:nvSpPr>
        <p:spPr>
          <a:xfrm>
            <a:off x="228600" y="411132"/>
            <a:ext cx="8325144" cy="469359"/>
          </a:xfrm>
          <a:prstGeom prst="rect">
            <a:avLst/>
          </a:prstGeom>
          <a:noFill/>
        </p:spPr>
        <p:txBody>
          <a:bodyPr wrap="square" lIns="0" tIns="0" rIns="0" bIns="0" rtlCol="0" anchor="t">
            <a:spAutoFit/>
          </a:bodyPr>
          <a:lstStyle/>
          <a:p>
            <a:pPr>
              <a:lnSpc>
                <a:spcPts val="3600"/>
              </a:lnSpc>
            </a:pPr>
            <a:r>
              <a:rPr lang="en-US" sz="3200" b="1">
                <a:solidFill>
                  <a:srgbClr val="134994"/>
                </a:solidFill>
                <a:latin typeface="Poppins" pitchFamily="2" charset="77"/>
                <a:cs typeface="Poppins" pitchFamily="2" charset="77"/>
              </a:rPr>
              <a:t>General Webinar Housekeeping</a:t>
            </a:r>
          </a:p>
        </p:txBody>
      </p:sp>
      <p:pic>
        <p:nvPicPr>
          <p:cNvPr id="2" name="Picture 1">
            <a:extLst>
              <a:ext uri="{FF2B5EF4-FFF2-40B4-BE49-F238E27FC236}">
                <a16:creationId xmlns:a16="http://schemas.microsoft.com/office/drawing/2014/main" id="{330BA1EB-CF80-C095-8C38-6062D6008F85}"/>
              </a:ext>
            </a:extLst>
          </p:cNvPr>
          <p:cNvPicPr>
            <a:picLocks noChangeAspect="1"/>
          </p:cNvPicPr>
          <p:nvPr/>
        </p:nvPicPr>
        <p:blipFill>
          <a:blip r:embed="rId2"/>
          <a:srcRect/>
          <a:stretch/>
        </p:blipFill>
        <p:spPr>
          <a:xfrm>
            <a:off x="8817553" y="180461"/>
            <a:ext cx="2959393" cy="602128"/>
          </a:xfrm>
          <a:prstGeom prst="rect">
            <a:avLst/>
          </a:prstGeom>
        </p:spPr>
      </p:pic>
    </p:spTree>
    <p:extLst>
      <p:ext uri="{BB962C8B-B14F-4D97-AF65-F5344CB8AC3E}">
        <p14:creationId xmlns:p14="http://schemas.microsoft.com/office/powerpoint/2010/main" val="33981910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34994"/>
        </a:solidFill>
        <a:effectLst/>
      </p:bgPr>
    </p:bg>
    <p:spTree>
      <p:nvGrpSpPr>
        <p:cNvPr id="1" name="">
          <a:extLst>
            <a:ext uri="{FF2B5EF4-FFF2-40B4-BE49-F238E27FC236}">
              <a16:creationId xmlns:a16="http://schemas.microsoft.com/office/drawing/2014/main" id="{43A6F1F4-6710-595E-61C2-399C0D4320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2A913C-5776-4E59-561A-A64F1E24E17D}"/>
              </a:ext>
            </a:extLst>
          </p:cNvPr>
          <p:cNvSpPr>
            <a:spLocks noGrp="1"/>
          </p:cNvSpPr>
          <p:nvPr>
            <p:ph type="title"/>
          </p:nvPr>
        </p:nvSpPr>
        <p:spPr/>
        <p:txBody>
          <a:bodyPr lIns="0" tIns="0" rIns="0" bIns="0" anchor="ctr">
            <a:noAutofit/>
          </a:bodyPr>
          <a:lstStyle/>
          <a:p>
            <a:r>
              <a:rPr lang="en-US"/>
              <a:t>Post-Test Poll</a:t>
            </a:r>
          </a:p>
        </p:txBody>
      </p:sp>
      <p:sp>
        <p:nvSpPr>
          <p:cNvPr id="3" name="Slide Number Placeholder 2">
            <a:extLst>
              <a:ext uri="{FF2B5EF4-FFF2-40B4-BE49-F238E27FC236}">
                <a16:creationId xmlns:a16="http://schemas.microsoft.com/office/drawing/2014/main" id="{7DD471C5-1704-7A59-CF70-E39A164E3306}"/>
              </a:ext>
            </a:extLst>
          </p:cNvPr>
          <p:cNvSpPr>
            <a:spLocks noGrp="1"/>
          </p:cNvSpPr>
          <p:nvPr>
            <p:ph type="sldNum" sz="quarter" idx="4"/>
          </p:nvPr>
        </p:nvSpPr>
        <p:spPr/>
        <p:txBody>
          <a:bodyPr/>
          <a:lstStyle/>
          <a:p>
            <a:fld id="{9091AC62-753B-3240-A76B-ED140B7F97AA}" type="slidenum">
              <a:rPr lang="en-US" smtClean="0">
                <a:solidFill>
                  <a:srgbClr val="FFFFFF"/>
                </a:solidFill>
              </a:rPr>
              <a:pPr/>
              <a:t>40</a:t>
            </a:fld>
            <a:endParaRPr lang="en-US">
              <a:solidFill>
                <a:srgbClr val="FFFFFF"/>
              </a:solidFill>
            </a:endParaRPr>
          </a:p>
        </p:txBody>
      </p:sp>
      <p:pic>
        <p:nvPicPr>
          <p:cNvPr id="4" name="Picture 3">
            <a:extLst>
              <a:ext uri="{FF2B5EF4-FFF2-40B4-BE49-F238E27FC236}">
                <a16:creationId xmlns:a16="http://schemas.microsoft.com/office/drawing/2014/main" id="{6CED6E2C-A02A-6DD9-EDE3-24FE5F5D16ED}"/>
              </a:ext>
            </a:extLst>
          </p:cNvPr>
          <p:cNvPicPr>
            <a:picLocks noChangeAspect="1"/>
          </p:cNvPicPr>
          <p:nvPr/>
        </p:nvPicPr>
        <p:blipFill>
          <a:blip r:embed="rId2"/>
          <a:srcRect/>
          <a:stretch/>
        </p:blipFill>
        <p:spPr>
          <a:xfrm>
            <a:off x="7180257" y="440248"/>
            <a:ext cx="4593405" cy="934588"/>
          </a:xfrm>
          <a:prstGeom prst="rect">
            <a:avLst/>
          </a:prstGeom>
        </p:spPr>
      </p:pic>
    </p:spTree>
    <p:extLst>
      <p:ext uri="{BB962C8B-B14F-4D97-AF65-F5344CB8AC3E}">
        <p14:creationId xmlns:p14="http://schemas.microsoft.com/office/powerpoint/2010/main" val="2326139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white rectangular sign with white text&#10;&#10;AI-generated content may be incorrect.">
            <a:extLst>
              <a:ext uri="{FF2B5EF4-FFF2-40B4-BE49-F238E27FC236}">
                <a16:creationId xmlns:a16="http://schemas.microsoft.com/office/drawing/2014/main" id="{B68810D4-659F-E213-650B-0A7849D4CBFE}"/>
              </a:ext>
            </a:extLst>
          </p:cNvPr>
          <p:cNvPicPr>
            <a:picLocks noChangeAspect="1"/>
          </p:cNvPicPr>
          <p:nvPr/>
        </p:nvPicPr>
        <p:blipFill>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4140685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39B7A-0030-8ED6-96E2-0A536C97310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6682F47-FF1A-3D0E-C118-90042C19928F}"/>
              </a:ext>
            </a:extLst>
          </p:cNvPr>
          <p:cNvSpPr/>
          <p:nvPr/>
        </p:nvSpPr>
        <p:spPr>
          <a:xfrm>
            <a:off x="0" y="1765004"/>
            <a:ext cx="12192000" cy="509299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0ADECF-57E2-78EE-DAA5-E28252837C3A}"/>
              </a:ext>
            </a:extLst>
          </p:cNvPr>
          <p:cNvSpPr txBox="1"/>
          <p:nvPr/>
        </p:nvSpPr>
        <p:spPr>
          <a:xfrm>
            <a:off x="258335" y="1917260"/>
            <a:ext cx="7749534" cy="4514056"/>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3200" b="1" i="0" u="none" strike="noStrike" kern="100" cap="none" spc="0" normalizeH="0" baseline="0" noProof="0">
                <a:ln>
                  <a:noFill/>
                </a:ln>
                <a:solidFill>
                  <a:srgbClr val="A0F0FF"/>
                </a:solidFill>
                <a:effectLst/>
                <a:uLnTx/>
                <a:uFillTx/>
                <a:latin typeface="Source Sans Pro"/>
                <a:ea typeface="Aptos" panose="020B0004020202020204" pitchFamily="34" charset="0"/>
                <a:cs typeface="Poppins"/>
              </a:rPr>
              <a:t>How it works: </a:t>
            </a:r>
            <a:endParaRPr kumimoji="0" lang="en-US" sz="3200" b="0" i="0" u="none" strike="noStrike" kern="100" cap="none" spc="0" normalizeH="0" baseline="0" noProof="0">
              <a:ln>
                <a:noFill/>
              </a:ln>
              <a:solidFill>
                <a:srgbClr val="A0F0FF"/>
              </a:solidFill>
              <a:effectLst/>
              <a:uLnTx/>
              <a:uFillTx/>
              <a:latin typeface="Source Sans Pro"/>
              <a:ea typeface="Aptos" panose="020B0004020202020204" pitchFamily="34" charset="0"/>
              <a:cs typeface="Poppins"/>
            </a:endParaRPr>
          </a:p>
          <a:p>
            <a:pPr marL="342900" marR="0" lvl="0" indent="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00" cap="none" spc="0" normalizeH="0" baseline="0" noProof="0">
                <a:ln>
                  <a:noFill/>
                </a:ln>
                <a:solidFill>
                  <a:srgbClr val="FFFFFF"/>
                </a:solidFill>
                <a:effectLst/>
                <a:uLnTx/>
                <a:uFillTx/>
                <a:latin typeface="Source Sans Pro"/>
                <a:ea typeface="Aptos" panose="020B0004020202020204" pitchFamily="34" charset="0"/>
                <a:cs typeface="Poppins"/>
              </a:rPr>
              <a:t> Go to </a:t>
            </a:r>
            <a:r>
              <a:rPr kumimoji="0" lang="en-US" sz="2800" b="1" i="0" u="none" strike="noStrike" kern="1200" cap="none" spc="0" normalizeH="0" baseline="0" noProof="0">
                <a:ln>
                  <a:noFill/>
                </a:ln>
                <a:solidFill>
                  <a:srgbClr val="FFFFFF"/>
                </a:solidFill>
                <a:effectLst/>
                <a:uLnTx/>
                <a:uFillTx/>
                <a:latin typeface="Source Sans Pro"/>
                <a:ea typeface="+mn-ea"/>
                <a:cs typeface="+mn-cs"/>
                <a:hlinkClick r:id="rId3">
                  <a:extLst>
                    <a:ext uri="{A12FA001-AC4F-418D-AE19-62706E023703}">
                      <ahyp:hlinkClr xmlns:ahyp="http://schemas.microsoft.com/office/drawing/2018/hyperlinkcolor" val="tx"/>
                    </a:ext>
                  </a:extLst>
                </a:hlinkClick>
              </a:rPr>
              <a:t>acscancerrisk360.cancer.org</a:t>
            </a:r>
            <a:endParaRPr kumimoji="0" lang="en-US" sz="2800" b="1" i="0" u="none" strike="noStrike" kern="100" cap="none" spc="0" normalizeH="0" baseline="0" noProof="0">
              <a:ln>
                <a:noFill/>
              </a:ln>
              <a:solidFill>
                <a:srgbClr val="FFFFFF"/>
              </a:solidFill>
              <a:effectLst/>
              <a:uLnTx/>
              <a:uFillTx/>
              <a:latin typeface="Source Sans Pro"/>
              <a:ea typeface="Aptos" panose="020B0004020202020204" pitchFamily="34" charset="0"/>
              <a:cs typeface="Poppins"/>
            </a:endParaRPr>
          </a:p>
          <a:p>
            <a:pPr marL="342900" marR="0" lvl="0" indent="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00" cap="none" spc="0" normalizeH="0" baseline="0" noProof="0">
                <a:ln>
                  <a:noFill/>
                </a:ln>
                <a:solidFill>
                  <a:srgbClr val="FFFFFF"/>
                </a:solidFill>
                <a:effectLst/>
                <a:uLnTx/>
                <a:uFillTx/>
                <a:latin typeface="Source Sans Pro"/>
                <a:ea typeface="Aptos" panose="020B0004020202020204" pitchFamily="34" charset="0"/>
                <a:cs typeface="Poppins"/>
              </a:rPr>
              <a:t> Take the test in about 5 mins. </a:t>
            </a:r>
            <a:r>
              <a:rPr kumimoji="0" lang="en-US" sz="2800" b="0" i="1" u="none" strike="noStrike" kern="100" cap="none" spc="0" normalizeH="0" baseline="0" noProof="0">
                <a:ln>
                  <a:noFill/>
                </a:ln>
                <a:solidFill>
                  <a:srgbClr val="FFFFFF"/>
                </a:solidFill>
                <a:effectLst/>
                <a:uLnTx/>
                <a:uFillTx/>
                <a:latin typeface="Source Sans Pro"/>
                <a:ea typeface="Aptos" panose="020B0004020202020204" pitchFamily="34" charset="0"/>
                <a:cs typeface="Poppins"/>
              </a:rPr>
              <a:t>No prep or studying needed. </a:t>
            </a:r>
          </a:p>
          <a:p>
            <a:pPr marL="342900" marR="0" lvl="0" indent="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00" cap="none" spc="0" normalizeH="0" baseline="0" noProof="0">
                <a:ln>
                  <a:noFill/>
                </a:ln>
                <a:solidFill>
                  <a:srgbClr val="FFFFFF"/>
                </a:solidFill>
                <a:effectLst/>
                <a:uLnTx/>
                <a:uFillTx/>
                <a:latin typeface="Source Sans Pro"/>
                <a:ea typeface="Aptos" panose="020B0004020202020204" pitchFamily="34" charset="0"/>
                <a:cs typeface="Poppins"/>
              </a:rPr>
              <a:t> Get a personalized action plan.</a:t>
            </a:r>
          </a:p>
          <a:p>
            <a:pPr marL="342900" marR="0" lvl="0" indent="0" algn="l" defTabSz="457200" rtl="0" eaLnBrk="1" fontAlgn="auto" latinLnBrk="0" hangingPunct="1">
              <a:lnSpc>
                <a:spcPct val="100000"/>
              </a:lnSpc>
              <a:spcBef>
                <a:spcPts val="0"/>
              </a:spcBef>
              <a:spcAft>
                <a:spcPts val="800"/>
              </a:spcAft>
              <a:buClrTx/>
              <a:buSzTx/>
              <a:buFont typeface="+mj-lt"/>
              <a:buAutoNum type="arabicPeriod"/>
              <a:tabLst/>
              <a:defRPr/>
            </a:pPr>
            <a:r>
              <a:rPr kumimoji="0" lang="en-US" sz="2800" b="0" i="0" u="none" strike="noStrike" kern="100" cap="none" spc="0" normalizeH="0" baseline="0" noProof="0">
                <a:ln>
                  <a:noFill/>
                </a:ln>
                <a:solidFill>
                  <a:srgbClr val="FFFFFF"/>
                </a:solidFill>
                <a:effectLst/>
                <a:uLnTx/>
                <a:uFillTx/>
                <a:latin typeface="Source Sans Pro"/>
                <a:ea typeface="Aptos" panose="020B0004020202020204" pitchFamily="34" charset="0"/>
                <a:cs typeface="Poppins"/>
              </a:rPr>
              <a:t> Improve your whole health.</a:t>
            </a:r>
            <a:br>
              <a:rPr kumimoji="0" lang="en-US" sz="2800" b="0" i="0" u="none" strike="noStrike" kern="100" cap="none" spc="0" normalizeH="0" baseline="0" noProof="0">
                <a:ln>
                  <a:noFill/>
                </a:ln>
                <a:solidFill>
                  <a:srgbClr val="000000"/>
                </a:solidFill>
                <a:effectLst/>
                <a:uLnTx/>
                <a:uFillTx/>
                <a:latin typeface="Source Sans Pro"/>
                <a:ea typeface="Aptos" panose="020B0004020202020204" pitchFamily="34" charset="0"/>
                <a:cs typeface="Poppins"/>
              </a:rPr>
            </a:br>
            <a:endParaRPr kumimoji="0" lang="en-US" sz="1400" b="0" i="0" u="none" strike="noStrike" kern="100" cap="none" spc="0" normalizeH="0" baseline="0" noProof="0">
              <a:ln>
                <a:noFill/>
              </a:ln>
              <a:solidFill>
                <a:srgbClr val="FFFFFF"/>
              </a:solidFill>
              <a:effectLst/>
              <a:uLnTx/>
              <a:uFillTx/>
              <a:latin typeface="Source Sans Pro"/>
              <a:ea typeface="Aptos" panose="020B0004020202020204" pitchFamily="34" charset="0"/>
              <a:cs typeface="Poppins"/>
            </a:endParaRPr>
          </a:p>
          <a:p>
            <a:pPr marL="342900" marR="0" lvl="0" indent="0" algn="l" defTabSz="457200" rtl="0" eaLnBrk="1" fontAlgn="auto" latinLnBrk="0" hangingPunct="1">
              <a:lnSpc>
                <a:spcPct val="100000"/>
              </a:lnSpc>
              <a:spcBef>
                <a:spcPts val="0"/>
              </a:spcBef>
              <a:spcAft>
                <a:spcPts val="800"/>
              </a:spcAft>
              <a:buClrTx/>
              <a:buSzTx/>
              <a:buFontTx/>
              <a:buNone/>
              <a:tabLst/>
              <a:defRPr/>
            </a:pPr>
            <a:r>
              <a:rPr kumimoji="0" lang="en-US" sz="2000" b="0" i="0" u="none" strike="noStrike" kern="100" cap="none" spc="0" normalizeH="0" baseline="0" noProof="0">
                <a:ln>
                  <a:noFill/>
                </a:ln>
                <a:solidFill>
                  <a:srgbClr val="FFFFFF"/>
                </a:solidFill>
                <a:effectLst/>
                <a:uLnTx/>
                <a:uFillTx/>
                <a:latin typeface="Source Sans Pro"/>
                <a:ea typeface="Source Sans Pro"/>
                <a:cs typeface="Poppins"/>
              </a:rPr>
              <a:t>You </a:t>
            </a:r>
            <a:r>
              <a:rPr kumimoji="0" lang="en-US" sz="2000" b="0" i="0" u="none" strike="noStrike" kern="1200" cap="none" spc="0" normalizeH="0" baseline="0" noProof="0">
                <a:ln>
                  <a:noFill/>
                </a:ln>
                <a:solidFill>
                  <a:srgbClr val="FFFFFF"/>
                </a:solidFill>
                <a:effectLst/>
                <a:uLnTx/>
                <a:uFillTx/>
                <a:latin typeface="Source Sans Pro"/>
                <a:ea typeface="Source Sans Pro"/>
                <a:cs typeface="+mn-cs"/>
              </a:rPr>
              <a:t>can save your results to discuss with your doctor by downloading, printing, or sending it to yourself.  </a:t>
            </a:r>
            <a:br>
              <a:rPr kumimoji="0" lang="en-US" sz="20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rPr>
            </a:br>
            <a:br>
              <a:rPr kumimoji="0" lang="en-US" sz="8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rPr>
            </a:br>
            <a:r>
              <a:rPr kumimoji="0" lang="en-US" sz="2000" b="1" i="0" u="none" strike="noStrike" kern="1200" cap="none" spc="0" normalizeH="0" baseline="0" noProof="0">
                <a:ln>
                  <a:noFill/>
                </a:ln>
                <a:solidFill>
                  <a:srgbClr val="FFFFFF"/>
                </a:solidFill>
                <a:effectLst/>
                <a:uLnTx/>
                <a:uFillTx/>
                <a:latin typeface="Source Sans Pro"/>
                <a:ea typeface="Source Sans Pro"/>
                <a:cs typeface="+mn-cs"/>
              </a:rPr>
              <a:t>Don’t forget to encourage your friends and family to take the assessment too!</a:t>
            </a:r>
          </a:p>
        </p:txBody>
      </p:sp>
      <p:sp>
        <p:nvSpPr>
          <p:cNvPr id="7" name="Slide Number Placeholder 3">
            <a:extLst>
              <a:ext uri="{FF2B5EF4-FFF2-40B4-BE49-F238E27FC236}">
                <a16:creationId xmlns:a16="http://schemas.microsoft.com/office/drawing/2014/main" id="{B2577A4C-3684-732E-67CF-FDD727EBD444}"/>
              </a:ext>
            </a:extLst>
          </p:cNvPr>
          <p:cNvSpPr txBox="1">
            <a:spLocks/>
          </p:cNvSpPr>
          <p:nvPr/>
        </p:nvSpPr>
        <p:spPr>
          <a:xfrm>
            <a:off x="11507724" y="6554428"/>
            <a:ext cx="531876" cy="123111"/>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091AC62-753B-3240-A76B-ED140B7F97AA}" type="slidenum">
              <a:rPr kumimoji="0" lang="en-US" sz="8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800" b="0" i="0" u="none" strike="noStrike" kern="1200" cap="none" spc="0" normalizeH="0" baseline="0" noProof="0">
              <a:ln>
                <a:noFill/>
              </a:ln>
              <a:solidFill>
                <a:prstClr val="black"/>
              </a:solidFill>
              <a:effectLst/>
              <a:uLnTx/>
              <a:uFillTx/>
              <a:latin typeface="Poppins" pitchFamily="2" charset="77"/>
              <a:ea typeface="+mn-ea"/>
              <a:cs typeface="+mn-cs"/>
            </a:endParaRPr>
          </a:p>
        </p:txBody>
      </p:sp>
      <p:sp>
        <p:nvSpPr>
          <p:cNvPr id="4" name="TextBox 3">
            <a:extLst>
              <a:ext uri="{FF2B5EF4-FFF2-40B4-BE49-F238E27FC236}">
                <a16:creationId xmlns:a16="http://schemas.microsoft.com/office/drawing/2014/main" id="{8F77F79D-A1C1-8F9E-7E8E-5C534B98DEF5}"/>
              </a:ext>
            </a:extLst>
          </p:cNvPr>
          <p:cNvSpPr txBox="1"/>
          <p:nvPr/>
        </p:nvSpPr>
        <p:spPr>
          <a:xfrm>
            <a:off x="260532" y="639050"/>
            <a:ext cx="9493544" cy="369332"/>
          </a:xfrm>
          <a:prstGeom prst="rect">
            <a:avLst/>
          </a:prstGeom>
          <a:noFill/>
        </p:spPr>
        <p:txBody>
          <a:bodyPr wrap="square" lIns="0" tIns="0" rIns="0" bIns="0" rtlCol="0" anchor="t">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400" b="1" i="0" u="none" strike="noStrike" kern="100" cap="none" spc="0" normalizeH="0" baseline="0" noProof="0">
                <a:ln>
                  <a:noFill/>
                </a:ln>
                <a:solidFill>
                  <a:srgbClr val="012169"/>
                </a:solidFill>
                <a:effectLst/>
                <a:uLnTx/>
                <a:uFillTx/>
                <a:latin typeface="Poppins"/>
                <a:ea typeface="Aptos" panose="020B0004020202020204" pitchFamily="34" charset="0"/>
                <a:cs typeface="Poppins"/>
              </a:rPr>
              <a:t>ACS CancerRisk360</a:t>
            </a:r>
            <a:r>
              <a:rPr kumimoji="0" lang="en-US" sz="2400" b="1" i="0" u="none" strike="noStrike" kern="100" cap="none" spc="0" normalizeH="0" baseline="30000" noProof="0">
                <a:ln>
                  <a:noFill/>
                </a:ln>
                <a:solidFill>
                  <a:srgbClr val="012169"/>
                </a:solidFill>
                <a:effectLst/>
                <a:uLnTx/>
                <a:uFillTx/>
                <a:latin typeface="Poppins"/>
                <a:ea typeface="Aptos" panose="020B0004020202020204" pitchFamily="34" charset="0"/>
                <a:cs typeface="Poppins"/>
              </a:rPr>
              <a:t>TM</a:t>
            </a:r>
            <a:r>
              <a:rPr kumimoji="0" lang="en-US" sz="2400" b="0" i="0" u="none" strike="noStrike" kern="100" cap="none" spc="0" normalizeH="0" baseline="0" noProof="0">
                <a:ln>
                  <a:noFill/>
                </a:ln>
                <a:solidFill>
                  <a:srgbClr val="012169"/>
                </a:solidFill>
                <a:effectLst/>
                <a:uLnTx/>
                <a:uFillTx/>
                <a:latin typeface="Poppins"/>
                <a:ea typeface="Aptos" panose="020B0004020202020204" pitchFamily="34" charset="0"/>
                <a:cs typeface="Poppins"/>
              </a:rPr>
              <a:t>: A simple tool to check your cancer risk. </a:t>
            </a:r>
          </a:p>
        </p:txBody>
      </p:sp>
      <p:sp>
        <p:nvSpPr>
          <p:cNvPr id="8" name="TextBox 7">
            <a:extLst>
              <a:ext uri="{FF2B5EF4-FFF2-40B4-BE49-F238E27FC236}">
                <a16:creationId xmlns:a16="http://schemas.microsoft.com/office/drawing/2014/main" id="{C3C68765-EA5F-B75F-0DDB-1E1CCA557152}"/>
              </a:ext>
            </a:extLst>
          </p:cNvPr>
          <p:cNvSpPr txBox="1"/>
          <p:nvPr/>
        </p:nvSpPr>
        <p:spPr>
          <a:xfrm>
            <a:off x="9159057" y="2654773"/>
            <a:ext cx="1783153"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00" cap="none" spc="0" normalizeH="0" baseline="0" noProof="0">
                <a:ln>
                  <a:noFill/>
                </a:ln>
                <a:solidFill>
                  <a:srgbClr val="FFFFFF"/>
                </a:solidFill>
                <a:effectLst/>
                <a:uLnTx/>
                <a:uFillTx/>
                <a:latin typeface="Source Sans Pro"/>
                <a:ea typeface="Aptos" panose="020B0004020202020204" pitchFamily="34" charset="0"/>
                <a:cs typeface="Poppins"/>
              </a:rPr>
              <a:t>SCAN TO TAKE ASSESMENT</a:t>
            </a:r>
            <a:endParaRPr kumimoji="0" lang="en-US" sz="1000" b="1"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EC173C84-3A07-2094-0804-78F7A1F90B2E}"/>
              </a:ext>
            </a:extLst>
          </p:cNvPr>
          <p:cNvPicPr>
            <a:picLocks noChangeAspect="1"/>
          </p:cNvPicPr>
          <p:nvPr/>
        </p:nvPicPr>
        <p:blipFill>
          <a:blip r:embed="rId4"/>
          <a:srcRect l="60401" t="50000" r="20120" b="15516"/>
          <a:stretch/>
        </p:blipFill>
        <p:spPr>
          <a:xfrm>
            <a:off x="8722483" y="2991799"/>
            <a:ext cx="2656303" cy="2630001"/>
          </a:xfrm>
          <a:prstGeom prst="rect">
            <a:avLst/>
          </a:prstGeom>
        </p:spPr>
      </p:pic>
    </p:spTree>
    <p:extLst>
      <p:ext uri="{BB962C8B-B14F-4D97-AF65-F5344CB8AC3E}">
        <p14:creationId xmlns:p14="http://schemas.microsoft.com/office/powerpoint/2010/main" val="29133758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63DEE-0F51-8E27-6EBB-FDC4A2DF1F48}"/>
            </a:ext>
          </a:extLst>
        </p:cNvPr>
        <p:cNvGrpSpPr/>
        <p:nvPr/>
      </p:nvGrpSpPr>
      <p:grpSpPr>
        <a:xfrm>
          <a:off x="0" y="0"/>
          <a:ext cx="0" cy="0"/>
          <a:chOff x="0" y="0"/>
          <a:chExt cx="0" cy="0"/>
        </a:xfrm>
      </p:grpSpPr>
      <p:sp>
        <p:nvSpPr>
          <p:cNvPr id="4" name="Parallelogram 3">
            <a:extLst>
              <a:ext uri="{FF2B5EF4-FFF2-40B4-BE49-F238E27FC236}">
                <a16:creationId xmlns:a16="http://schemas.microsoft.com/office/drawing/2014/main" id="{FC6410F1-36E7-426B-6E7C-E72640342926}"/>
              </a:ext>
            </a:extLst>
          </p:cNvPr>
          <p:cNvSpPr/>
          <p:nvPr/>
        </p:nvSpPr>
        <p:spPr>
          <a:xfrm>
            <a:off x="-11540" y="0"/>
            <a:ext cx="6748771" cy="6858000"/>
          </a:xfrm>
          <a:custGeom>
            <a:avLst/>
            <a:gdLst>
              <a:gd name="connsiteX0" fmla="*/ 0 w 8334357"/>
              <a:gd name="connsiteY0" fmla="*/ 6858000 h 6858000"/>
              <a:gd name="connsiteX1" fmla="*/ 1714500 w 8334357"/>
              <a:gd name="connsiteY1" fmla="*/ 0 h 6858000"/>
              <a:gd name="connsiteX2" fmla="*/ 8334357 w 8334357"/>
              <a:gd name="connsiteY2" fmla="*/ 0 h 6858000"/>
              <a:gd name="connsiteX3" fmla="*/ 6619857 w 8334357"/>
              <a:gd name="connsiteY3" fmla="*/ 6858000 h 6858000"/>
              <a:gd name="connsiteX4" fmla="*/ 0 w 8334357"/>
              <a:gd name="connsiteY4" fmla="*/ 6858000 h 6858000"/>
              <a:gd name="connsiteX0" fmla="*/ 0 w 6642717"/>
              <a:gd name="connsiteY0" fmla="*/ 6885432 h 6885432"/>
              <a:gd name="connsiteX1" fmla="*/ 22860 w 6642717"/>
              <a:gd name="connsiteY1" fmla="*/ 0 h 6885432"/>
              <a:gd name="connsiteX2" fmla="*/ 6642717 w 6642717"/>
              <a:gd name="connsiteY2" fmla="*/ 0 h 6885432"/>
              <a:gd name="connsiteX3" fmla="*/ 4928217 w 6642717"/>
              <a:gd name="connsiteY3" fmla="*/ 6858000 h 6885432"/>
              <a:gd name="connsiteX4" fmla="*/ 0 w 6642717"/>
              <a:gd name="connsiteY4" fmla="*/ 6885432 h 6885432"/>
              <a:gd name="connsiteX0" fmla="*/ 32004 w 6619857"/>
              <a:gd name="connsiteY0" fmla="*/ 6821424 h 6858000"/>
              <a:gd name="connsiteX1" fmla="*/ 0 w 6619857"/>
              <a:gd name="connsiteY1" fmla="*/ 0 h 6858000"/>
              <a:gd name="connsiteX2" fmla="*/ 6619857 w 6619857"/>
              <a:gd name="connsiteY2" fmla="*/ 0 h 6858000"/>
              <a:gd name="connsiteX3" fmla="*/ 4905357 w 6619857"/>
              <a:gd name="connsiteY3" fmla="*/ 6858000 h 6858000"/>
              <a:gd name="connsiteX4" fmla="*/ 32004 w 6619857"/>
              <a:gd name="connsiteY4" fmla="*/ 6821424 h 6858000"/>
              <a:gd name="connsiteX0" fmla="*/ 32004 w 6619857"/>
              <a:gd name="connsiteY0" fmla="*/ 6821424 h 6821424"/>
              <a:gd name="connsiteX1" fmla="*/ 0 w 6619857"/>
              <a:gd name="connsiteY1" fmla="*/ 0 h 6821424"/>
              <a:gd name="connsiteX2" fmla="*/ 6619857 w 6619857"/>
              <a:gd name="connsiteY2" fmla="*/ 0 h 6821424"/>
              <a:gd name="connsiteX3" fmla="*/ 4905357 w 6619857"/>
              <a:gd name="connsiteY3" fmla="*/ 6821424 h 6821424"/>
              <a:gd name="connsiteX4" fmla="*/ 32004 w 6619857"/>
              <a:gd name="connsiteY4" fmla="*/ 6821424 h 6821424"/>
              <a:gd name="connsiteX0" fmla="*/ 0 w 6665281"/>
              <a:gd name="connsiteY0" fmla="*/ 6803185 h 6821424"/>
              <a:gd name="connsiteX1" fmla="*/ 45424 w 6665281"/>
              <a:gd name="connsiteY1" fmla="*/ 0 h 6821424"/>
              <a:gd name="connsiteX2" fmla="*/ 6665281 w 6665281"/>
              <a:gd name="connsiteY2" fmla="*/ 0 h 6821424"/>
              <a:gd name="connsiteX3" fmla="*/ 4950781 w 6665281"/>
              <a:gd name="connsiteY3" fmla="*/ 6821424 h 6821424"/>
              <a:gd name="connsiteX4" fmla="*/ 0 w 6665281"/>
              <a:gd name="connsiteY4" fmla="*/ 6803185 h 6821424"/>
              <a:gd name="connsiteX0" fmla="*/ 0 w 6665281"/>
              <a:gd name="connsiteY0" fmla="*/ 6803185 h 6821424"/>
              <a:gd name="connsiteX1" fmla="*/ 18169 w 6665281"/>
              <a:gd name="connsiteY1" fmla="*/ 0 h 6821424"/>
              <a:gd name="connsiteX2" fmla="*/ 6665281 w 6665281"/>
              <a:gd name="connsiteY2" fmla="*/ 0 h 6821424"/>
              <a:gd name="connsiteX3" fmla="*/ 4950781 w 6665281"/>
              <a:gd name="connsiteY3" fmla="*/ 6821424 h 6821424"/>
              <a:gd name="connsiteX4" fmla="*/ 0 w 6665281"/>
              <a:gd name="connsiteY4" fmla="*/ 6803185 h 682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5281" h="6821424">
                <a:moveTo>
                  <a:pt x="0" y="6803185"/>
                </a:moveTo>
                <a:cubicBezTo>
                  <a:pt x="6056" y="4535457"/>
                  <a:pt x="12113" y="2267728"/>
                  <a:pt x="18169" y="0"/>
                </a:cubicBezTo>
                <a:lnTo>
                  <a:pt x="6665281" y="0"/>
                </a:lnTo>
                <a:lnTo>
                  <a:pt x="4950781" y="6821424"/>
                </a:lnTo>
                <a:lnTo>
                  <a:pt x="0" y="6803185"/>
                </a:lnTo>
                <a:close/>
              </a:path>
            </a:pathLst>
          </a:custGeom>
          <a:solidFill>
            <a:srgbClr val="012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9">
            <a:extLst>
              <a:ext uri="{FF2B5EF4-FFF2-40B4-BE49-F238E27FC236}">
                <a16:creationId xmlns:a16="http://schemas.microsoft.com/office/drawing/2014/main" id="{2F50BFD6-86B4-87D5-56AF-2DD1170E520F}"/>
              </a:ext>
            </a:extLst>
          </p:cNvPr>
          <p:cNvSpPr txBox="1"/>
          <p:nvPr/>
        </p:nvSpPr>
        <p:spPr>
          <a:xfrm>
            <a:off x="5405760" y="5989186"/>
            <a:ext cx="6713088" cy="553998"/>
          </a:xfrm>
          <a:prstGeom prst="rect">
            <a:avLst/>
          </a:prstGeom>
        </p:spPr>
        <p:txBody>
          <a:bodyPr wrap="square" lIns="0" tIns="0" rIns="0" bIns="0" rtlCol="0" anchor="t">
            <a:spAutoFit/>
          </a:bodyPr>
          <a:lstStyle/>
          <a:p>
            <a:pPr algn="ctr">
              <a:spcAft>
                <a:spcPts val="600"/>
              </a:spcAft>
              <a:defRPr/>
            </a:pPr>
            <a:r>
              <a:rPr lang="en-US">
                <a:latin typeface="Source Sans Pro" panose="020B0503030403020204" pitchFamily="34" charset="0"/>
              </a:rPr>
              <a:t>If you’re an MD, DO, NP, or PA in Adult Primary Care who handles PSA testing and specialty referrals, this program is for you.</a:t>
            </a:r>
            <a:endParaRPr lang="en-US">
              <a:latin typeface="Source Sans Pro" panose="020B0503030403020204" pitchFamily="34" charset="0"/>
              <a:cs typeface="Poppins"/>
            </a:endParaRPr>
          </a:p>
        </p:txBody>
      </p:sp>
      <p:sp>
        <p:nvSpPr>
          <p:cNvPr id="7" name="TextBox 10">
            <a:extLst>
              <a:ext uri="{FF2B5EF4-FFF2-40B4-BE49-F238E27FC236}">
                <a16:creationId xmlns:a16="http://schemas.microsoft.com/office/drawing/2014/main" id="{067752BD-1D27-D8CD-B5C0-17A677CBF798}"/>
              </a:ext>
            </a:extLst>
          </p:cNvPr>
          <p:cNvSpPr txBox="1"/>
          <p:nvPr/>
        </p:nvSpPr>
        <p:spPr>
          <a:xfrm>
            <a:off x="367313" y="-104989"/>
            <a:ext cx="5643364" cy="1052596"/>
          </a:xfrm>
          <a:prstGeom prst="rect">
            <a:avLst/>
          </a:prstGeom>
        </p:spPr>
        <p:txBody>
          <a:bodyPr lIns="0" tIns="0" rIns="0" bIns="0" rtlCol="0" anchor="t">
            <a:spAutoFit/>
          </a:bodyPr>
          <a:lstStyle/>
          <a:p>
            <a:pPr marL="0" marR="0" lvl="0" indent="0" algn="l" defTabSz="914400" rtl="0" eaLnBrk="1" fontAlgn="auto" latinLnBrk="0" hangingPunct="1">
              <a:lnSpc>
                <a:spcPts val="9627"/>
              </a:lnSpc>
              <a:spcBef>
                <a:spcPts val="0"/>
              </a:spcBef>
              <a:spcAft>
                <a:spcPts val="0"/>
              </a:spcAft>
              <a:buClrTx/>
              <a:buSzTx/>
              <a:buFontTx/>
              <a:buNone/>
              <a:tabLst/>
              <a:defRPr/>
            </a:pPr>
            <a:r>
              <a:rPr kumimoji="0" lang="en-US" sz="3600" b="1" i="0" u="none" strike="noStrike" kern="1200" cap="none" spc="0" normalizeH="0" baseline="0" noProof="0">
                <a:ln>
                  <a:noFill/>
                </a:ln>
                <a:solidFill>
                  <a:srgbClr val="F6F6F6"/>
                </a:solidFill>
                <a:effectLst/>
                <a:uLnTx/>
                <a:uFillTx/>
                <a:latin typeface="Poppins Bold"/>
                <a:ea typeface="Poppins Bold"/>
                <a:cs typeface="Poppins Bold"/>
                <a:sym typeface="Poppins Bold"/>
              </a:rPr>
              <a:t>LEARNING OPPORTUNITY</a:t>
            </a:r>
          </a:p>
        </p:txBody>
      </p:sp>
      <p:sp>
        <p:nvSpPr>
          <p:cNvPr id="9" name="TextBox 9">
            <a:extLst>
              <a:ext uri="{FF2B5EF4-FFF2-40B4-BE49-F238E27FC236}">
                <a16:creationId xmlns:a16="http://schemas.microsoft.com/office/drawing/2014/main" id="{D740C1AF-22A6-9A90-AA8C-4FBCB3286291}"/>
              </a:ext>
            </a:extLst>
          </p:cNvPr>
          <p:cNvSpPr txBox="1"/>
          <p:nvPr/>
        </p:nvSpPr>
        <p:spPr>
          <a:xfrm>
            <a:off x="243332" y="1122507"/>
            <a:ext cx="5891327"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Poppins"/>
                <a:ea typeface="+mn-ea"/>
                <a:cs typeface="Poppins"/>
              </a:rPr>
              <a:t>Prostate Cancer Screening in Primary Care ECHO Cohort 2</a:t>
            </a:r>
            <a:endParaRPr kumimoji="0" lang="en-US" sz="2400" b="1" i="0" u="none" strike="noStrike" kern="1200" cap="none" spc="0" normalizeH="0" baseline="0" noProof="0">
              <a:ln>
                <a:noFill/>
              </a:ln>
              <a:solidFill>
                <a:prstClr val="white"/>
              </a:solidFill>
              <a:effectLst/>
              <a:uLnTx/>
              <a:uFillTx/>
              <a:latin typeface="Poppins"/>
              <a:ea typeface="Poppins Bold"/>
              <a:cs typeface="Poppins"/>
              <a:sym typeface="Poppins Bold"/>
            </a:endParaRPr>
          </a:p>
        </p:txBody>
      </p:sp>
      <p:sp>
        <p:nvSpPr>
          <p:cNvPr id="13" name="TextBox 11">
            <a:extLst>
              <a:ext uri="{FF2B5EF4-FFF2-40B4-BE49-F238E27FC236}">
                <a16:creationId xmlns:a16="http://schemas.microsoft.com/office/drawing/2014/main" id="{EFD398B7-7E78-F507-DBD1-6CBA59E27041}"/>
              </a:ext>
            </a:extLst>
          </p:cNvPr>
          <p:cNvSpPr txBox="1"/>
          <p:nvPr/>
        </p:nvSpPr>
        <p:spPr>
          <a:xfrm>
            <a:off x="6621671" y="1814224"/>
            <a:ext cx="5018641" cy="1426031"/>
          </a:xfrm>
          <a:prstGeom prst="rect">
            <a:avLst/>
          </a:prstGeom>
        </p:spPr>
        <p:txBody>
          <a:bodyPr wrap="square" lIns="0" tIns="0" rIns="0" bIns="0" rtlCol="0" anchor="t">
            <a:spAutoFit/>
          </a:bodyPr>
          <a:lstStyle/>
          <a:p>
            <a:pPr marL="285750" marR="0" lvl="0" indent="-285750" algn="l" defTabSz="914400" rtl="0" eaLnBrk="1" fontAlgn="base" latinLnBrk="0" hangingPunct="1">
              <a:lnSpc>
                <a:spcPts val="2250"/>
              </a:lnSpc>
              <a:spcBef>
                <a:spcPts val="0"/>
              </a:spcBef>
              <a:spcAft>
                <a:spcPts val="0"/>
              </a:spcAft>
              <a:buClrTx/>
              <a:buSzTx/>
              <a:buFont typeface="Wingdings" panose="05000000000000000000" pitchFamily="2" charset="2"/>
              <a:buChar char="Ø"/>
              <a:tabLst/>
              <a:defRPr/>
            </a:pPr>
            <a:r>
              <a:rPr kumimoji="0" lang="en-US" b="0" i="0" u="none" strike="noStrike" kern="1200" cap="none" spc="0" normalizeH="0" baseline="0" noProof="0">
                <a:ln>
                  <a:noFill/>
                </a:ln>
                <a:effectLst/>
                <a:uLnTx/>
                <a:uFillTx/>
                <a:latin typeface="Poppins"/>
                <a:ea typeface="+mn-ea"/>
                <a:cs typeface="Poppins"/>
              </a:rPr>
              <a:t>6 monthly, hour-long sessions </a:t>
            </a:r>
            <a:br>
              <a:rPr kumimoji="0" lang="en-US" b="0" i="0" u="none" strike="noStrike" kern="1200" cap="none" spc="0" normalizeH="0" baseline="0" noProof="0">
                <a:ln>
                  <a:noFill/>
                </a:ln>
                <a:effectLst/>
                <a:uLnTx/>
                <a:uFillTx/>
                <a:latin typeface="Poppins"/>
                <a:ea typeface="+mn-ea"/>
                <a:cs typeface="Poppins"/>
              </a:rPr>
            </a:br>
            <a:r>
              <a:rPr kumimoji="0" lang="en-US" b="1" i="0" u="none" strike="noStrike" kern="1200" cap="none" spc="0" normalizeH="0" baseline="0" noProof="0">
                <a:ln>
                  <a:noFill/>
                </a:ln>
                <a:effectLst/>
                <a:uLnTx/>
                <a:uFillTx/>
                <a:latin typeface="Poppins"/>
                <a:ea typeface="+mn-ea"/>
                <a:cs typeface="Poppins"/>
              </a:rPr>
              <a:t>September 2025 - February 2026</a:t>
            </a:r>
            <a:br>
              <a:rPr kumimoji="0" lang="en-US" b="1" i="0" u="none" strike="noStrike" kern="1200" cap="none" spc="0" normalizeH="0" baseline="0" noProof="0">
                <a:ln>
                  <a:noFill/>
                </a:ln>
                <a:effectLst/>
                <a:uLnTx/>
                <a:uFillTx/>
                <a:latin typeface="Poppins"/>
                <a:ea typeface="+mn-ea"/>
                <a:cs typeface="Poppins"/>
              </a:rPr>
            </a:br>
            <a:endParaRPr kumimoji="0" lang="en-US" b="1" i="0" u="none" strike="noStrike" kern="1200" cap="none" spc="0" normalizeH="0" baseline="0" noProof="0">
              <a:ln>
                <a:noFill/>
              </a:ln>
              <a:effectLst/>
              <a:uLnTx/>
              <a:uFillTx/>
              <a:latin typeface="Poppins"/>
              <a:ea typeface="+mn-ea"/>
              <a:cs typeface="Poppins"/>
            </a:endParaRPr>
          </a:p>
          <a:p>
            <a:pPr marL="285750" marR="0" lvl="0" indent="-285750" algn="l" defTabSz="914400" rtl="0" eaLnBrk="1" fontAlgn="base" latinLnBrk="0" hangingPunct="1">
              <a:lnSpc>
                <a:spcPts val="2250"/>
              </a:lnSpc>
              <a:spcBef>
                <a:spcPts val="0"/>
              </a:spcBef>
              <a:spcAft>
                <a:spcPts val="0"/>
              </a:spcAft>
              <a:buClrTx/>
              <a:buSzTx/>
              <a:buFont typeface="Wingdings" panose="05000000000000000000" pitchFamily="2" charset="2"/>
              <a:buChar char="Ø"/>
              <a:tabLst/>
              <a:defRPr/>
            </a:pPr>
            <a:r>
              <a:rPr kumimoji="0" lang="en-US" b="0" i="0" u="none" strike="noStrike" kern="1200" cap="none" spc="0" normalizeH="0" baseline="0" noProof="0">
                <a:ln>
                  <a:noFill/>
                </a:ln>
                <a:effectLst/>
                <a:uLnTx/>
                <a:uFillTx/>
                <a:latin typeface="Poppins"/>
                <a:ea typeface="+mn-ea"/>
                <a:cs typeface="Poppins"/>
              </a:rPr>
              <a:t>Participation is </a:t>
            </a:r>
            <a:r>
              <a:rPr kumimoji="0" lang="en-US" b="1" i="0" u="none" strike="noStrike" kern="1200" cap="none" spc="0" normalizeH="0" baseline="0" noProof="0">
                <a:ln>
                  <a:noFill/>
                </a:ln>
                <a:effectLst/>
                <a:uLnTx/>
                <a:uFillTx/>
                <a:latin typeface="Poppins"/>
                <a:ea typeface="+mn-ea"/>
                <a:cs typeface="Poppins"/>
              </a:rPr>
              <a:t>FREE</a:t>
            </a:r>
            <a:r>
              <a:rPr kumimoji="0" lang="en-US" b="0" i="0" u="none" strike="noStrike" kern="1200" cap="none" spc="0" normalizeH="0" baseline="0" noProof="0">
                <a:ln>
                  <a:noFill/>
                </a:ln>
                <a:effectLst/>
                <a:uLnTx/>
                <a:uFillTx/>
                <a:latin typeface="Poppins"/>
                <a:ea typeface="+mn-ea"/>
                <a:cs typeface="Poppins"/>
              </a:rPr>
              <a:t> and </a:t>
            </a:r>
            <a:r>
              <a:rPr kumimoji="0" lang="en-US" b="1" i="0" u="none" strike="noStrike" kern="1200" cap="none" spc="0" normalizeH="0" baseline="0" noProof="0">
                <a:ln>
                  <a:noFill/>
                </a:ln>
                <a:effectLst/>
                <a:uLnTx/>
                <a:uFillTx/>
                <a:latin typeface="Poppins"/>
                <a:ea typeface="+mn-ea"/>
                <a:cs typeface="Poppins"/>
              </a:rPr>
              <a:t>OPEN TO 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Poppins"/>
                <a:ea typeface="+mn-ea"/>
                <a:cs typeface="Poppins"/>
              </a:rPr>
              <a:t>​</a:t>
            </a:r>
            <a:endParaRPr kumimoji="0" lang="en-US" sz="1600" b="0" i="0" u="none" strike="noStrike" kern="1200" cap="none" spc="0" normalizeH="0" baseline="0" noProof="0">
              <a:ln>
                <a:noFill/>
              </a:ln>
              <a:effectLst/>
              <a:uLnTx/>
              <a:uFillTx/>
              <a:latin typeface="Poppins"/>
              <a:ea typeface="Poppins"/>
              <a:cs typeface="Poppins"/>
            </a:endParaRPr>
          </a:p>
        </p:txBody>
      </p:sp>
      <p:sp>
        <p:nvSpPr>
          <p:cNvPr id="8" name="TextBox 9">
            <a:extLst>
              <a:ext uri="{FF2B5EF4-FFF2-40B4-BE49-F238E27FC236}">
                <a16:creationId xmlns:a16="http://schemas.microsoft.com/office/drawing/2014/main" id="{773E1FB8-E9F8-B57E-9CED-E1AD1B2EEED7}"/>
              </a:ext>
            </a:extLst>
          </p:cNvPr>
          <p:cNvSpPr txBox="1"/>
          <p:nvPr/>
        </p:nvSpPr>
        <p:spPr>
          <a:xfrm>
            <a:off x="7040721" y="1143877"/>
            <a:ext cx="4206733" cy="504049"/>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ts val="0"/>
              </a:spcBef>
              <a:spcAft>
                <a:spcPts val="600"/>
              </a:spcAft>
              <a:buClrTx/>
              <a:buSzTx/>
              <a:buFontTx/>
              <a:buNone/>
              <a:tabLst/>
              <a:defRPr/>
            </a:pPr>
            <a:r>
              <a:rPr kumimoji="0" lang="en-US" sz="3600" b="1" i="0" u="none" strike="noStrike" kern="1200" cap="none" spc="0" normalizeH="0" baseline="0" noProof="0">
                <a:ln>
                  <a:noFill/>
                </a:ln>
                <a:solidFill>
                  <a:srgbClr val="2746F8"/>
                </a:solidFill>
                <a:effectLst/>
                <a:uLnTx/>
                <a:uFillTx/>
                <a:latin typeface="Poppins Bold"/>
                <a:ea typeface="+mn-ea"/>
                <a:cs typeface="Poppins Bold"/>
                <a:sym typeface="Poppins Bold"/>
              </a:rPr>
              <a:t>REGISTER TODAY!</a:t>
            </a:r>
            <a:endParaRPr kumimoji="0" lang="en-US" sz="36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1" name="Picture 20" descr="Blue text on a black background&#10;&#10;Description automatically generated">
            <a:extLst>
              <a:ext uri="{FF2B5EF4-FFF2-40B4-BE49-F238E27FC236}">
                <a16:creationId xmlns:a16="http://schemas.microsoft.com/office/drawing/2014/main" id="{7D897DA3-A071-9C0F-166A-A0F147C39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5191" y="121962"/>
            <a:ext cx="1567884" cy="855617"/>
          </a:xfrm>
          <a:prstGeom prst="rect">
            <a:avLst/>
          </a:prstGeom>
        </p:spPr>
      </p:pic>
      <p:sp>
        <p:nvSpPr>
          <p:cNvPr id="3" name="TextBox 2">
            <a:extLst>
              <a:ext uri="{FF2B5EF4-FFF2-40B4-BE49-F238E27FC236}">
                <a16:creationId xmlns:a16="http://schemas.microsoft.com/office/drawing/2014/main" id="{B97D2E0D-0625-C9AF-A79F-1BEADBCDB600}"/>
              </a:ext>
            </a:extLst>
          </p:cNvPr>
          <p:cNvSpPr txBox="1"/>
          <p:nvPr/>
        </p:nvSpPr>
        <p:spPr>
          <a:xfrm>
            <a:off x="243332" y="2071577"/>
            <a:ext cx="5852668" cy="1477328"/>
          </a:xfrm>
          <a:prstGeom prst="rect">
            <a:avLst/>
          </a:prstGeom>
          <a:noFill/>
        </p:spPr>
        <p:txBody>
          <a:bodyPr wrap="square" rtlCol="0">
            <a:spAutoFit/>
          </a:bodyPr>
          <a:lstStyle/>
          <a:p>
            <a:r>
              <a:rPr lang="en-US">
                <a:solidFill>
                  <a:schemeClr val="bg1"/>
                </a:solidFill>
              </a:rPr>
              <a:t>This ECHO program helps primary care clinicians navigate prostate cancer screening—covering when to screen, how to minimize harm, interpret PSA results, and refer appropriately—while fostering expert guidance and peer learning.</a:t>
            </a:r>
            <a:endParaRPr kumimoji="0" lang="en-US" sz="1800" b="0" i="0" u="none" strike="noStrike" kern="1200" cap="none" spc="0" normalizeH="0" baseline="0" noProof="0">
              <a:ln>
                <a:noFill/>
              </a:ln>
              <a:solidFill>
                <a:schemeClr val="bg1"/>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554F9393-75FB-20BA-31A4-CB2D359425D4}"/>
              </a:ext>
            </a:extLst>
          </p:cNvPr>
          <p:cNvPicPr>
            <a:picLocks noChangeAspect="1"/>
          </p:cNvPicPr>
          <p:nvPr/>
        </p:nvPicPr>
        <p:blipFill>
          <a:blip r:embed="rId4">
            <a:extLst>
              <a:ext uri="{28A0092B-C50C-407E-A947-70E740481C1C}">
                <a14:useLocalDpi xmlns:a14="http://schemas.microsoft.com/office/drawing/2010/main" val="0"/>
              </a:ext>
            </a:extLst>
          </a:blip>
          <a:srcRect l="12996" r="12996"/>
          <a:stretch/>
        </p:blipFill>
        <p:spPr>
          <a:xfrm>
            <a:off x="1136712" y="3711011"/>
            <a:ext cx="3144058" cy="2832173"/>
          </a:xfrm>
          <a:prstGeom prst="rect">
            <a:avLst/>
          </a:prstGeom>
          <a:ln>
            <a:noFill/>
          </a:ln>
          <a:effectLst>
            <a:softEdge rad="112500"/>
          </a:effectLst>
        </p:spPr>
      </p:pic>
      <p:pic>
        <p:nvPicPr>
          <p:cNvPr id="15" name="Picture 14">
            <a:extLst>
              <a:ext uri="{FF2B5EF4-FFF2-40B4-BE49-F238E27FC236}">
                <a16:creationId xmlns:a16="http://schemas.microsoft.com/office/drawing/2014/main" id="{7FFA1AAE-1D75-036E-4266-D90B441D34C9}"/>
              </a:ext>
            </a:extLst>
          </p:cNvPr>
          <p:cNvPicPr>
            <a:picLocks noChangeAspect="1"/>
          </p:cNvPicPr>
          <p:nvPr/>
        </p:nvPicPr>
        <p:blipFill>
          <a:blip r:embed="rId5">
            <a:extLst>
              <a:ext uri="{28A0092B-C50C-407E-A947-70E740481C1C}">
                <a14:useLocalDpi xmlns:a14="http://schemas.microsoft.com/office/drawing/2010/main" val="0"/>
              </a:ext>
            </a:extLst>
          </a:blip>
          <a:srcRect t="1937" b="1937"/>
          <a:stretch/>
        </p:blipFill>
        <p:spPr>
          <a:xfrm>
            <a:off x="7862221" y="3240255"/>
            <a:ext cx="2153689" cy="2070261"/>
          </a:xfrm>
          <a:prstGeom prst="rect">
            <a:avLst/>
          </a:prstGeom>
        </p:spPr>
      </p:pic>
      <p:sp>
        <p:nvSpPr>
          <p:cNvPr id="10" name="TextBox 9">
            <a:extLst>
              <a:ext uri="{FF2B5EF4-FFF2-40B4-BE49-F238E27FC236}">
                <a16:creationId xmlns:a16="http://schemas.microsoft.com/office/drawing/2014/main" id="{DB736736-BBDE-4EED-5C1C-6C7310E8CAE4}"/>
              </a:ext>
            </a:extLst>
          </p:cNvPr>
          <p:cNvSpPr txBox="1"/>
          <p:nvPr/>
        </p:nvSpPr>
        <p:spPr>
          <a:xfrm>
            <a:off x="7862221" y="5419018"/>
            <a:ext cx="2153689" cy="461665"/>
          </a:xfrm>
          <a:prstGeom prst="rect">
            <a:avLst/>
          </a:prstGeom>
          <a:noFill/>
        </p:spPr>
        <p:txBody>
          <a:bodyPr wrap="square" rtlCol="0">
            <a:spAutoFit/>
          </a:bodyPr>
          <a:lstStyle/>
          <a:p>
            <a:pPr algn="ctr"/>
            <a:r>
              <a:rPr lang="en-US" sz="2400" b="1">
                <a:solidFill>
                  <a:srgbClr val="2746F8"/>
                </a:solidFill>
                <a:latin typeface="Source Sans Pro" panose="020B0503030403020204" pitchFamily="34" charset="0"/>
                <a:hlinkClick r:id="rId6">
                  <a:extLst>
                    <a:ext uri="{A12FA001-AC4F-418D-AE19-62706E023703}">
                      <ahyp:hlinkClr xmlns:ahyp="http://schemas.microsoft.com/office/drawing/2018/hyperlinkcolor" val="tx"/>
                    </a:ext>
                  </a:extLst>
                </a:hlinkClick>
              </a:rPr>
              <a:t>LINK</a:t>
            </a:r>
            <a:endParaRPr lang="en-US" sz="2400" b="1">
              <a:solidFill>
                <a:srgbClr val="2746F8"/>
              </a:solidFill>
              <a:latin typeface="Source Sans Pro" panose="020B0503030403020204" pitchFamily="34" charset="0"/>
            </a:endParaRPr>
          </a:p>
        </p:txBody>
      </p:sp>
    </p:spTree>
    <p:extLst>
      <p:ext uri="{BB962C8B-B14F-4D97-AF65-F5344CB8AC3E}">
        <p14:creationId xmlns:p14="http://schemas.microsoft.com/office/powerpoint/2010/main" val="33728917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89247-FFB2-B0AB-81EC-4D745568B8FE}"/>
            </a:ext>
          </a:extLst>
        </p:cNvPr>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7807190A-D3AD-AEC2-BB35-06DC8D74A147}"/>
              </a:ext>
            </a:extLst>
          </p:cNvPr>
          <p:cNvSpPr txBox="1">
            <a:spLocks/>
          </p:cNvSpPr>
          <p:nvPr/>
        </p:nvSpPr>
        <p:spPr>
          <a:xfrm>
            <a:off x="11507724" y="6554428"/>
            <a:ext cx="531876" cy="123111"/>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091AC62-753B-3240-A76B-ED140B7F97AA}" type="slidenum">
              <a:rPr kumimoji="0" lang="en-US" sz="8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800" b="0" i="0" u="none" strike="noStrike" kern="1200" cap="none" spc="0" normalizeH="0" baseline="0" noProof="0">
              <a:ln>
                <a:noFill/>
              </a:ln>
              <a:solidFill>
                <a:prstClr val="black"/>
              </a:solidFill>
              <a:effectLst/>
              <a:uLnTx/>
              <a:uFillTx/>
              <a:latin typeface="Poppins" pitchFamily="2" charset="77"/>
              <a:ea typeface="+mn-ea"/>
              <a:cs typeface="+mn-cs"/>
            </a:endParaRPr>
          </a:p>
        </p:txBody>
      </p:sp>
      <p:sp>
        <p:nvSpPr>
          <p:cNvPr id="2" name="Title 1">
            <a:extLst>
              <a:ext uri="{FF2B5EF4-FFF2-40B4-BE49-F238E27FC236}">
                <a16:creationId xmlns:a16="http://schemas.microsoft.com/office/drawing/2014/main" id="{118CB6E4-8926-B57B-1848-F52E9C2D0073}"/>
              </a:ext>
            </a:extLst>
          </p:cNvPr>
          <p:cNvSpPr txBox="1">
            <a:spLocks/>
          </p:cNvSpPr>
          <p:nvPr/>
        </p:nvSpPr>
        <p:spPr>
          <a:xfrm>
            <a:off x="219215" y="1499"/>
            <a:ext cx="11302014" cy="91306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600" b="1" kern="1200">
                <a:solidFill>
                  <a:srgbClr val="2746F8"/>
                </a:solidFill>
                <a:latin typeface="Poppins" pitchFamily="2" charset="77"/>
                <a:ea typeface="+mj-ea"/>
                <a:cs typeface="Poppins"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134994"/>
                </a:solidFill>
                <a:effectLst/>
                <a:uLnTx/>
                <a:uFillTx/>
                <a:latin typeface="Poppins"/>
                <a:ea typeface="+mj-ea"/>
                <a:cs typeface="Poppins"/>
              </a:rPr>
              <a:t>Stay Connected with ACS NPCRT</a:t>
            </a:r>
            <a:endParaRPr kumimoji="0" lang="en-US" sz="6600" b="1" i="0" u="none" strike="noStrike" kern="1200" cap="none" spc="0" normalizeH="0" baseline="0" noProof="0">
              <a:ln>
                <a:noFill/>
              </a:ln>
              <a:solidFill>
                <a:srgbClr val="2746F8"/>
              </a:solidFill>
              <a:effectLst/>
              <a:uLnTx/>
              <a:uFillTx/>
              <a:latin typeface="Poppins" pitchFamily="2" charset="77"/>
              <a:ea typeface="+mj-ea"/>
              <a:cs typeface="Poppins" pitchFamily="2" charset="77"/>
            </a:endParaRPr>
          </a:p>
        </p:txBody>
      </p:sp>
      <p:pic>
        <p:nvPicPr>
          <p:cNvPr id="4" name="Picture 3">
            <a:extLst>
              <a:ext uri="{FF2B5EF4-FFF2-40B4-BE49-F238E27FC236}">
                <a16:creationId xmlns:a16="http://schemas.microsoft.com/office/drawing/2014/main" id="{FCA91394-ACA1-190A-9827-CECDFF68A41B}"/>
              </a:ext>
            </a:extLst>
          </p:cNvPr>
          <p:cNvPicPr>
            <a:picLocks noChangeAspect="1"/>
          </p:cNvPicPr>
          <p:nvPr/>
        </p:nvPicPr>
        <p:blipFill>
          <a:blip r:embed="rId3"/>
          <a:srcRect/>
          <a:stretch/>
        </p:blipFill>
        <p:spPr>
          <a:xfrm>
            <a:off x="8817553" y="180461"/>
            <a:ext cx="2959393" cy="602128"/>
          </a:xfrm>
          <a:prstGeom prst="rect">
            <a:avLst/>
          </a:prstGeom>
        </p:spPr>
      </p:pic>
      <p:sp>
        <p:nvSpPr>
          <p:cNvPr id="13" name="TextBox 12">
            <a:extLst>
              <a:ext uri="{FF2B5EF4-FFF2-40B4-BE49-F238E27FC236}">
                <a16:creationId xmlns:a16="http://schemas.microsoft.com/office/drawing/2014/main" id="{AC9D4009-8BF1-77F3-09B2-52EA997BB466}"/>
              </a:ext>
            </a:extLst>
          </p:cNvPr>
          <p:cNvSpPr txBox="1"/>
          <p:nvPr/>
        </p:nvSpPr>
        <p:spPr>
          <a:xfrm>
            <a:off x="221651" y="1993854"/>
            <a:ext cx="5510956" cy="338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1" i="0" u="sng" strike="noStrike" kern="1200" cap="none" spc="0" normalizeH="0" baseline="0" noProof="0">
                <a:ln>
                  <a:noFill/>
                </a:ln>
                <a:solidFill>
                  <a:srgbClr val="00B7E0"/>
                </a:solidFill>
                <a:effectLst/>
                <a:uLnTx/>
                <a:uFillTx/>
                <a:latin typeface="Source Sans Pro"/>
                <a:ea typeface="Source Sans Pro"/>
                <a:cs typeface="+mn-cs"/>
              </a:rPr>
              <a:t>Website:</a:t>
            </a:r>
            <a:r>
              <a:rPr kumimoji="0" lang="en-US" sz="2800" b="1" i="0" u="none" strike="noStrike" kern="1200" cap="none" spc="0" normalizeH="0" baseline="0" noProof="0">
                <a:ln>
                  <a:noFill/>
                </a:ln>
                <a:solidFill>
                  <a:srgbClr val="00B7E0"/>
                </a:solidFill>
                <a:effectLst/>
                <a:uLnTx/>
                <a:uFillTx/>
                <a:latin typeface="Source Sans Pro"/>
                <a:ea typeface="Source Sans Pro"/>
                <a:cs typeface="+mn-cs"/>
              </a:rPr>
              <a:t> </a:t>
            </a:r>
            <a:r>
              <a:rPr kumimoji="0" lang="en-US" sz="2800" b="0" i="0" u="none" strike="noStrike" kern="1200" cap="none" spc="0" normalizeH="0" baseline="0" noProof="0">
                <a:ln>
                  <a:noFill/>
                </a:ln>
                <a:solidFill>
                  <a:srgbClr val="002060"/>
                </a:solidFill>
                <a:effectLst/>
                <a:uLnTx/>
                <a:uFillTx/>
                <a:latin typeface="Source Sans Pro"/>
                <a:ea typeface="Source Sans Pro"/>
                <a:cs typeface="+mn-cs"/>
              </a:rPr>
              <a:t>npcrt.org</a:t>
            </a:r>
            <a:endParaRPr kumimoji="0" lang="en-US" sz="1800" b="0" i="0" u="none" strike="noStrike" kern="1200" cap="none" spc="0" normalizeH="0" baseline="0" noProof="0">
              <a:ln>
                <a:noFill/>
              </a:ln>
              <a:solidFill>
                <a:srgbClr val="002060"/>
              </a:solidFill>
              <a:effectLst/>
              <a:uLnTx/>
              <a:uFillTx/>
              <a:latin typeface="Source Sans Pro"/>
              <a:ea typeface="Source Sans Pro"/>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1" i="0" u="sng" strike="noStrike" kern="1200" cap="none" spc="0" normalizeH="0" baseline="0" noProof="0">
                <a:ln>
                  <a:noFill/>
                </a:ln>
                <a:solidFill>
                  <a:srgbClr val="00B7E0"/>
                </a:solidFill>
                <a:effectLst/>
                <a:uLnTx/>
                <a:uFillTx/>
                <a:latin typeface="Source Sans Pro"/>
                <a:ea typeface="Source Sans Pro"/>
                <a:cs typeface="+mn-cs"/>
              </a:rPr>
              <a:t>LinkedIn:</a:t>
            </a:r>
            <a:r>
              <a:rPr kumimoji="0" lang="en-US" sz="2800" b="1" i="0" u="none" strike="noStrike" kern="1200" cap="none" spc="0" normalizeH="0" baseline="0" noProof="0">
                <a:ln>
                  <a:noFill/>
                </a:ln>
                <a:solidFill>
                  <a:srgbClr val="00B7E0"/>
                </a:solidFill>
                <a:effectLst/>
                <a:uLnTx/>
                <a:uFillTx/>
                <a:latin typeface="Source Sans Pro"/>
                <a:ea typeface="Source Sans Pro"/>
                <a:cs typeface="+mn-cs"/>
              </a:rPr>
              <a:t> </a:t>
            </a:r>
            <a:r>
              <a:rPr kumimoji="0" lang="en-US" sz="2800" b="0" i="0" u="none" strike="noStrike" kern="1200" cap="none" spc="0" normalizeH="0" baseline="0" noProof="0">
                <a:ln>
                  <a:noFill/>
                </a:ln>
                <a:solidFill>
                  <a:srgbClr val="002060"/>
                </a:solidFill>
                <a:effectLst/>
                <a:uLnTx/>
                <a:uFillTx/>
                <a:latin typeface="Source Sans Pro"/>
                <a:ea typeface="Source Sans Pro"/>
                <a:cs typeface="+mn-cs"/>
              </a:rPr>
              <a:t>American Cancer Society National Prostate Cancer Roundtable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1" i="0" u="sng" strike="noStrike" kern="1200" cap="none" spc="0" normalizeH="0" baseline="0" noProof="0">
                <a:ln>
                  <a:noFill/>
                </a:ln>
                <a:solidFill>
                  <a:srgbClr val="00B7E0"/>
                </a:solidFill>
                <a:effectLst/>
                <a:uLnTx/>
                <a:uFillTx/>
                <a:latin typeface="Source Sans Pro"/>
                <a:ea typeface="Source Sans Pro"/>
                <a:cs typeface="+mn-cs"/>
              </a:rPr>
              <a:t>X:</a:t>
            </a:r>
            <a:r>
              <a:rPr kumimoji="0" lang="en-US" sz="2800" b="1" i="0" u="none" strike="noStrike" kern="1200" cap="none" spc="0" normalizeH="0" baseline="0" noProof="0">
                <a:ln>
                  <a:noFill/>
                </a:ln>
                <a:solidFill>
                  <a:srgbClr val="00B7E0"/>
                </a:solidFill>
                <a:effectLst/>
                <a:uLnTx/>
                <a:uFillTx/>
                <a:latin typeface="Source Sans Pro"/>
                <a:ea typeface="Source Sans Pro"/>
                <a:cs typeface="+mn-cs"/>
              </a:rPr>
              <a:t> </a:t>
            </a:r>
            <a:r>
              <a:rPr kumimoji="0" lang="en-US" sz="2800" b="0" i="0" u="none" strike="noStrike" kern="1200" cap="none" spc="0" normalizeH="0" baseline="0" noProof="0">
                <a:ln>
                  <a:noFill/>
                </a:ln>
                <a:solidFill>
                  <a:srgbClr val="002060"/>
                </a:solidFill>
                <a:effectLst/>
                <a:uLnTx/>
                <a:uFillTx/>
                <a:latin typeface="Source Sans Pro"/>
                <a:ea typeface="Source Sans Pro"/>
                <a:cs typeface="+mn-cs"/>
              </a:rPr>
              <a:t>@NPCRTnews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1" i="0" u="sng" strike="noStrike" kern="1200" cap="none" spc="0" normalizeH="0" baseline="0" noProof="0">
                <a:ln>
                  <a:noFill/>
                </a:ln>
                <a:solidFill>
                  <a:srgbClr val="00B7E0"/>
                </a:solidFill>
                <a:effectLst/>
                <a:uLnTx/>
                <a:uFillTx/>
                <a:latin typeface="Source Sans Pro"/>
                <a:ea typeface="Source Sans Pro"/>
                <a:cs typeface="+mn-cs"/>
              </a:rPr>
              <a:t>Newsletter:</a:t>
            </a:r>
            <a:r>
              <a:rPr kumimoji="0" lang="en-US" sz="2800" b="1" i="0" u="none" strike="noStrike" kern="1200" cap="none" spc="0" normalizeH="0" baseline="0" noProof="0">
                <a:ln>
                  <a:noFill/>
                </a:ln>
                <a:solidFill>
                  <a:srgbClr val="00B7E0"/>
                </a:solidFill>
                <a:effectLst/>
                <a:uLnTx/>
                <a:uFillTx/>
                <a:latin typeface="Source Sans Pro"/>
                <a:ea typeface="Source Sans Pro"/>
                <a:cs typeface="+mn-cs"/>
              </a:rPr>
              <a:t> </a:t>
            </a:r>
            <a:r>
              <a:rPr kumimoji="0" lang="en-US" sz="2800" b="0" i="0" u="none" strike="noStrike" kern="1200" cap="none" spc="0" normalizeH="0" baseline="0" noProof="0">
                <a:ln>
                  <a:noFill/>
                </a:ln>
                <a:solidFill>
                  <a:srgbClr val="002060"/>
                </a:solidFill>
                <a:effectLst/>
                <a:uLnTx/>
                <a:uFillTx/>
                <a:latin typeface="Source Sans Pro"/>
                <a:ea typeface="Source Sans Pro"/>
                <a:cs typeface="+mn-cs"/>
              </a:rPr>
              <a:t>Sign up at npcrt.org/about-us/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srgbClr val="134993"/>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29C73554-8CBC-EEFF-84E4-650B1796AB18}"/>
              </a:ext>
            </a:extLst>
          </p:cNvPr>
          <p:cNvSpPr/>
          <p:nvPr/>
        </p:nvSpPr>
        <p:spPr>
          <a:xfrm>
            <a:off x="0" y="0"/>
            <a:ext cx="1277325" cy="3010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ign with text on it&#10;&#10;AI-generated content may be incorrect.">
            <a:extLst>
              <a:ext uri="{FF2B5EF4-FFF2-40B4-BE49-F238E27FC236}">
                <a16:creationId xmlns:a16="http://schemas.microsoft.com/office/drawing/2014/main" id="{82DACBE7-8DC2-89D1-F518-BEA21EBC23B0}"/>
              </a:ext>
            </a:extLst>
          </p:cNvPr>
          <p:cNvPicPr>
            <a:picLocks noChangeAspect="1"/>
          </p:cNvPicPr>
          <p:nvPr/>
        </p:nvPicPr>
        <p:blipFill>
          <a:blip r:embed="rId4"/>
          <a:stretch>
            <a:fillRect/>
          </a:stretch>
        </p:blipFill>
        <p:spPr>
          <a:xfrm>
            <a:off x="5954503" y="1561996"/>
            <a:ext cx="5726099" cy="3817399"/>
          </a:xfrm>
          <a:prstGeom prst="rect">
            <a:avLst/>
          </a:prstGeom>
        </p:spPr>
      </p:pic>
    </p:spTree>
    <p:extLst>
      <p:ext uri="{BB962C8B-B14F-4D97-AF65-F5344CB8AC3E}">
        <p14:creationId xmlns:p14="http://schemas.microsoft.com/office/powerpoint/2010/main" val="362508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octor and patient talking">
            <a:extLst>
              <a:ext uri="{FF2B5EF4-FFF2-40B4-BE49-F238E27FC236}">
                <a16:creationId xmlns:a16="http://schemas.microsoft.com/office/drawing/2014/main" id="{2BFEDD46-D177-3704-15C2-09F78527416E}"/>
              </a:ext>
            </a:extLst>
          </p:cNvPr>
          <p:cNvPicPr>
            <a:picLocks noChangeAspect="1"/>
          </p:cNvPicPr>
          <p:nvPr/>
        </p:nvPicPr>
        <p:blipFill>
          <a:blip r:embed="rId2"/>
          <a:srcRect/>
          <a:stretch/>
        </p:blipFill>
        <p:spPr>
          <a:xfrm>
            <a:off x="5448834" y="0"/>
            <a:ext cx="9144620" cy="6858000"/>
          </a:xfrm>
          <a:prstGeom prst="rect">
            <a:avLst/>
          </a:prstGeom>
        </p:spPr>
      </p:pic>
      <p:sp>
        <p:nvSpPr>
          <p:cNvPr id="4" name="Rectangle 17">
            <a:extLst>
              <a:ext uri="{FF2B5EF4-FFF2-40B4-BE49-F238E27FC236}">
                <a16:creationId xmlns:a16="http://schemas.microsoft.com/office/drawing/2014/main" id="{B27D3ADA-4EFC-E615-1018-0ED52E81661B}"/>
              </a:ext>
            </a:extLst>
          </p:cNvPr>
          <p:cNvSpPr/>
          <p:nvPr/>
        </p:nvSpPr>
        <p:spPr>
          <a:xfrm>
            <a:off x="5250584" y="4966323"/>
            <a:ext cx="2504317" cy="1891677"/>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00B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7">
            <a:extLst>
              <a:ext uri="{FF2B5EF4-FFF2-40B4-BE49-F238E27FC236}">
                <a16:creationId xmlns:a16="http://schemas.microsoft.com/office/drawing/2014/main" id="{E268885D-085D-098B-F05D-24B446FF7115}"/>
              </a:ext>
            </a:extLst>
          </p:cNvPr>
          <p:cNvSpPr/>
          <p:nvPr/>
        </p:nvSpPr>
        <p:spPr>
          <a:xfrm>
            <a:off x="-11875" y="-289"/>
            <a:ext cx="9058339" cy="6858289"/>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134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E2507A8-5ABB-AB79-E5CD-54CDEC7B6B83}"/>
              </a:ext>
            </a:extLst>
          </p:cNvPr>
          <p:cNvSpPr txBox="1">
            <a:spLocks/>
          </p:cNvSpPr>
          <p:nvPr/>
        </p:nvSpPr>
        <p:spPr>
          <a:xfrm>
            <a:off x="421777" y="3146804"/>
            <a:ext cx="6881066" cy="989245"/>
          </a:xfrm>
          <a:prstGeom prst="rect">
            <a:avLst/>
          </a:prstGeom>
        </p:spPr>
        <p:txBody>
          <a:bodyPr vert="horz" wrap="square" lIns="0" tIns="0" rIns="0" bIns="0" rtlCol="0" anchor="b"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7020"/>
              </a:lnSpc>
            </a:pPr>
            <a:r>
              <a:rPr lang="en-US" sz="8800" b="1">
                <a:solidFill>
                  <a:schemeClr val="bg1"/>
                </a:solidFill>
                <a:latin typeface="Poppins" pitchFamily="2" charset="77"/>
                <a:cs typeface="Poppins" pitchFamily="2" charset="77"/>
              </a:rPr>
              <a:t>Thank You</a:t>
            </a:r>
          </a:p>
        </p:txBody>
      </p:sp>
      <p:pic>
        <p:nvPicPr>
          <p:cNvPr id="5" name="Picture 4">
            <a:extLst>
              <a:ext uri="{FF2B5EF4-FFF2-40B4-BE49-F238E27FC236}">
                <a16:creationId xmlns:a16="http://schemas.microsoft.com/office/drawing/2014/main" id="{D2F7EE9C-36FC-1399-08DE-4175B9ADA3B2}"/>
              </a:ext>
            </a:extLst>
          </p:cNvPr>
          <p:cNvPicPr>
            <a:picLocks noChangeAspect="1"/>
          </p:cNvPicPr>
          <p:nvPr/>
        </p:nvPicPr>
        <p:blipFill>
          <a:blip r:embed="rId3"/>
          <a:srcRect/>
          <a:stretch/>
        </p:blipFill>
        <p:spPr>
          <a:xfrm>
            <a:off x="421777" y="420230"/>
            <a:ext cx="4593405" cy="934588"/>
          </a:xfrm>
          <a:prstGeom prst="rect">
            <a:avLst/>
          </a:prstGeom>
        </p:spPr>
      </p:pic>
      <p:sp>
        <p:nvSpPr>
          <p:cNvPr id="6" name="TextBox 5">
            <a:extLst>
              <a:ext uri="{FF2B5EF4-FFF2-40B4-BE49-F238E27FC236}">
                <a16:creationId xmlns:a16="http://schemas.microsoft.com/office/drawing/2014/main" id="{D2809CEA-D317-2636-EFB6-06DB12C7F183}"/>
              </a:ext>
            </a:extLst>
          </p:cNvPr>
          <p:cNvSpPr txBox="1"/>
          <p:nvPr/>
        </p:nvSpPr>
        <p:spPr>
          <a:xfrm>
            <a:off x="565608" y="6431682"/>
            <a:ext cx="3714161" cy="400110"/>
          </a:xfrm>
          <a:prstGeom prst="rect">
            <a:avLst/>
          </a:prstGeom>
          <a:noFill/>
        </p:spPr>
        <p:txBody>
          <a:bodyPr wrap="square" rtlCol="0">
            <a:spAutoFit/>
          </a:bodyPr>
          <a:lstStyle/>
          <a:p>
            <a:pPr algn="ctr"/>
            <a:r>
              <a:rPr lang="en-US" sz="2000" b="1">
                <a:solidFill>
                  <a:srgbClr val="00B7E0"/>
                </a:solidFill>
                <a:latin typeface="Poppins" panose="00000500000000000000" pitchFamily="2" charset="0"/>
                <a:cs typeface="Poppins" panose="00000500000000000000" pitchFamily="2" charset="0"/>
              </a:rPr>
              <a:t>Npcrt.org</a:t>
            </a:r>
          </a:p>
        </p:txBody>
      </p:sp>
    </p:spTree>
    <p:extLst>
      <p:ext uri="{BB962C8B-B14F-4D97-AF65-F5344CB8AC3E}">
        <p14:creationId xmlns:p14="http://schemas.microsoft.com/office/powerpoint/2010/main" val="1897977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3232-09A9-7C42-DBA2-5AB94595D99C}"/>
              </a:ext>
            </a:extLst>
          </p:cNvPr>
          <p:cNvSpPr>
            <a:spLocks noGrp="1"/>
          </p:cNvSpPr>
          <p:nvPr>
            <p:ph type="title"/>
          </p:nvPr>
        </p:nvSpPr>
        <p:spPr>
          <a:xfrm>
            <a:off x="370837" y="1429523"/>
            <a:ext cx="8868856" cy="2545342"/>
          </a:xfrm>
        </p:spPr>
        <p:txBody>
          <a:bodyPr/>
          <a:lstStyle/>
          <a:p>
            <a:r>
              <a:rPr lang="en-US" sz="3200">
                <a:latin typeface="Source Sans Pro"/>
                <a:ea typeface="Source Sans Pro"/>
                <a:cs typeface="Poppins"/>
              </a:rPr>
              <a:t>1. Understand the PSA test result: what is an abnormal result, and what factors influence this across patient demographics and as patients age</a:t>
            </a:r>
            <a:br>
              <a:rPr lang="en-US" sz="3200">
                <a:latin typeface="Source Sans Pro" panose="020B0503030403020204" pitchFamily="34" charset="0"/>
              </a:rPr>
            </a:br>
            <a:br>
              <a:rPr lang="en-US" sz="3200">
                <a:latin typeface="Source Sans Pro" panose="020B0503030403020204" pitchFamily="34" charset="0"/>
              </a:rPr>
            </a:br>
            <a:r>
              <a:rPr lang="en-US" sz="3200">
                <a:latin typeface="Source Sans Pro"/>
                <a:ea typeface="Source Sans Pro"/>
                <a:cs typeface="Poppins"/>
              </a:rPr>
              <a:t>2. Understand best practices around providing follow-up care after an abnormal PSA test result, and when to refer a patient to Urology</a:t>
            </a:r>
            <a:br>
              <a:rPr lang="en-US" sz="3200">
                <a:latin typeface="Source Sans Pro" panose="020B0503030403020204" pitchFamily="34" charset="0"/>
              </a:rPr>
            </a:br>
            <a:br>
              <a:rPr lang="en-US" sz="3200">
                <a:latin typeface="Source Sans Pro" panose="020B0503030403020204" pitchFamily="34" charset="0"/>
              </a:rPr>
            </a:br>
            <a:r>
              <a:rPr lang="en-US" sz="3200">
                <a:latin typeface="Source Sans Pro"/>
                <a:ea typeface="Source Sans Pro"/>
                <a:cs typeface="Poppins"/>
              </a:rPr>
              <a:t>3. Learn about the role of MRI and next-generation biomarker tests in making </a:t>
            </a:r>
            <a:br>
              <a:rPr lang="en-US" sz="3200">
                <a:latin typeface="Source Sans Pro"/>
                <a:ea typeface="Source Sans Pro"/>
                <a:cs typeface="Poppins"/>
              </a:rPr>
            </a:br>
            <a:r>
              <a:rPr lang="en-US" sz="3200">
                <a:latin typeface="Source Sans Pro"/>
                <a:ea typeface="Source Sans Pro"/>
                <a:cs typeface="Poppins"/>
              </a:rPr>
              <a:t>decisions about ordering prostate biopsy</a:t>
            </a:r>
          </a:p>
        </p:txBody>
      </p:sp>
      <p:sp>
        <p:nvSpPr>
          <p:cNvPr id="3" name="Slide Number Placeholder 2">
            <a:extLst>
              <a:ext uri="{FF2B5EF4-FFF2-40B4-BE49-F238E27FC236}">
                <a16:creationId xmlns:a16="http://schemas.microsoft.com/office/drawing/2014/main" id="{082F1928-2EFE-0A32-A858-869FE0E7D1D7}"/>
              </a:ext>
            </a:extLst>
          </p:cNvPr>
          <p:cNvSpPr>
            <a:spLocks noGrp="1"/>
          </p:cNvSpPr>
          <p:nvPr>
            <p:ph type="sldNum" sz="quarter" idx="4"/>
          </p:nvPr>
        </p:nvSpPr>
        <p:spPr/>
        <p:txBody>
          <a:bodyPr/>
          <a:lstStyle/>
          <a:p>
            <a:fld id="{9091AC62-753B-3240-A76B-ED140B7F97AA}" type="slidenum">
              <a:rPr lang="en-US" smtClean="0"/>
              <a:pPr/>
              <a:t>5</a:t>
            </a:fld>
            <a:endParaRPr lang="en-US"/>
          </a:p>
        </p:txBody>
      </p:sp>
      <p:sp>
        <p:nvSpPr>
          <p:cNvPr id="4" name="Text Placeholder 3">
            <a:extLst>
              <a:ext uri="{FF2B5EF4-FFF2-40B4-BE49-F238E27FC236}">
                <a16:creationId xmlns:a16="http://schemas.microsoft.com/office/drawing/2014/main" id="{36160087-F31A-2543-AE99-DABB0EED61E0}"/>
              </a:ext>
            </a:extLst>
          </p:cNvPr>
          <p:cNvSpPr>
            <a:spLocks noGrp="1"/>
          </p:cNvSpPr>
          <p:nvPr>
            <p:ph type="body" sz="quarter" idx="14"/>
          </p:nvPr>
        </p:nvSpPr>
        <p:spPr/>
        <p:txBody>
          <a:bodyPr/>
          <a:lstStyle/>
          <a:p>
            <a:r>
              <a:rPr lang="en-US"/>
              <a:t>Learning Objectives</a:t>
            </a:r>
          </a:p>
        </p:txBody>
      </p:sp>
      <p:pic>
        <p:nvPicPr>
          <p:cNvPr id="5" name="Picture 4">
            <a:extLst>
              <a:ext uri="{FF2B5EF4-FFF2-40B4-BE49-F238E27FC236}">
                <a16:creationId xmlns:a16="http://schemas.microsoft.com/office/drawing/2014/main" id="{3EA2A57B-9296-FB96-5146-CC972D2C73AD}"/>
              </a:ext>
            </a:extLst>
          </p:cNvPr>
          <p:cNvPicPr>
            <a:picLocks noChangeAspect="1"/>
          </p:cNvPicPr>
          <p:nvPr/>
        </p:nvPicPr>
        <p:blipFill>
          <a:blip r:embed="rId2"/>
          <a:srcRect/>
          <a:stretch/>
        </p:blipFill>
        <p:spPr>
          <a:xfrm>
            <a:off x="9338351" y="2679981"/>
            <a:ext cx="2195281" cy="2396683"/>
          </a:xfrm>
          <a:prstGeom prst="rect">
            <a:avLst/>
          </a:prstGeom>
        </p:spPr>
      </p:pic>
    </p:spTree>
    <p:extLst>
      <p:ext uri="{BB962C8B-B14F-4D97-AF65-F5344CB8AC3E}">
        <p14:creationId xmlns:p14="http://schemas.microsoft.com/office/powerpoint/2010/main" val="3734699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9DDC4-03E1-08D8-946D-AE2BB245259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6DDB02E-84CA-941E-5450-6862D9C04912}"/>
              </a:ext>
            </a:extLst>
          </p:cNvPr>
          <p:cNvSpPr txBox="1"/>
          <p:nvPr/>
        </p:nvSpPr>
        <p:spPr>
          <a:xfrm>
            <a:off x="4548227" y="4920059"/>
            <a:ext cx="30955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63982"/>
                </a:solidFill>
                <a:effectLst/>
                <a:uLnTx/>
                <a:uFillTx/>
                <a:latin typeface="Source Sans Pro"/>
                <a:ea typeface="Source Sans Pro"/>
                <a:cs typeface="Calibri"/>
              </a:rPr>
              <a:t>Lucas Brand, PhD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63982"/>
                </a:solidFill>
                <a:effectLst/>
                <a:uLnTx/>
                <a:uFillTx/>
                <a:latin typeface="Source Sans Pro"/>
                <a:ea typeface="Source Sans Pro"/>
                <a:cs typeface="Calibri"/>
              </a:rPr>
              <a:t>Strategic Director, NPCRT</a:t>
            </a:r>
          </a:p>
        </p:txBody>
      </p:sp>
      <p:sp>
        <p:nvSpPr>
          <p:cNvPr id="2" name="TextBox 1">
            <a:extLst>
              <a:ext uri="{FF2B5EF4-FFF2-40B4-BE49-F238E27FC236}">
                <a16:creationId xmlns:a16="http://schemas.microsoft.com/office/drawing/2014/main" id="{746F8DDC-432B-9B5D-E30B-43F83841F9A9}"/>
              </a:ext>
            </a:extLst>
          </p:cNvPr>
          <p:cNvSpPr txBox="1"/>
          <p:nvPr/>
        </p:nvSpPr>
        <p:spPr>
          <a:xfrm>
            <a:off x="415054" y="406145"/>
            <a:ext cx="8325144" cy="500137"/>
          </a:xfrm>
          <a:prstGeom prst="rect">
            <a:avLst/>
          </a:prstGeom>
          <a:noFill/>
        </p:spPr>
        <p:txBody>
          <a:bodyPr wrap="square" lIns="0" tIns="0" rIns="0" bIns="0" rtlCol="0" anchor="t">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4000" b="1" i="0" u="none" strike="noStrike" kern="1200" cap="none" spc="0" normalizeH="0" baseline="0" noProof="0">
                <a:ln>
                  <a:noFill/>
                </a:ln>
                <a:solidFill>
                  <a:srgbClr val="134994"/>
                </a:solidFill>
                <a:effectLst/>
                <a:uLnTx/>
                <a:uFillTx/>
                <a:latin typeface="Poppins" pitchFamily="2" charset="77"/>
                <a:ea typeface="+mn-ea"/>
                <a:cs typeface="Poppins" pitchFamily="2" charset="77"/>
              </a:rPr>
              <a:t>ACS NPCRT Team Members</a:t>
            </a:r>
          </a:p>
        </p:txBody>
      </p:sp>
      <p:pic>
        <p:nvPicPr>
          <p:cNvPr id="4" name="Picture 3">
            <a:extLst>
              <a:ext uri="{FF2B5EF4-FFF2-40B4-BE49-F238E27FC236}">
                <a16:creationId xmlns:a16="http://schemas.microsoft.com/office/drawing/2014/main" id="{6B4B1C0B-1EFA-38EF-DBA8-1FFB1871823C}"/>
              </a:ext>
            </a:extLst>
          </p:cNvPr>
          <p:cNvPicPr>
            <a:picLocks noChangeAspect="1"/>
          </p:cNvPicPr>
          <p:nvPr/>
        </p:nvPicPr>
        <p:blipFill>
          <a:blip r:embed="rId3"/>
          <a:srcRect/>
          <a:stretch/>
        </p:blipFill>
        <p:spPr>
          <a:xfrm>
            <a:off x="8817553" y="180461"/>
            <a:ext cx="2959393" cy="602128"/>
          </a:xfrm>
          <a:prstGeom prst="rect">
            <a:avLst/>
          </a:prstGeom>
        </p:spPr>
      </p:pic>
      <p:sp>
        <p:nvSpPr>
          <p:cNvPr id="5" name="TextBox 4">
            <a:extLst>
              <a:ext uri="{FF2B5EF4-FFF2-40B4-BE49-F238E27FC236}">
                <a16:creationId xmlns:a16="http://schemas.microsoft.com/office/drawing/2014/main" id="{728D82D8-F5AE-2228-C4ED-881947AF8968}"/>
              </a:ext>
            </a:extLst>
          </p:cNvPr>
          <p:cNvSpPr txBox="1"/>
          <p:nvPr/>
        </p:nvSpPr>
        <p:spPr>
          <a:xfrm>
            <a:off x="719514" y="4903532"/>
            <a:ext cx="309554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63982"/>
                </a:solidFill>
                <a:effectLst/>
                <a:uLnTx/>
                <a:uFillTx/>
                <a:latin typeface="Source Sans Pro"/>
                <a:ea typeface="Source Sans Pro"/>
                <a:cs typeface="Calibri"/>
              </a:rPr>
              <a:t>Sarah </a:t>
            </a:r>
            <a:r>
              <a:rPr kumimoji="0" lang="en-US" sz="2000" b="1" i="0" u="none" strike="noStrike" kern="1200" cap="none" spc="0" normalizeH="0" baseline="0" noProof="0" err="1">
                <a:ln>
                  <a:noFill/>
                </a:ln>
                <a:solidFill>
                  <a:srgbClr val="763982"/>
                </a:solidFill>
                <a:effectLst/>
                <a:uLnTx/>
                <a:uFillTx/>
                <a:latin typeface="Source Sans Pro"/>
                <a:ea typeface="Source Sans Pro"/>
                <a:cs typeface="Calibri"/>
              </a:rPr>
              <a:t>Shafir</a:t>
            </a:r>
            <a:r>
              <a:rPr kumimoji="0" lang="en-US" sz="2000" b="1" i="0" u="none" strike="noStrike" kern="1200" cap="none" spc="0" normalizeH="0" baseline="0" noProof="0">
                <a:ln>
                  <a:noFill/>
                </a:ln>
                <a:solidFill>
                  <a:srgbClr val="763982"/>
                </a:solidFill>
                <a:effectLst/>
                <a:uLnTx/>
                <a:uFillTx/>
                <a:latin typeface="Source Sans Pro"/>
                <a:ea typeface="Source Sans Pro"/>
                <a:cs typeface="Calibri"/>
              </a:rPr>
              <a:t>, MPH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63982"/>
                </a:solidFill>
                <a:effectLst/>
                <a:uLnTx/>
                <a:uFillTx/>
                <a:latin typeface="Source Sans Pro"/>
                <a:ea typeface="Source Sans Pro"/>
                <a:cs typeface="Calibri"/>
              </a:rPr>
              <a:t>VP, National Roundtables and Coalitions</a:t>
            </a:r>
            <a:endParaRPr kumimoji="0" lang="en-US" sz="2000" b="0" i="0" u="none" strike="noStrike" kern="1200" cap="none" spc="0" normalizeH="0" baseline="0" noProof="0">
              <a:ln>
                <a:noFill/>
              </a:ln>
              <a:solidFill>
                <a:srgbClr val="763982"/>
              </a:solidFill>
              <a:effectLst/>
              <a:uLnTx/>
              <a:uFillTx/>
              <a:latin typeface="Source Sans Pro"/>
              <a:ea typeface="Source Sans Pro"/>
              <a:cs typeface="+mn-cs"/>
            </a:endParaRPr>
          </a:p>
        </p:txBody>
      </p:sp>
      <p:sp>
        <p:nvSpPr>
          <p:cNvPr id="6" name="TextBox 5">
            <a:extLst>
              <a:ext uri="{FF2B5EF4-FFF2-40B4-BE49-F238E27FC236}">
                <a16:creationId xmlns:a16="http://schemas.microsoft.com/office/drawing/2014/main" id="{4B3D1291-44A2-E7BF-6C31-133FB1B22533}"/>
              </a:ext>
            </a:extLst>
          </p:cNvPr>
          <p:cNvSpPr txBox="1"/>
          <p:nvPr/>
        </p:nvSpPr>
        <p:spPr>
          <a:xfrm>
            <a:off x="8376940" y="4903532"/>
            <a:ext cx="30955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763882"/>
                </a:solidFill>
                <a:effectLst/>
                <a:uLnTx/>
                <a:uFillTx/>
                <a:latin typeface="Source Sans Pro"/>
                <a:ea typeface="Source Sans Pro"/>
                <a:cs typeface="Calibri"/>
              </a:rPr>
              <a:t>Nyyah</a:t>
            </a:r>
            <a:r>
              <a:rPr kumimoji="0" lang="en-US" sz="2000" b="1" i="0" u="none" strike="noStrike" kern="1200" cap="none" spc="0" normalizeH="0" baseline="0" noProof="0">
                <a:ln>
                  <a:noFill/>
                </a:ln>
                <a:solidFill>
                  <a:srgbClr val="763882"/>
                </a:solidFill>
                <a:effectLst/>
                <a:uLnTx/>
                <a:uFillTx/>
                <a:latin typeface="Source Sans Pro"/>
                <a:ea typeface="Source Sans Pro"/>
                <a:cs typeface="Calibri"/>
              </a:rPr>
              <a:t> Green, MPH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63882"/>
                </a:solidFill>
                <a:effectLst/>
                <a:uLnTx/>
                <a:uFillTx/>
                <a:latin typeface="Source Sans Pro"/>
                <a:ea typeface="Source Sans Pro"/>
                <a:cs typeface="Calibri"/>
              </a:rPr>
              <a:t>Program Manager, NPCRT</a:t>
            </a:r>
          </a:p>
        </p:txBody>
      </p:sp>
      <p:pic>
        <p:nvPicPr>
          <p:cNvPr id="16" name="Picture 15" descr="A person in a red and white suit&#10;&#10;Description automatically generated">
            <a:extLst>
              <a:ext uri="{FF2B5EF4-FFF2-40B4-BE49-F238E27FC236}">
                <a16:creationId xmlns:a16="http://schemas.microsoft.com/office/drawing/2014/main" id="{219B52C5-6741-7747-34A7-E78F1E3F10BE}"/>
              </a:ext>
            </a:extLst>
          </p:cNvPr>
          <p:cNvPicPr>
            <a:picLocks noChangeAspect="1"/>
          </p:cNvPicPr>
          <p:nvPr/>
        </p:nvPicPr>
        <p:blipFill>
          <a:blip r:embed="rId4"/>
          <a:srcRect l="60173" t="26387" r="14865" b="19883"/>
          <a:stretch/>
        </p:blipFill>
        <p:spPr>
          <a:xfrm>
            <a:off x="1019243" y="1745267"/>
            <a:ext cx="2493316" cy="3018821"/>
          </a:xfrm>
          <a:prstGeom prst="rect">
            <a:avLst/>
          </a:prstGeom>
          <a:ln w="25400">
            <a:solidFill>
              <a:srgbClr val="00B7E0"/>
            </a:solidFill>
          </a:ln>
        </p:spPr>
      </p:pic>
      <p:pic>
        <p:nvPicPr>
          <p:cNvPr id="18" name="Picture 17" descr="A person in a suit and tie&#10;&#10;Description automatically generated">
            <a:extLst>
              <a:ext uri="{FF2B5EF4-FFF2-40B4-BE49-F238E27FC236}">
                <a16:creationId xmlns:a16="http://schemas.microsoft.com/office/drawing/2014/main" id="{FDF9FB69-2683-ADA9-DF09-1820B23D95C6}"/>
              </a:ext>
            </a:extLst>
          </p:cNvPr>
          <p:cNvPicPr>
            <a:picLocks noChangeAspect="1"/>
          </p:cNvPicPr>
          <p:nvPr/>
        </p:nvPicPr>
        <p:blipFill>
          <a:blip r:embed="rId5"/>
          <a:srcRect t="1765" b="17116"/>
          <a:stretch/>
        </p:blipFill>
        <p:spPr>
          <a:xfrm>
            <a:off x="4856789" y="1745267"/>
            <a:ext cx="2478422" cy="3018822"/>
          </a:xfrm>
          <a:prstGeom prst="rect">
            <a:avLst/>
          </a:prstGeom>
          <a:ln w="25400">
            <a:solidFill>
              <a:srgbClr val="00B7E0"/>
            </a:solidFill>
          </a:ln>
        </p:spPr>
      </p:pic>
      <p:pic>
        <p:nvPicPr>
          <p:cNvPr id="7" name="Picture 6" descr="A person in a black dress&#10;&#10;Description automatically generated">
            <a:extLst>
              <a:ext uri="{FF2B5EF4-FFF2-40B4-BE49-F238E27FC236}">
                <a16:creationId xmlns:a16="http://schemas.microsoft.com/office/drawing/2014/main" id="{649FE120-46A1-9F41-9974-E03B1DF44836}"/>
              </a:ext>
            </a:extLst>
          </p:cNvPr>
          <p:cNvPicPr>
            <a:picLocks noChangeAspect="1"/>
          </p:cNvPicPr>
          <p:nvPr/>
        </p:nvPicPr>
        <p:blipFill>
          <a:blip r:embed="rId6"/>
          <a:srcRect b="3067"/>
          <a:stretch/>
        </p:blipFill>
        <p:spPr>
          <a:xfrm>
            <a:off x="8660482" y="1745266"/>
            <a:ext cx="2493317" cy="3018821"/>
          </a:xfrm>
          <a:prstGeom prst="rect">
            <a:avLst/>
          </a:prstGeom>
          <a:ln w="25400">
            <a:solidFill>
              <a:srgbClr val="00B7E0"/>
            </a:solidFill>
          </a:ln>
        </p:spPr>
      </p:pic>
      <p:sp>
        <p:nvSpPr>
          <p:cNvPr id="3" name="Rectangle 2">
            <a:extLst>
              <a:ext uri="{FF2B5EF4-FFF2-40B4-BE49-F238E27FC236}">
                <a16:creationId xmlns:a16="http://schemas.microsoft.com/office/drawing/2014/main" id="{99B7B097-9665-08B9-4D94-D4876EA5D3A1}"/>
              </a:ext>
            </a:extLst>
          </p:cNvPr>
          <p:cNvSpPr/>
          <p:nvPr/>
        </p:nvSpPr>
        <p:spPr>
          <a:xfrm>
            <a:off x="0" y="0"/>
            <a:ext cx="1277325" cy="3010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0556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3499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6711-1FD9-623C-6FD3-2459597B9851}"/>
              </a:ext>
            </a:extLst>
          </p:cNvPr>
          <p:cNvSpPr>
            <a:spLocks noGrp="1"/>
          </p:cNvSpPr>
          <p:nvPr>
            <p:ph type="title"/>
          </p:nvPr>
        </p:nvSpPr>
        <p:spPr/>
        <p:txBody>
          <a:bodyPr lIns="0" tIns="0" rIns="0" bIns="0" anchor="ctr">
            <a:noAutofit/>
          </a:bodyPr>
          <a:lstStyle/>
          <a:p>
            <a:r>
              <a:rPr lang="en-US"/>
              <a:t>Pre-Test Poll</a:t>
            </a:r>
          </a:p>
        </p:txBody>
      </p:sp>
      <p:sp>
        <p:nvSpPr>
          <p:cNvPr id="3" name="Slide Number Placeholder 2">
            <a:extLst>
              <a:ext uri="{FF2B5EF4-FFF2-40B4-BE49-F238E27FC236}">
                <a16:creationId xmlns:a16="http://schemas.microsoft.com/office/drawing/2014/main" id="{77D80228-1D49-C7AA-5C3E-85C98E1530D1}"/>
              </a:ext>
            </a:extLst>
          </p:cNvPr>
          <p:cNvSpPr>
            <a:spLocks noGrp="1"/>
          </p:cNvSpPr>
          <p:nvPr>
            <p:ph type="sldNum" sz="quarter" idx="4"/>
          </p:nvPr>
        </p:nvSpPr>
        <p:spPr/>
        <p:txBody>
          <a:bodyPr/>
          <a:lstStyle/>
          <a:p>
            <a:fld id="{9091AC62-753B-3240-A76B-ED140B7F97AA}" type="slidenum">
              <a:rPr lang="en-US" smtClean="0">
                <a:solidFill>
                  <a:srgbClr val="FFFFFF"/>
                </a:solidFill>
              </a:rPr>
              <a:pPr/>
              <a:t>7</a:t>
            </a:fld>
            <a:endParaRPr lang="en-US">
              <a:solidFill>
                <a:srgbClr val="FFFFFF"/>
              </a:solidFill>
            </a:endParaRPr>
          </a:p>
        </p:txBody>
      </p:sp>
      <p:pic>
        <p:nvPicPr>
          <p:cNvPr id="4" name="Picture 3">
            <a:extLst>
              <a:ext uri="{FF2B5EF4-FFF2-40B4-BE49-F238E27FC236}">
                <a16:creationId xmlns:a16="http://schemas.microsoft.com/office/drawing/2014/main" id="{FFB5613B-48C7-E97A-17ED-C6515AE7CEBF}"/>
              </a:ext>
            </a:extLst>
          </p:cNvPr>
          <p:cNvPicPr>
            <a:picLocks noChangeAspect="1"/>
          </p:cNvPicPr>
          <p:nvPr/>
        </p:nvPicPr>
        <p:blipFill>
          <a:blip r:embed="rId2"/>
          <a:srcRect/>
          <a:stretch/>
        </p:blipFill>
        <p:spPr>
          <a:xfrm>
            <a:off x="7180257" y="440248"/>
            <a:ext cx="4593405" cy="934588"/>
          </a:xfrm>
          <a:prstGeom prst="rect">
            <a:avLst/>
          </a:prstGeom>
        </p:spPr>
      </p:pic>
    </p:spTree>
    <p:extLst>
      <p:ext uri="{BB962C8B-B14F-4D97-AF65-F5344CB8AC3E}">
        <p14:creationId xmlns:p14="http://schemas.microsoft.com/office/powerpoint/2010/main" val="2782780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D03EEE-997D-B941-96A3-0AB8865E6374}"/>
              </a:ext>
            </a:extLst>
          </p:cNvPr>
          <p:cNvSpPr>
            <a:spLocks noGrp="1"/>
          </p:cNvSpPr>
          <p:nvPr>
            <p:ph type="sldNum" sz="quarter" idx="4"/>
          </p:nvPr>
        </p:nvSpPr>
        <p:spPr/>
        <p:txBody>
          <a:bodyPr/>
          <a:lstStyle/>
          <a:p>
            <a:fld id="{9091AC62-753B-3240-A76B-ED140B7F97AA}" type="slidenum">
              <a:rPr lang="en-US" smtClean="0"/>
              <a:pPr/>
              <a:t>8</a:t>
            </a:fld>
            <a:endParaRPr lang="en-US"/>
          </a:p>
        </p:txBody>
      </p:sp>
      <p:sp>
        <p:nvSpPr>
          <p:cNvPr id="2" name="TextBox 1">
            <a:extLst>
              <a:ext uri="{FF2B5EF4-FFF2-40B4-BE49-F238E27FC236}">
                <a16:creationId xmlns:a16="http://schemas.microsoft.com/office/drawing/2014/main" id="{C73C605A-9017-23DE-E53A-999F242E2E2E}"/>
              </a:ext>
            </a:extLst>
          </p:cNvPr>
          <p:cNvSpPr txBox="1"/>
          <p:nvPr/>
        </p:nvSpPr>
        <p:spPr>
          <a:xfrm>
            <a:off x="418130" y="442117"/>
            <a:ext cx="5603979" cy="769441"/>
          </a:xfrm>
          <a:prstGeom prst="rect">
            <a:avLst/>
          </a:prstGeom>
          <a:noFill/>
        </p:spPr>
        <p:txBody>
          <a:bodyPr wrap="square" rtlCol="0">
            <a:spAutoFit/>
          </a:bodyPr>
          <a:lstStyle/>
          <a:p>
            <a:r>
              <a:rPr lang="en-US" sz="4400" b="1">
                <a:solidFill>
                  <a:srgbClr val="134994"/>
                </a:solidFill>
                <a:latin typeface="Poppins" panose="00000500000000000000" pitchFamily="2" charset="0"/>
                <a:cs typeface="Poppins" panose="00000500000000000000" pitchFamily="2" charset="0"/>
              </a:rPr>
              <a:t>Meet The Experts</a:t>
            </a:r>
          </a:p>
        </p:txBody>
      </p:sp>
      <p:sp>
        <p:nvSpPr>
          <p:cNvPr id="7" name="TextBox 6">
            <a:extLst>
              <a:ext uri="{FF2B5EF4-FFF2-40B4-BE49-F238E27FC236}">
                <a16:creationId xmlns:a16="http://schemas.microsoft.com/office/drawing/2014/main" id="{325E55E7-780C-4ECE-1232-180019FADE2A}"/>
              </a:ext>
            </a:extLst>
          </p:cNvPr>
          <p:cNvSpPr txBox="1"/>
          <p:nvPr/>
        </p:nvSpPr>
        <p:spPr>
          <a:xfrm>
            <a:off x="2359889" y="5754209"/>
            <a:ext cx="6105236" cy="923330"/>
          </a:xfrm>
          <a:prstGeom prst="rect">
            <a:avLst/>
          </a:prstGeom>
          <a:noFill/>
        </p:spPr>
        <p:txBody>
          <a:bodyPr wrap="square">
            <a:spAutoFit/>
          </a:bodyPr>
          <a:lstStyle/>
          <a:p>
            <a:pPr algn="ctr" rtl="0">
              <a:buNone/>
            </a:pPr>
            <a:r>
              <a:rPr lang="en-US" b="1" i="0">
                <a:solidFill>
                  <a:srgbClr val="FFFFFF"/>
                </a:solidFill>
                <a:effectLst/>
              </a:rPr>
              <a:t>Yaw Nyame, MD, MS, MBA</a:t>
            </a:r>
          </a:p>
          <a:p>
            <a:pPr algn="ctr" rtl="0">
              <a:buNone/>
            </a:pPr>
            <a:r>
              <a:rPr lang="en-US">
                <a:solidFill>
                  <a:schemeClr val="bg1"/>
                </a:solidFill>
              </a:rPr>
              <a:t>Assistant Professor, Fred Hutchinson Cancer Center,</a:t>
            </a:r>
            <a:br>
              <a:rPr lang="en-US">
                <a:solidFill>
                  <a:schemeClr val="bg1"/>
                </a:solidFill>
              </a:rPr>
            </a:br>
            <a:r>
              <a:rPr lang="en-US" i="1">
                <a:solidFill>
                  <a:schemeClr val="bg1"/>
                </a:solidFill>
              </a:rPr>
              <a:t>University of Washington</a:t>
            </a:r>
            <a:endParaRPr lang="en-US" i="1">
              <a:solidFill>
                <a:schemeClr val="bg1"/>
              </a:solidFill>
              <a:effectLst/>
            </a:endParaRPr>
          </a:p>
        </p:txBody>
      </p:sp>
      <p:pic>
        <p:nvPicPr>
          <p:cNvPr id="15" name="Picture 14">
            <a:extLst>
              <a:ext uri="{FF2B5EF4-FFF2-40B4-BE49-F238E27FC236}">
                <a16:creationId xmlns:a16="http://schemas.microsoft.com/office/drawing/2014/main" id="{D2ACEE91-DBC7-4290-06AF-DC12C96F7966}"/>
              </a:ext>
            </a:extLst>
          </p:cNvPr>
          <p:cNvPicPr>
            <a:picLocks noChangeAspect="1"/>
          </p:cNvPicPr>
          <p:nvPr/>
        </p:nvPicPr>
        <p:blipFill>
          <a:blip r:embed="rId2"/>
          <a:stretch>
            <a:fillRect/>
          </a:stretch>
        </p:blipFill>
        <p:spPr>
          <a:xfrm>
            <a:off x="6471057" y="2665802"/>
            <a:ext cx="1103035" cy="1504874"/>
          </a:xfrm>
          <a:prstGeom prst="rect">
            <a:avLst/>
          </a:prstGeom>
        </p:spPr>
      </p:pic>
      <p:pic>
        <p:nvPicPr>
          <p:cNvPr id="1026" name="Picture 2" descr="Profile picture of Yaw Nyame, MD, MS, MBA">
            <a:extLst>
              <a:ext uri="{FF2B5EF4-FFF2-40B4-BE49-F238E27FC236}">
                <a16:creationId xmlns:a16="http://schemas.microsoft.com/office/drawing/2014/main" id="{317EAB0D-B25D-E207-4A8C-8F2A79FA0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2747" y="2509025"/>
            <a:ext cx="4368091" cy="2912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58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35D1A-B610-279C-71B8-A4F397923A1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2AE667-A33E-7B50-DBDB-809F43285AD8}"/>
              </a:ext>
            </a:extLst>
          </p:cNvPr>
          <p:cNvSpPr>
            <a:spLocks noGrp="1"/>
          </p:cNvSpPr>
          <p:nvPr>
            <p:ph type="sldNum" sz="quarter" idx="4"/>
          </p:nvPr>
        </p:nvSpPr>
        <p:spPr/>
        <p:txBody>
          <a:bodyPr/>
          <a:lstStyle/>
          <a:p>
            <a:fld id="{9091AC62-753B-3240-A76B-ED140B7F97AA}" type="slidenum">
              <a:rPr lang="en-US" smtClean="0"/>
              <a:pPr/>
              <a:t>9</a:t>
            </a:fld>
            <a:endParaRPr lang="en-US"/>
          </a:p>
        </p:txBody>
      </p:sp>
      <p:sp>
        <p:nvSpPr>
          <p:cNvPr id="2" name="TextBox 1">
            <a:extLst>
              <a:ext uri="{FF2B5EF4-FFF2-40B4-BE49-F238E27FC236}">
                <a16:creationId xmlns:a16="http://schemas.microsoft.com/office/drawing/2014/main" id="{7B979B10-8F4E-E851-DDEE-8157FB174293}"/>
              </a:ext>
            </a:extLst>
          </p:cNvPr>
          <p:cNvSpPr txBox="1"/>
          <p:nvPr/>
        </p:nvSpPr>
        <p:spPr>
          <a:xfrm>
            <a:off x="418130" y="442117"/>
            <a:ext cx="5603979" cy="769441"/>
          </a:xfrm>
          <a:prstGeom prst="rect">
            <a:avLst/>
          </a:prstGeom>
          <a:noFill/>
        </p:spPr>
        <p:txBody>
          <a:bodyPr wrap="square" rtlCol="0">
            <a:spAutoFit/>
          </a:bodyPr>
          <a:lstStyle/>
          <a:p>
            <a:r>
              <a:rPr lang="en-US" sz="4400" b="1">
                <a:solidFill>
                  <a:srgbClr val="134994"/>
                </a:solidFill>
                <a:latin typeface="Poppins" panose="00000500000000000000" pitchFamily="2" charset="0"/>
                <a:cs typeface="Poppins" panose="00000500000000000000" pitchFamily="2" charset="0"/>
              </a:rPr>
              <a:t>Meet The Experts</a:t>
            </a:r>
          </a:p>
        </p:txBody>
      </p:sp>
      <p:sp>
        <p:nvSpPr>
          <p:cNvPr id="5" name="TextBox 4">
            <a:extLst>
              <a:ext uri="{FF2B5EF4-FFF2-40B4-BE49-F238E27FC236}">
                <a16:creationId xmlns:a16="http://schemas.microsoft.com/office/drawing/2014/main" id="{90726F05-4D01-C0EA-D86A-958870FAD36F}"/>
              </a:ext>
            </a:extLst>
          </p:cNvPr>
          <p:cNvSpPr txBox="1"/>
          <p:nvPr/>
        </p:nvSpPr>
        <p:spPr>
          <a:xfrm>
            <a:off x="2424541" y="5634849"/>
            <a:ext cx="6105236" cy="923330"/>
          </a:xfrm>
          <a:prstGeom prst="rect">
            <a:avLst/>
          </a:prstGeom>
          <a:noFill/>
        </p:spPr>
        <p:txBody>
          <a:bodyPr wrap="square">
            <a:spAutoFit/>
          </a:bodyPr>
          <a:lstStyle/>
          <a:p>
            <a:pPr algn="ctr" rtl="0">
              <a:buNone/>
            </a:pPr>
            <a:r>
              <a:rPr lang="en-US" b="1" i="0">
                <a:solidFill>
                  <a:srgbClr val="FFFFFF"/>
                </a:solidFill>
                <a:effectLst/>
              </a:rPr>
              <a:t>Andrew M.D. Wolf, MD</a:t>
            </a:r>
          </a:p>
          <a:p>
            <a:pPr algn="ctr" rtl="0">
              <a:buNone/>
            </a:pPr>
            <a:r>
              <a:rPr lang="en-US" i="0">
                <a:solidFill>
                  <a:srgbClr val="FFFFFF"/>
                </a:solidFill>
                <a:effectLst/>
              </a:rPr>
              <a:t>Professor Emeritus of Medicine,</a:t>
            </a:r>
          </a:p>
          <a:p>
            <a:pPr algn="ctr" rtl="0">
              <a:buNone/>
            </a:pPr>
            <a:r>
              <a:rPr lang="en-US" i="1">
                <a:solidFill>
                  <a:srgbClr val="FFFFFF"/>
                </a:solidFill>
                <a:effectLst/>
              </a:rPr>
              <a:t>University of Virginia School of Medicine</a:t>
            </a:r>
            <a:endParaRPr lang="en-US" i="1">
              <a:effectLst/>
            </a:endParaRPr>
          </a:p>
        </p:txBody>
      </p:sp>
      <p:pic>
        <p:nvPicPr>
          <p:cNvPr id="6" name="Picture 5" descr="A person in a white coat&#10;&#10;AI-generated content may be incorrect.">
            <a:extLst>
              <a:ext uri="{FF2B5EF4-FFF2-40B4-BE49-F238E27FC236}">
                <a16:creationId xmlns:a16="http://schemas.microsoft.com/office/drawing/2014/main" id="{A29844A5-527F-0934-28CF-FE4A8D77E1CD}"/>
              </a:ext>
            </a:extLst>
          </p:cNvPr>
          <p:cNvPicPr>
            <a:picLocks noChangeAspect="1"/>
          </p:cNvPicPr>
          <p:nvPr/>
        </p:nvPicPr>
        <p:blipFill>
          <a:blip r:embed="rId2"/>
          <a:stretch>
            <a:fillRect/>
          </a:stretch>
        </p:blipFill>
        <p:spPr>
          <a:xfrm>
            <a:off x="4093032" y="2336993"/>
            <a:ext cx="2768254" cy="3098413"/>
          </a:xfrm>
          <a:prstGeom prst="rect">
            <a:avLst/>
          </a:prstGeom>
        </p:spPr>
      </p:pic>
    </p:spTree>
    <p:extLst>
      <p:ext uri="{BB962C8B-B14F-4D97-AF65-F5344CB8AC3E}">
        <p14:creationId xmlns:p14="http://schemas.microsoft.com/office/powerpoint/2010/main" val="419243680"/>
      </p:ext>
    </p:extLst>
  </p:cSld>
  <p:clrMapOvr>
    <a:masterClrMapping/>
  </p:clrMapOvr>
</p:sld>
</file>

<file path=ppt/theme/theme1.xml><?xml version="1.0" encoding="utf-8"?>
<a:theme xmlns:a="http://schemas.openxmlformats.org/drawingml/2006/main" name="ACS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ACS Content">
  <a:themeElements>
    <a:clrScheme name="Custom 3">
      <a:dk1>
        <a:srgbClr val="000000"/>
      </a:dk1>
      <a:lt1>
        <a:sysClr val="window" lastClr="FFFFFF"/>
      </a:lt1>
      <a:dk2>
        <a:srgbClr val="000000"/>
      </a:dk2>
      <a:lt2>
        <a:srgbClr val="F6F6F6"/>
      </a:lt2>
      <a:accent1>
        <a:srgbClr val="2746F8"/>
      </a:accent1>
      <a:accent2>
        <a:srgbClr val="FF0000"/>
      </a:accent2>
      <a:accent3>
        <a:srgbClr val="012169"/>
      </a:accent3>
      <a:accent4>
        <a:srgbClr val="B2F2FF"/>
      </a:accent4>
      <a:accent5>
        <a:srgbClr val="63666A"/>
      </a:accent5>
      <a:accent6>
        <a:srgbClr val="F6F6F6"/>
      </a:accent6>
      <a:hlink>
        <a:srgbClr val="2746F8"/>
      </a:hlink>
      <a:folHlink>
        <a:srgbClr val="01216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lue Trapezoid with Logo">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ark Blue Background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ark Blue Background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Red Background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lue Trapezoid with Red Bar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Custom 1">
      <a:dk1>
        <a:srgbClr val="000000"/>
      </a:dk1>
      <a:lt1>
        <a:srgbClr val="FFFFFF"/>
      </a:lt1>
      <a:dk2>
        <a:srgbClr val="0E2841"/>
      </a:dk2>
      <a:lt2>
        <a:srgbClr val="E8E8E8"/>
      </a:lt2>
      <a:accent1>
        <a:srgbClr val="134993"/>
      </a:accent1>
      <a:accent2>
        <a:srgbClr val="00B7E0"/>
      </a:accent2>
      <a:accent3>
        <a:srgbClr val="763882"/>
      </a:accent3>
      <a:accent4>
        <a:srgbClr val="BCBEC0"/>
      </a:accent4>
      <a:accent5>
        <a:srgbClr val="2746F8"/>
      </a:accent5>
      <a:accent6>
        <a:srgbClr val="636669"/>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479B47D-C4AD-1F49-9E7F-3FCB57612028}">
  <we:reference id="wa200000729" version="3.19.222.0" store="en-US" storeType="OMEX"/>
  <we:alternateReferences>
    <we:reference id="WA200000729" version="3.19.222.0" store="WA20000072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1ef61ff-1dc9-4ca7-b845-84ac7e98c186" xsi:nil="true"/>
    <lcf76f155ced4ddcb4097134ff3c332f xmlns="e129a00c-9292-4451-9308-ea75f7972fd5">
      <Terms xmlns="http://schemas.microsoft.com/office/infopath/2007/PartnerControls"/>
    </lcf76f155ced4ddcb4097134ff3c332f>
    <NoteforNNRTMaster xmlns="e129a00c-9292-4451-9308-ea75f7972fd5" xsi:nil="true"/>
    <Comments xmlns="e129a00c-9292-4451-9308-ea75f7972fd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B09572A5A76944878447A7D97D9235" ma:contentTypeVersion="21" ma:contentTypeDescription="Create a new document." ma:contentTypeScope="" ma:versionID="3e06ab589056204f622a5b51aaa8c8c7">
  <xsd:schema xmlns:xsd="http://www.w3.org/2001/XMLSchema" xmlns:xs="http://www.w3.org/2001/XMLSchema" xmlns:p="http://schemas.microsoft.com/office/2006/metadata/properties" xmlns:ns2="a785ad58-1d57-4f8a-aa71-77170459bd0d" xmlns:ns3="e129a00c-9292-4451-9308-ea75f7972fd5" xmlns:ns4="11ef61ff-1dc9-4ca7-b845-84ac7e98c186" targetNamespace="http://schemas.microsoft.com/office/2006/metadata/properties" ma:root="true" ma:fieldsID="11ef7bb2c7ba125c6cc5a5a13b35b61d" ns2:_="" ns3:_="" ns4:_="">
    <xsd:import namespace="a785ad58-1d57-4f8a-aa71-77170459bd0d"/>
    <xsd:import namespace="e129a00c-9292-4451-9308-ea75f7972fd5"/>
    <xsd:import namespace="11ef61ff-1dc9-4ca7-b845-84ac7e98c186"/>
    <xsd:element name="properties">
      <xsd:complexType>
        <xsd:sequence>
          <xsd:element name="documentManagement">
            <xsd:complexType>
              <xsd:all>
                <xsd:element ref="ns2:SharedWithUser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lcf76f155ced4ddcb4097134ff3c332f" minOccurs="0"/>
                <xsd:element ref="ns4:TaxCatchAll" minOccurs="0"/>
                <xsd:element ref="ns3:MediaServiceOCR" minOccurs="0"/>
                <xsd:element ref="ns3:MediaServiceLocation" minOccurs="0"/>
                <xsd:element ref="ns3:MediaServiceObjectDetectorVersions" minOccurs="0"/>
                <xsd:element ref="ns3:MediaServiceSearchProperties" minOccurs="0"/>
                <xsd:element ref="ns3:Comments" minOccurs="0"/>
                <xsd:element ref="ns3:NoteforNNRTMaster"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85ad58-1d57-4f8a-aa71-77170459bd0d" elementFormDefault="qualified">
    <xsd:import namespace="http://schemas.microsoft.com/office/2006/documentManagement/types"/>
    <xsd:import namespace="http://schemas.microsoft.com/office/infopath/2007/PartnerControls"/>
    <xsd:element name="SharedWithUsers" ma:index="8" nillable="true" ma:displayName="Shared With" ma:internalName="_x0024_Resources_x003a_core_x002c_SharedWithFieldDisplayName_x003b_"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129a00c-9292-4451-9308-ea75f7972fd5"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a09e083-f52d-4221-b916-d53bc4fb30bc"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Comments" ma:index="25" nillable="true" ma:displayName="Journal Title" ma:format="Dropdown" ma:internalName="Comments">
      <xsd:simpleType>
        <xsd:restriction base="dms:Text">
          <xsd:maxLength value="255"/>
        </xsd:restriction>
      </xsd:simpleType>
    </xsd:element>
    <xsd:element name="NoteforNNRTMaster" ma:index="26" nillable="true" ma:displayName="Note for NNRT Master" ma:description="Please see Steering Committee tab - the GREEN highlighted areas - 3 new SC Members and 2 cycled off the week of 1/25/2025" ma:format="Dropdown" ma:internalName="NoteforNNRTMaster">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ef61ff-1dc9-4ca7-b845-84ac7e98c186"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8f8d558-b538-425a-abfd-7991596b2426}" ma:internalName="TaxCatchAll" ma:showField="CatchAllData" ma:web="11ef61ff-1dc9-4ca7-b845-84ac7e98c1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2026DA-29E2-49D6-A5B6-6482F0359335}">
  <ds:schemaRefs>
    <ds:schemaRef ds:uri="http://schemas.microsoft.com/office/2006/documentManagement/types"/>
    <ds:schemaRef ds:uri="a785ad58-1d57-4f8a-aa71-77170459bd0d"/>
    <ds:schemaRef ds:uri="http://schemas.microsoft.com/office/infopath/2007/PartnerControls"/>
    <ds:schemaRef ds:uri="11ef61ff-1dc9-4ca7-b845-84ac7e98c186"/>
    <ds:schemaRef ds:uri="http://purl.org/dc/terms/"/>
    <ds:schemaRef ds:uri="http://www.w3.org/XML/1998/namespace"/>
    <ds:schemaRef ds:uri="http://purl.org/dc/elements/1.1/"/>
    <ds:schemaRef ds:uri="http://schemas.microsoft.com/office/2006/metadata/properties"/>
    <ds:schemaRef ds:uri="http://schemas.openxmlformats.org/package/2006/metadata/core-properties"/>
    <ds:schemaRef ds:uri="e129a00c-9292-4451-9308-ea75f7972fd5"/>
    <ds:schemaRef ds:uri="http://purl.org/dc/dcmitype/"/>
  </ds:schemaRefs>
</ds:datastoreItem>
</file>

<file path=customXml/itemProps2.xml><?xml version="1.0" encoding="utf-8"?>
<ds:datastoreItem xmlns:ds="http://schemas.openxmlformats.org/officeDocument/2006/customXml" ds:itemID="{9687FD28-6C5A-4C7B-A25C-EB68A1053E5D}">
  <ds:schemaRefs>
    <ds:schemaRef ds:uri="11ef61ff-1dc9-4ca7-b845-84ac7e98c186"/>
    <ds:schemaRef ds:uri="a785ad58-1d57-4f8a-aa71-77170459bd0d"/>
    <ds:schemaRef ds:uri="e129a00c-9292-4451-9308-ea75f7972f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41B4870-5454-4535-9389-0C8ABB95F2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2128</Words>
  <Application>Microsoft Office PowerPoint</Application>
  <PresentationFormat>Widescreen</PresentationFormat>
  <Paragraphs>339</Paragraphs>
  <Slides>45</Slides>
  <Notes>13</Notes>
  <HiddenSlides>0</HiddenSlides>
  <MMClips>0</MMClips>
  <ScaleCrop>false</ScaleCrop>
  <HeadingPairs>
    <vt:vector size="6" baseType="variant">
      <vt:variant>
        <vt:lpstr>Fonts Used</vt:lpstr>
      </vt:variant>
      <vt:variant>
        <vt:i4>21</vt:i4>
      </vt:variant>
      <vt:variant>
        <vt:lpstr>Theme</vt:lpstr>
      </vt:variant>
      <vt:variant>
        <vt:i4>12</vt:i4>
      </vt:variant>
      <vt:variant>
        <vt:lpstr>Slide Titles</vt:lpstr>
      </vt:variant>
      <vt:variant>
        <vt:i4>45</vt:i4>
      </vt:variant>
    </vt:vector>
  </HeadingPairs>
  <TitlesOfParts>
    <vt:vector size="78" baseType="lpstr">
      <vt:lpstr>Helvetica Light</vt:lpstr>
      <vt:lpstr>Poppins Bold</vt:lpstr>
      <vt:lpstr>Calibri</vt:lpstr>
      <vt:lpstr>Source Sans Pro</vt:lpstr>
      <vt:lpstr>Arial</vt:lpstr>
      <vt:lpstr>Source Sans Pro Light</vt:lpstr>
      <vt:lpstr>Google Sans</vt:lpstr>
      <vt:lpstr>Open Sans</vt:lpstr>
      <vt:lpstr>Lato</vt:lpstr>
      <vt:lpstr>Georgia</vt:lpstr>
      <vt:lpstr>BlinkMacSystemFont</vt:lpstr>
      <vt:lpstr>Calibri Light</vt:lpstr>
      <vt:lpstr>Aptos Display</vt:lpstr>
      <vt:lpstr>Encode Sans Normal Black</vt:lpstr>
      <vt:lpstr>Aptos</vt:lpstr>
      <vt:lpstr>Poppins</vt:lpstr>
      <vt:lpstr>Uni Sans</vt:lpstr>
      <vt:lpstr>Figtree</vt:lpstr>
      <vt:lpstr>Wingdings</vt:lpstr>
      <vt:lpstr>Lucida Grande</vt:lpstr>
      <vt:lpstr>Courier New</vt:lpstr>
      <vt:lpstr>ACS Content</vt:lpstr>
      <vt:lpstr>blank</vt:lpstr>
      <vt:lpstr>1_Blue Trapezoid with Logo</vt:lpstr>
      <vt:lpstr>2_Office Theme</vt:lpstr>
      <vt:lpstr>1_Dark Blue Background Main</vt:lpstr>
      <vt:lpstr>Dark Blue Background Main</vt:lpstr>
      <vt:lpstr>Red Background Main</vt:lpstr>
      <vt:lpstr>Blue Trapezoid with Red Bar Main</vt:lpstr>
      <vt:lpstr>1_Office Theme</vt:lpstr>
      <vt:lpstr>Office 2013 - 2022 Theme</vt:lpstr>
      <vt:lpstr>2_Custom Design</vt:lpstr>
      <vt:lpstr>1_ACS Content</vt:lpstr>
      <vt:lpstr>July 30 2025 3pm-4pm ET</vt:lpstr>
      <vt:lpstr>PowerPoint Presentation</vt:lpstr>
      <vt:lpstr>PowerPoint Presentation</vt:lpstr>
      <vt:lpstr>PowerPoint Presentation</vt:lpstr>
      <vt:lpstr>1. Understand the PSA test result: what is an abnormal result, and what factors influence this across patient demographics and as patients age  2. Understand best practices around providing follow-up care after an abnormal PSA test result, and when to refer a patient to Urology  3. Learn about the role of MRI and next-generation biomarker tests in making  decisions about ordering prostate biopsy</vt:lpstr>
      <vt:lpstr>PowerPoint Presentation</vt:lpstr>
      <vt:lpstr>Pre-Test Poll</vt:lpstr>
      <vt:lpstr>PowerPoint Presentation</vt:lpstr>
      <vt:lpstr>PowerPoint Presentation</vt:lpstr>
      <vt:lpstr>PowerPoint Presentation</vt:lpstr>
      <vt:lpstr>PowerPoint Presentation</vt:lpstr>
      <vt:lpstr>PowerPoint Presentation</vt:lpstr>
      <vt:lpstr>Evaluation of Elevated PSA   Yaw A. Nyame, MD, MS, MBA Department of Urology, University of Washington Medical Center Division of Public Health Sciences, Fred Hutchinson Cancer Research Center</vt:lpstr>
      <vt:lpstr>Disclosures</vt:lpstr>
      <vt:lpstr>Prostate Cancer in the US, 2024</vt:lpstr>
      <vt:lpstr>Early Detection of Prostate Cancer</vt:lpstr>
      <vt:lpstr>Considerations for Early Detection</vt:lpstr>
      <vt:lpstr>PowerPoint Presentation</vt:lpstr>
      <vt:lpstr>Prostate Specific Antigen</vt:lpstr>
      <vt:lpstr>Baseline PSA Range and Age from Physician’s Health Study</vt:lpstr>
      <vt:lpstr>PowerPoint Presentation</vt:lpstr>
      <vt:lpstr>Thank You</vt:lpstr>
      <vt:lpstr>What to Do after an Abnormal PSA: The Primary Care Perspective</vt:lpstr>
      <vt:lpstr>Step One: REPEAT!</vt:lpstr>
      <vt:lpstr>Step 2 (for most): Refer to Urology – with Counseling</vt:lpstr>
      <vt:lpstr>What to Expect with Urology Referral</vt:lpstr>
      <vt:lpstr>Some Key Questions for the Panel</vt:lpstr>
      <vt:lpstr>Role of Prostate MRI in the Patient with High PSA</vt:lpstr>
      <vt:lpstr>PowerPoint Presentation</vt:lpstr>
      <vt:lpstr>PI-RADS System</vt:lpstr>
      <vt:lpstr>Some Limitations</vt:lpstr>
      <vt:lpstr>What about PSMA PET scans?</vt:lpstr>
      <vt:lpstr>Thank you!</vt:lpstr>
      <vt:lpstr>  Prostate Cancer Biomarkers: Primer for Our Primary Care Colleagues</vt:lpstr>
      <vt:lpstr>PowerPoint Presentation</vt:lpstr>
      <vt:lpstr>Summary of Biomarker Data</vt:lpstr>
      <vt:lpstr>Prostate Cancer Biomarkers</vt:lpstr>
      <vt:lpstr>Biomarkers for Primary Care: Final Thoughts</vt:lpstr>
      <vt:lpstr>PowerPoint Presentation</vt:lpstr>
      <vt:lpstr>Post-Test Poll</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Malcolm Montgomery</dc:creator>
  <cp:lastModifiedBy>Nyyah Green</cp:lastModifiedBy>
  <cp:revision>2</cp:revision>
  <dcterms:created xsi:type="dcterms:W3CDTF">2022-08-10T13:55:04Z</dcterms:created>
  <dcterms:modified xsi:type="dcterms:W3CDTF">2025-08-04T19:45:21Z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0x01010012B09572A5A76944878447A7D97D9235</vt:lpwstr>
  </property>
  <property fmtid="{D5CDD505-2E9C-101B-9397-08002B2CF9AE}" pid="3" name="MediaServiceImageTags">
    <vt:lpwstr/>
  </property>
</Properties>
</file>