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0.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34" r:id="rId4"/>
    <p:sldMasterId id="2147483838" r:id="rId5"/>
    <p:sldMasterId id="2147483753" r:id="rId6"/>
    <p:sldMasterId id="2147483792" r:id="rId7"/>
    <p:sldMasterId id="2147483736" r:id="rId8"/>
    <p:sldMasterId id="2147483681" r:id="rId9"/>
    <p:sldMasterId id="2147483683" r:id="rId10"/>
    <p:sldMasterId id="2147483691" r:id="rId11"/>
    <p:sldMasterId id="2147483840" r:id="rId12"/>
    <p:sldMasterId id="2147483856" r:id="rId13"/>
    <p:sldMasterId id="2147483870" r:id="rId14"/>
    <p:sldMasterId id="2147483908" r:id="rId15"/>
  </p:sldMasterIdLst>
  <p:notesMasterIdLst>
    <p:notesMasterId r:id="rId59"/>
  </p:notesMasterIdLst>
  <p:sldIdLst>
    <p:sldId id="2147140653" r:id="rId16"/>
    <p:sldId id="2147140459" r:id="rId17"/>
    <p:sldId id="2147140490" r:id="rId18"/>
    <p:sldId id="516" r:id="rId19"/>
    <p:sldId id="419" r:id="rId20"/>
    <p:sldId id="2147140420" r:id="rId21"/>
    <p:sldId id="267" r:id="rId22"/>
    <p:sldId id="423" r:id="rId23"/>
    <p:sldId id="2147140460" r:id="rId24"/>
    <p:sldId id="2147140654" r:id="rId25"/>
    <p:sldId id="2147140655" r:id="rId26"/>
    <p:sldId id="588" r:id="rId27"/>
    <p:sldId id="256" r:id="rId28"/>
    <p:sldId id="2147375448" r:id="rId29"/>
    <p:sldId id="2147478943" r:id="rId30"/>
    <p:sldId id="2147375385" r:id="rId31"/>
    <p:sldId id="2145706291" r:id="rId32"/>
    <p:sldId id="479" r:id="rId33"/>
    <p:sldId id="2145706259" r:id="rId34"/>
    <p:sldId id="2147478965" r:id="rId35"/>
    <p:sldId id="2147375405" r:id="rId36"/>
    <p:sldId id="2145706287" r:id="rId37"/>
    <p:sldId id="2147478860" r:id="rId38"/>
    <p:sldId id="568" r:id="rId39"/>
    <p:sldId id="2147478849" r:id="rId40"/>
    <p:sldId id="2147478985" r:id="rId41"/>
    <p:sldId id="2147478950" r:id="rId42"/>
    <p:sldId id="2147478986" r:id="rId43"/>
    <p:sldId id="2147478987" r:id="rId44"/>
    <p:sldId id="2376" r:id="rId45"/>
    <p:sldId id="2147478881" r:id="rId46"/>
    <p:sldId id="2147478865" r:id="rId47"/>
    <p:sldId id="2147478944" r:id="rId48"/>
    <p:sldId id="2147478976" r:id="rId49"/>
    <p:sldId id="2147478975" r:id="rId50"/>
    <p:sldId id="2147375307" r:id="rId51"/>
    <p:sldId id="2147375308" r:id="rId52"/>
    <p:sldId id="465" r:id="rId53"/>
    <p:sldId id="2147140461" r:id="rId54"/>
    <p:sldId id="2147471170" r:id="rId55"/>
    <p:sldId id="2147478988" r:id="rId56"/>
    <p:sldId id="2147140656" r:id="rId57"/>
    <p:sldId id="484" r:id="rId58"/>
  </p:sldIdLst>
  <p:sldSz cx="12192000" cy="6858000"/>
  <p:notesSz cx="6858000" cy="9144000"/>
  <p:embeddedFontLst>
    <p:embeddedFont>
      <p:font typeface="Arial Narrow" panose="020B0606020202030204" pitchFamily="34" charset="0"/>
      <p:regular r:id="rId60"/>
      <p:bold r:id="rId61"/>
      <p:italic r:id="rId62"/>
      <p:boldItalic r:id="rId63"/>
    </p:embeddedFont>
    <p:embeddedFont>
      <p:font typeface="Georgia" panose="02040502050405020303" pitchFamily="18" charset="0"/>
      <p:regular r:id="rId64"/>
      <p:bold r:id="rId65"/>
      <p:italic r:id="rId66"/>
      <p:boldItalic r:id="rId67"/>
    </p:embeddedFont>
    <p:embeddedFont>
      <p:font typeface="Lato" panose="020F0502020204030203" pitchFamily="34" charset="0"/>
      <p:regular r:id="rId68"/>
      <p:bold r:id="rId69"/>
      <p:italic r:id="rId70"/>
      <p:boldItalic r:id="rId71"/>
    </p:embeddedFont>
    <p:embeddedFont>
      <p:font typeface="Poppins" panose="00000500000000000000" pitchFamily="2" charset="0"/>
      <p:regular r:id="rId72"/>
      <p:bold r:id="rId73"/>
      <p:italic r:id="rId74"/>
      <p:boldItalic r:id="rId75"/>
    </p:embeddedFont>
    <p:embeddedFont>
      <p:font typeface="Poppins Bold" panose="00000800000000000000" pitchFamily="2" charset="0"/>
      <p:bold r:id="rId76"/>
    </p:embeddedFont>
    <p:embeddedFont>
      <p:font typeface="Raleway" pitchFamily="2" charset="0"/>
      <p:regular r:id="rId77"/>
      <p:bold r:id="rId78"/>
      <p:italic r:id="rId79"/>
      <p:boldItalic r:id="rId80"/>
    </p:embeddedFont>
    <p:embeddedFont>
      <p:font typeface="Source Sans Pro" panose="020B0503030403020204" pitchFamily="34" charset="0"/>
      <p:regular r:id="rId81"/>
      <p:bold r:id="rId82"/>
      <p:italic r:id="rId83"/>
      <p:boldItalic r:id="rId84"/>
    </p:embeddedFont>
    <p:embeddedFont>
      <p:font typeface="Source Sans Pro Light" panose="020B0403030403020204" pitchFamily="34" charset="0"/>
      <p:regular r:id="rId85"/>
      <p:italic r:id="rId8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7E0"/>
    <a:srgbClr val="012169"/>
    <a:srgbClr val="763982"/>
    <a:srgbClr val="134994"/>
    <a:srgbClr val="BCBEC0"/>
    <a:srgbClr val="FFB1D5"/>
    <a:srgbClr val="008592"/>
    <a:srgbClr val="7DC34E"/>
    <a:srgbClr val="156082"/>
    <a:srgbClr val="2746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theme" Target="theme/theme1.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font" Target="fonts/font17.fntdata"/><Relationship Id="rId7" Type="http://schemas.openxmlformats.org/officeDocument/2006/relationships/slideMaster" Target="slideMasters/slideMaster4.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font" Target="fonts/font7.fntdata"/><Relationship Id="rId87" Type="http://schemas.openxmlformats.org/officeDocument/2006/relationships/presProps" Target="presProps.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08D738-8366-954A-A454-968E837854FF}"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E35197-6DA9-744D-98ED-310B7A3B435B}" type="slidenum">
              <a:rPr lang="en-US" smtClean="0"/>
              <a:t>‹#›</a:t>
            </a:fld>
            <a:endParaRPr lang="en-US"/>
          </a:p>
        </p:txBody>
      </p:sp>
    </p:spTree>
    <p:extLst>
      <p:ext uri="{BB962C8B-B14F-4D97-AF65-F5344CB8AC3E}">
        <p14:creationId xmlns:p14="http://schemas.microsoft.com/office/powerpoint/2010/main" val="55264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it.ly/4iYZ0Z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1</a:t>
            </a:fld>
            <a:endParaRPr lang="en-US"/>
          </a:p>
        </p:txBody>
      </p:sp>
    </p:spTree>
    <p:extLst>
      <p:ext uri="{BB962C8B-B14F-4D97-AF65-F5344CB8AC3E}">
        <p14:creationId xmlns:p14="http://schemas.microsoft.com/office/powerpoint/2010/main" val="4190119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Designed to support primary care clinicians in navigating the complexities of prostate cancer screening, this ECHO program tackles key challenges—including when to initiate screening, how to identify appropriate candidates, minimize harm and overdiagnosis, interpret PSA results, and determine the right time for referral. It also offers a collaborative space for case sharing, expert insights, and peer-to-peer learning.</a:t>
            </a:r>
            <a:br>
              <a:rPr lang="en-US" sz="1200" b="1" i="0" kern="1200">
                <a:solidFill>
                  <a:schemeClr val="tx1"/>
                </a:solidFill>
                <a:effectLst/>
                <a:latin typeface="+mn-lt"/>
                <a:ea typeface="+mn-ea"/>
                <a:cs typeface="+mn-cs"/>
              </a:rPr>
            </a:br>
            <a:br>
              <a:rPr lang="en-US" sz="1200" b="1" i="0" kern="1200">
                <a:solidFill>
                  <a:schemeClr val="tx1"/>
                </a:solidFill>
                <a:effectLst/>
                <a:latin typeface="+mn-lt"/>
                <a:ea typeface="+mn-ea"/>
                <a:cs typeface="+mn-cs"/>
              </a:rPr>
            </a:br>
            <a:r>
              <a:rPr lang="en-US"/>
              <a:t>Drop link in chat: </a:t>
            </a:r>
            <a:r>
              <a:rPr lang="en-US" b="1" i="0">
                <a:solidFill>
                  <a:srgbClr val="FFFFFF"/>
                </a:solidFill>
                <a:effectLst/>
                <a:hlinkClick r:id="rId3"/>
              </a:rPr>
              <a:t>bit.ly/4iYZ0Zf</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B259E-4589-41D0-8239-118B048F52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106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F5B50-28D8-738F-8ED1-5432B18B2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95A09-1EFD-E0BF-C0C4-2FF69DB30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3CF4B-7176-87A7-7317-46F33F605ACF}"/>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BAE93757-1D84-4F4F-4A36-5B891AD03D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CC7E1-55A8-D149-858E-9CD2BD6EF2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704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53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CC7E1-55A8-D149-858E-9CD2BD6EF2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159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EAA9BA-ECFB-4F8B-8BDE-D136392DEF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332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1CEFC9B-A404-4605-8D78-0F436800D7A6}" type="slidenum">
              <a:rPr kumimoji="0" lang="fr-FR" sz="12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endParaRPr>
          </a:p>
        </p:txBody>
      </p:sp>
      <p:sp>
        <p:nvSpPr>
          <p:cNvPr id="55299" name="Rectangle 2"/>
          <p:cNvSpPr>
            <a:spLocks noGrp="1" noRot="1" noChangeAspect="1" noChangeArrowheads="1" noTextEdit="1"/>
          </p:cNvSpPr>
          <p:nvPr>
            <p:ph type="sldImg"/>
          </p:nvPr>
        </p:nvSpPr>
        <p:spPr bwMode="auto">
          <a:xfrm>
            <a:off x="382588" y="685800"/>
            <a:ext cx="6096000" cy="3429000"/>
          </a:xfrm>
          <a:prstGeom prst="rect">
            <a:avLst/>
          </a:prstGeom>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p:spPr>
        <p:txBody>
          <a:bodyPr lIns="91432" tIns="45716" rIns="91432" bIns="45716"/>
          <a:lstStyle/>
          <a:p>
            <a:r>
              <a:rPr lang="en-US"/>
              <a:t>This flow chart shows the clinical states of prostate cancer. Progression from clinically localized disease to metastatic AIPC generally spans 10-15 years or more. </a:t>
            </a:r>
          </a:p>
        </p:txBody>
      </p:sp>
    </p:spTree>
    <p:extLst>
      <p:ext uri="{BB962C8B-B14F-4D97-AF65-F5344CB8AC3E}">
        <p14:creationId xmlns:p14="http://schemas.microsoft.com/office/powerpoint/2010/main" val="895128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FF07CA2-2F95-A541-8C9C-765C253C145F}"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80899" name="Slide Image Placeholder 1"/>
          <p:cNvSpPr>
            <a:spLocks noGrp="1" noRot="1" noChangeAspect="1" noTextEdit="1"/>
          </p:cNvSpPr>
          <p:nvPr>
            <p:ph type="sldImg"/>
          </p:nvPr>
        </p:nvSpPr>
        <p:spPr bwMode="auto">
          <a:xfrm>
            <a:off x="384175" y="687388"/>
            <a:ext cx="6091238" cy="342741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0900" name="Notes Placeholder 2"/>
          <p:cNvSpPr>
            <a:spLocks noGrp="1"/>
          </p:cNvSpPr>
          <p:nvPr>
            <p:ph type="body" idx="1"/>
          </p:nvPr>
        </p:nvSpPr>
        <p:spPr bwMode="auto">
          <a:xfrm>
            <a:off x="685800" y="4343400"/>
            <a:ext cx="54864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763" tIns="45382" rIns="90763" bIns="45382" numCol="1" anchor="t" anchorCtr="0" compatLnSpc="1">
            <a:prstTxWarp prst="textNoShape">
              <a:avLst/>
            </a:prstTxWarp>
          </a:bodyPr>
          <a:lstStyle/>
          <a:p>
            <a:pPr defTabSz="914400">
              <a:lnSpc>
                <a:spcPct val="80000"/>
              </a:lnSpc>
            </a:pPr>
            <a:r>
              <a:rPr lang="en-US" sz="1100">
                <a:latin typeface="Calibri" charset="0"/>
              </a:rPr>
              <a:t>Interventional therapy</a:t>
            </a:r>
          </a:p>
          <a:p>
            <a:pPr defTabSz="914400">
              <a:lnSpc>
                <a:spcPct val="80000"/>
              </a:lnSpc>
              <a:buFontTx/>
              <a:buChar char="•"/>
            </a:pPr>
            <a:r>
              <a:rPr lang="en-US" sz="1100">
                <a:latin typeface="Arial Narrow" charset="0"/>
              </a:rPr>
              <a:t> Surgery, Radiation, Cryosurgery, Brachytherapy in curative setting, not competition</a:t>
            </a:r>
          </a:p>
          <a:p>
            <a:pPr defTabSz="914400">
              <a:lnSpc>
                <a:spcPct val="80000"/>
              </a:lnSpc>
            </a:pPr>
            <a:endParaRPr lang="en-US" sz="1100">
              <a:latin typeface="Calibri" charset="0"/>
            </a:endParaRPr>
          </a:p>
          <a:p>
            <a:pPr defTabSz="914400">
              <a:lnSpc>
                <a:spcPct val="80000"/>
              </a:lnSpc>
            </a:pPr>
            <a:r>
              <a:rPr lang="en-US" sz="1100">
                <a:latin typeface="Calibri" charset="0"/>
              </a:rPr>
              <a:t>First-line hormonal therapy</a:t>
            </a:r>
          </a:p>
          <a:p>
            <a:pPr defTabSz="914400">
              <a:lnSpc>
                <a:spcPct val="80000"/>
              </a:lnSpc>
              <a:buFontTx/>
              <a:buChar char="•"/>
            </a:pPr>
            <a:r>
              <a:rPr lang="en-US" sz="1100">
                <a:latin typeface="Calibri" charset="0"/>
              </a:rPr>
              <a:t> </a:t>
            </a:r>
            <a:r>
              <a:rPr lang="en-US" sz="1100">
                <a:latin typeface="Arial Narrow" charset="0"/>
              </a:rPr>
              <a:t>LHRH Agents (Lupron, Zoladex, Firmagon) given to metastatic patients to control PSA, disease progression.  Most likely to be continued with Abiraterone however a successful head to head trial or early stage combination trial would have profound positive impact on uptake</a:t>
            </a:r>
          </a:p>
          <a:p>
            <a:pPr defTabSz="914400">
              <a:lnSpc>
                <a:spcPct val="80000"/>
              </a:lnSpc>
            </a:pPr>
            <a:endParaRPr lang="en-US" sz="1100">
              <a:latin typeface="Calibri" charset="0"/>
            </a:endParaRPr>
          </a:p>
          <a:p>
            <a:pPr defTabSz="914400">
              <a:lnSpc>
                <a:spcPct val="80000"/>
              </a:lnSpc>
            </a:pPr>
            <a:r>
              <a:rPr lang="en-US" sz="1100">
                <a:latin typeface="Calibri" charset="0"/>
              </a:rPr>
              <a:t>Antiandrogens</a:t>
            </a:r>
          </a:p>
          <a:p>
            <a:pPr defTabSz="914400">
              <a:lnSpc>
                <a:spcPct val="80000"/>
              </a:lnSpc>
              <a:buFontTx/>
              <a:buChar char="•"/>
            </a:pPr>
            <a:r>
              <a:rPr lang="en-US" sz="1100">
                <a:latin typeface="Calibri" charset="0"/>
              </a:rPr>
              <a:t> </a:t>
            </a:r>
            <a:r>
              <a:rPr lang="en-US" sz="1100">
                <a:latin typeface="Arial Narrow" charset="0"/>
              </a:rPr>
              <a:t>Casodex given with LHRH in an effort at combined androgen blockade or as a second line agent.  Clinical trial efficacy is mixed but embraced by HCPs.  Antiandrogen withdrawal can actually lower PSA.</a:t>
            </a:r>
          </a:p>
          <a:p>
            <a:pPr defTabSz="914400">
              <a:lnSpc>
                <a:spcPct val="80000"/>
              </a:lnSpc>
              <a:buFontTx/>
              <a:buChar char="•"/>
            </a:pPr>
            <a:endParaRPr lang="en-US" sz="1100">
              <a:latin typeface="Calibri" charset="0"/>
            </a:endParaRPr>
          </a:p>
          <a:p>
            <a:pPr defTabSz="914400">
              <a:lnSpc>
                <a:spcPct val="80000"/>
              </a:lnSpc>
            </a:pPr>
            <a:r>
              <a:rPr lang="en-US" sz="1100">
                <a:latin typeface="Calibri" charset="0"/>
              </a:rPr>
              <a:t>Provenge</a:t>
            </a:r>
          </a:p>
          <a:p>
            <a:pPr defTabSz="914400">
              <a:lnSpc>
                <a:spcPct val="80000"/>
              </a:lnSpc>
              <a:buFontTx/>
              <a:buChar char="•"/>
            </a:pPr>
            <a:r>
              <a:rPr lang="en-US" sz="1100">
                <a:latin typeface="Calibri" charset="0"/>
              </a:rPr>
              <a:t> </a:t>
            </a:r>
            <a:r>
              <a:rPr lang="en-US" sz="1100">
                <a:latin typeface="Arial Narrow" charset="0"/>
              </a:rPr>
              <a:t>Immunotherapy launched in Q2 2010.  Labeled for mild/asymptomatic mCRPC.  Should be direct competitor to 302 indication although patients could receive both drugs. Prostvac-VF is similar agent in development</a:t>
            </a:r>
          </a:p>
          <a:p>
            <a:pPr defTabSz="914400">
              <a:lnSpc>
                <a:spcPct val="80000"/>
              </a:lnSpc>
            </a:pPr>
            <a:endParaRPr lang="en-US" sz="1100">
              <a:latin typeface="Calibri" charset="0"/>
            </a:endParaRPr>
          </a:p>
          <a:p>
            <a:pPr defTabSz="914400">
              <a:lnSpc>
                <a:spcPct val="80000"/>
              </a:lnSpc>
            </a:pPr>
            <a:r>
              <a:rPr lang="en-US" sz="1100">
                <a:latin typeface="Calibri" charset="0"/>
              </a:rPr>
              <a:t>Taxotere</a:t>
            </a:r>
          </a:p>
          <a:p>
            <a:pPr defTabSz="914400">
              <a:lnSpc>
                <a:spcPct val="80000"/>
              </a:lnSpc>
              <a:buFontTx/>
              <a:buChar char="•"/>
            </a:pPr>
            <a:r>
              <a:rPr lang="en-US" sz="1100">
                <a:latin typeface="Calibri" charset="0"/>
              </a:rPr>
              <a:t> </a:t>
            </a:r>
            <a:r>
              <a:rPr lang="en-US" sz="1100">
                <a:latin typeface="Arial Narrow" charset="0"/>
              </a:rPr>
              <a:t>Chemotherapy is standard of care with prednisone.  Patent likely to expire in 2011.  Sandwiched between 301 and 302 indications it is a threat.</a:t>
            </a:r>
          </a:p>
          <a:p>
            <a:pPr defTabSz="914400">
              <a:lnSpc>
                <a:spcPct val="80000"/>
              </a:lnSpc>
              <a:buFontTx/>
              <a:buChar char="•"/>
            </a:pPr>
            <a:endParaRPr lang="en-US" sz="1100">
              <a:latin typeface="Calibri" charset="0"/>
            </a:endParaRPr>
          </a:p>
          <a:p>
            <a:pPr defTabSz="914400">
              <a:lnSpc>
                <a:spcPct val="80000"/>
              </a:lnSpc>
            </a:pPr>
            <a:r>
              <a:rPr lang="en-US" sz="1100">
                <a:latin typeface="Calibri" charset="0"/>
              </a:rPr>
              <a:t>Jevtana</a:t>
            </a:r>
          </a:p>
          <a:p>
            <a:pPr defTabSz="914400">
              <a:lnSpc>
                <a:spcPct val="80000"/>
              </a:lnSpc>
              <a:buFontTx/>
              <a:buChar char="•"/>
            </a:pPr>
            <a:r>
              <a:rPr lang="en-US" sz="1100">
                <a:latin typeface="Calibri" charset="0"/>
              </a:rPr>
              <a:t> </a:t>
            </a:r>
            <a:r>
              <a:rPr lang="en-US" sz="1100">
                <a:latin typeface="Arial Narrow" charset="0"/>
              </a:rPr>
              <a:t>Follow-on taxane from sanofi-aventis launched in Q3 2010 in post Taxotere failures.  Use could delay onset of abiraterone usage in 301 setting.</a:t>
            </a:r>
          </a:p>
          <a:p>
            <a:pPr defTabSz="914400">
              <a:lnSpc>
                <a:spcPct val="80000"/>
              </a:lnSpc>
              <a:buFontTx/>
              <a:buChar char="•"/>
            </a:pPr>
            <a:endParaRPr lang="en-US" sz="1100">
              <a:latin typeface="Calibri" charset="0"/>
            </a:endParaRPr>
          </a:p>
        </p:txBody>
      </p:sp>
      <p:sp>
        <p:nvSpPr>
          <p:cNvPr id="80901" name="Slide Number Placeholder 4"/>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763" tIns="45382" rIns="90763" bIns="45382" anchor="b"/>
          <a:lstStyle>
            <a:lvl1pPr defTabSz="908050" eaLnBrk="0" hangingPunct="0">
              <a:defRPr sz="2400">
                <a:solidFill>
                  <a:schemeClr val="tx1"/>
                </a:solidFill>
                <a:latin typeface="Arial" charset="0"/>
                <a:ea typeface="ＭＳ Ｐゴシック" charset="0"/>
                <a:cs typeface="ＭＳ Ｐゴシック" charset="0"/>
              </a:defRPr>
            </a:lvl1pPr>
            <a:lvl2pPr marL="37931725" indent="-37474525" defTabSz="90805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08050" rtl="0" eaLnBrk="1" fontAlgn="auto" latinLnBrk="0" hangingPunct="1">
              <a:lnSpc>
                <a:spcPct val="100000"/>
              </a:lnSpc>
              <a:spcBef>
                <a:spcPts val="0"/>
              </a:spcBef>
              <a:spcAft>
                <a:spcPts val="0"/>
              </a:spcAft>
              <a:buClrTx/>
              <a:buSzTx/>
              <a:buFontTx/>
              <a:buNone/>
              <a:tabLst/>
              <a:defRPr/>
            </a:pPr>
            <a:fld id="{85FA499F-2B5F-F64C-8FE4-62DCFF03C8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0805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0005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82852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52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983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625FE-6C6B-30BA-9C5D-FF26DC8E2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75E52-9052-BC68-977D-E9301AE33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43D91-1C05-3F2F-099D-EDFECFDC48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96C106-19A2-DD61-D284-E5FA9AF149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EAA9BA-ECFB-4F8B-8BDE-D136392DEF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927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11.xml"/><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711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3A70"/>
                </a:solidFill>
              </a:defRPr>
            </a:lvl1pPr>
            <a:lvl2pPr>
              <a:defRPr>
                <a:solidFill>
                  <a:srgbClr val="003A70"/>
                </a:solidFill>
              </a:defRPr>
            </a:lvl2pPr>
            <a:lvl3pPr>
              <a:defRPr>
                <a:solidFill>
                  <a:srgbClr val="003A70"/>
                </a:solidFill>
              </a:defRPr>
            </a:lvl3pPr>
            <a:lvl4pPr>
              <a:defRPr>
                <a:solidFill>
                  <a:srgbClr val="003A70"/>
                </a:solidFill>
              </a:defRPr>
            </a:lvl4pPr>
            <a:lvl5pPr>
              <a:defRPr>
                <a:solidFill>
                  <a:srgbClr val="003A7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0198CFB-4A78-494E-B655-411695D5DB47}" type="slidenum">
              <a:rPr lang="en-US" smtClean="0"/>
              <a:t>‹#›</a:t>
            </a:fld>
            <a:endParaRPr lang="en-US"/>
          </a:p>
        </p:txBody>
      </p:sp>
      <p:cxnSp>
        <p:nvCxnSpPr>
          <p:cNvPr id="5" name="Straight Connector 4"/>
          <p:cNvCxnSpPr>
            <a:cxnSpLocks/>
          </p:cNvCxnSpPr>
          <p:nvPr userDrawn="1"/>
        </p:nvCxnSpPr>
        <p:spPr>
          <a:xfrm>
            <a:off x="609600" y="1211667"/>
            <a:ext cx="10972800" cy="0"/>
          </a:xfrm>
          <a:prstGeom prst="line">
            <a:avLst/>
          </a:prstGeom>
          <a:ln>
            <a:solidFill>
              <a:srgbClr val="003A70"/>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36EB99EE-F36A-F843-9294-F8DA9BE194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5107" y="6291992"/>
            <a:ext cx="3247293" cy="376879"/>
          </a:xfrm>
          <a:prstGeom prst="rect">
            <a:avLst/>
          </a:prstGeom>
        </p:spPr>
      </p:pic>
    </p:spTree>
    <p:extLst>
      <p:ext uri="{BB962C8B-B14F-4D97-AF65-F5344CB8AC3E}">
        <p14:creationId xmlns:p14="http://schemas.microsoft.com/office/powerpoint/2010/main" val="2602441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000">
                <a:solidFill>
                  <a:srgbClr val="003A70"/>
                </a:solidFill>
              </a:defRPr>
            </a:lvl1pPr>
            <a:lvl2pPr>
              <a:defRPr sz="2000">
                <a:solidFill>
                  <a:srgbClr val="003A70"/>
                </a:solidFill>
              </a:defRPr>
            </a:lvl2pPr>
            <a:lvl3pPr>
              <a:defRPr sz="2000">
                <a:solidFill>
                  <a:srgbClr val="003A70"/>
                </a:solidFill>
              </a:defRPr>
            </a:lvl3pPr>
            <a:lvl4pPr>
              <a:defRPr sz="2000">
                <a:solidFill>
                  <a:srgbClr val="003A70"/>
                </a:solidFill>
              </a:defRPr>
            </a:lvl4pPr>
            <a:lvl5pPr>
              <a:defRPr sz="2000">
                <a:solidFill>
                  <a:srgbClr val="003A70"/>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000">
                <a:solidFill>
                  <a:srgbClr val="003A70"/>
                </a:solidFill>
              </a:defRPr>
            </a:lvl1pPr>
            <a:lvl2pPr>
              <a:defRPr sz="2000">
                <a:solidFill>
                  <a:srgbClr val="003A70"/>
                </a:solidFill>
              </a:defRPr>
            </a:lvl2pPr>
            <a:lvl3pPr>
              <a:defRPr sz="2000">
                <a:solidFill>
                  <a:srgbClr val="003A70"/>
                </a:solidFill>
              </a:defRPr>
            </a:lvl3pPr>
            <a:lvl4pPr>
              <a:defRPr sz="2000">
                <a:solidFill>
                  <a:srgbClr val="003A70"/>
                </a:solidFill>
              </a:defRPr>
            </a:lvl4pPr>
            <a:lvl5pPr>
              <a:defRPr sz="2000">
                <a:solidFill>
                  <a:srgbClr val="003A70"/>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0198CFB-4A78-494E-B655-411695D5DB47}" type="slidenum">
              <a:rPr lang="en-US" smtClean="0"/>
              <a:t>‹#›</a:t>
            </a:fld>
            <a:endParaRPr lang="en-US"/>
          </a:p>
        </p:txBody>
      </p:sp>
      <p:cxnSp>
        <p:nvCxnSpPr>
          <p:cNvPr id="6" name="Straight Connector 5"/>
          <p:cNvCxnSpPr/>
          <p:nvPr userDrawn="1"/>
        </p:nvCxnSpPr>
        <p:spPr>
          <a:xfrm>
            <a:off x="609600" y="1211667"/>
            <a:ext cx="10972800" cy="0"/>
          </a:xfrm>
          <a:prstGeom prst="line">
            <a:avLst/>
          </a:prstGeom>
          <a:ln>
            <a:solidFill>
              <a:srgbClr val="003A70"/>
            </a:soli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064B6BB3-7B93-184C-8150-8C59DF9882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5107" y="6291990"/>
            <a:ext cx="3247293" cy="376879"/>
          </a:xfrm>
          <a:prstGeom prst="rect">
            <a:avLst/>
          </a:prstGeom>
        </p:spPr>
      </p:pic>
    </p:spTree>
    <p:extLst>
      <p:ext uri="{BB962C8B-B14F-4D97-AF65-F5344CB8AC3E}">
        <p14:creationId xmlns:p14="http://schemas.microsoft.com/office/powerpoint/2010/main" val="1354686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Blue Trapezo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7512" y="4028302"/>
            <a:ext cx="9061704" cy="2377440"/>
          </a:xfrm>
          <a:prstGeom prst="rect">
            <a:avLst/>
          </a:prstGeom>
        </p:spPr>
        <p:txBody>
          <a:bodyPr lIns="0" tIns="0" rIns="0" bIns="0" anchor="t" anchorCtr="0">
            <a:normAutofit/>
          </a:bodyPr>
          <a:lstStyle/>
          <a:p>
            <a:r>
              <a:rPr lang="en-US"/>
              <a:t>Topic</a:t>
            </a:r>
          </a:p>
        </p:txBody>
      </p:sp>
      <p:sp>
        <p:nvSpPr>
          <p:cNvPr id="3" name="Content Placeholder 2"/>
          <p:cNvSpPr>
            <a:spLocks noGrp="1"/>
          </p:cNvSpPr>
          <p:nvPr>
            <p:ph idx="1" hasCustomPrompt="1"/>
          </p:nvPr>
        </p:nvSpPr>
        <p:spPr>
          <a:xfrm>
            <a:off x="667512" y="3429000"/>
            <a:ext cx="9961085" cy="406567"/>
          </a:xfrm>
          <a:prstGeom prst="rect">
            <a:avLst/>
          </a:prstGeom>
        </p:spPr>
        <p:txBody>
          <a:bodyPr lIns="0" tIns="0" rIns="0" bIns="0" anchor="b" anchorCtr="0"/>
          <a:lstStyle>
            <a:lvl1pPr>
              <a:defRPr b="0"/>
            </a:lvl1pPr>
          </a:lstStyle>
          <a:p>
            <a:pPr lvl="0"/>
            <a:r>
              <a:rPr lang="en-US"/>
              <a:t>Subhead</a:t>
            </a:r>
          </a:p>
        </p:txBody>
      </p:sp>
      <p:sp>
        <p:nvSpPr>
          <p:cNvPr id="18" name="Slide Number Placeholder 5">
            <a:extLst>
              <a:ext uri="{FF2B5EF4-FFF2-40B4-BE49-F238E27FC236}">
                <a16:creationId xmlns:a16="http://schemas.microsoft.com/office/drawing/2014/main" id="{3C0BEFA7-FBE0-1806-1EEE-9962E131CAD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pic>
        <p:nvPicPr>
          <p:cNvPr id="4" name="Picture 3">
            <a:extLst>
              <a:ext uri="{FF2B5EF4-FFF2-40B4-BE49-F238E27FC236}">
                <a16:creationId xmlns:a16="http://schemas.microsoft.com/office/drawing/2014/main" id="{02BB0AB9-FDCD-3C1A-FD17-48F426A3572E}"/>
              </a:ext>
            </a:extLst>
          </p:cNvPr>
          <p:cNvPicPr>
            <a:picLocks noChangeAspect="1"/>
          </p:cNvPicPr>
          <p:nvPr userDrawn="1"/>
        </p:nvPicPr>
        <p:blipFill>
          <a:blip r:embed="rId2"/>
          <a:srcRect/>
          <a:stretch/>
        </p:blipFill>
        <p:spPr>
          <a:xfrm>
            <a:off x="7079467" y="509144"/>
            <a:ext cx="4314988" cy="877941"/>
          </a:xfrm>
          <a:prstGeom prst="rect">
            <a:avLst/>
          </a:prstGeom>
        </p:spPr>
      </p:pic>
    </p:spTree>
    <p:extLst>
      <p:ext uri="{BB962C8B-B14F-4D97-AF65-F5344CB8AC3E}">
        <p14:creationId xmlns:p14="http://schemas.microsoft.com/office/powerpoint/2010/main" val="1217800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Image Placeholder Blue Quot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7FE649-EA55-A4BF-E687-70A5DCD20EA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781"/>
          <a:stretch/>
        </p:blipFill>
        <p:spPr>
          <a:xfrm>
            <a:off x="0" y="0"/>
            <a:ext cx="4940389" cy="6858000"/>
          </a:xfrm>
          <a:prstGeom prst="rect">
            <a:avLst/>
          </a:prstGeom>
        </p:spPr>
      </p:pic>
      <p:sp>
        <p:nvSpPr>
          <p:cNvPr id="6" name="Picture Placeholder 5">
            <a:extLst>
              <a:ext uri="{FF2B5EF4-FFF2-40B4-BE49-F238E27FC236}">
                <a16:creationId xmlns:a16="http://schemas.microsoft.com/office/drawing/2014/main" id="{EBDEB1F9-572E-9CBF-F735-F9A05569B245}"/>
              </a:ext>
            </a:extLst>
          </p:cNvPr>
          <p:cNvSpPr>
            <a:spLocks noGrp="1"/>
          </p:cNvSpPr>
          <p:nvPr>
            <p:ph type="pic" sz="quarter" idx="11" hasCustomPrompt="1"/>
          </p:nvPr>
        </p:nvSpPr>
        <p:spPr>
          <a:xfrm>
            <a:off x="623523" y="1795640"/>
            <a:ext cx="2239963" cy="2803403"/>
          </a:xfrm>
        </p:spPr>
        <p:txBody>
          <a:bodyPr>
            <a:normAutofit/>
          </a:bodyPr>
          <a:lstStyle>
            <a:lvl1pPr>
              <a:buClr>
                <a:schemeClr val="bg1"/>
              </a:buClr>
              <a:defRPr sz="1600">
                <a:solidFill>
                  <a:schemeClr val="bg1"/>
                </a:solidFill>
              </a:defRPr>
            </a:lvl1pPr>
          </a:lstStyle>
          <a:p>
            <a:r>
              <a:rPr lang="en-US"/>
              <a:t>Click icon to add profile picture</a:t>
            </a: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13" name="Text Placeholder 12">
            <a:extLst>
              <a:ext uri="{FF2B5EF4-FFF2-40B4-BE49-F238E27FC236}">
                <a16:creationId xmlns:a16="http://schemas.microsoft.com/office/drawing/2014/main" id="{B21B2DC6-003E-AF83-48A3-CA63A1502A44}"/>
              </a:ext>
            </a:extLst>
          </p:cNvPr>
          <p:cNvSpPr>
            <a:spLocks noGrp="1"/>
          </p:cNvSpPr>
          <p:nvPr>
            <p:ph type="body" sz="quarter" idx="14" hasCustomPrompt="1"/>
          </p:nvPr>
        </p:nvSpPr>
        <p:spPr>
          <a:xfrm>
            <a:off x="4693920" y="1880342"/>
            <a:ext cx="6799580" cy="3829702"/>
          </a:xfrm>
        </p:spPr>
        <p:txBody>
          <a:bodyPr anchor="ctr" anchorCtr="0"/>
          <a:lstStyle>
            <a:lvl1pPr marL="0" indent="0">
              <a:buFontTx/>
              <a:buNone/>
              <a:defRPr>
                <a:solidFill>
                  <a:srgbClr val="00B7E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“Quote copy.”</a:t>
            </a:r>
          </a:p>
        </p:txBody>
      </p:sp>
      <p:pic>
        <p:nvPicPr>
          <p:cNvPr id="7" name="Graphic 6">
            <a:extLst>
              <a:ext uri="{FF2B5EF4-FFF2-40B4-BE49-F238E27FC236}">
                <a16:creationId xmlns:a16="http://schemas.microsoft.com/office/drawing/2014/main" id="{CF433C28-15C8-34ED-E68C-9FCC9EE3AC1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4865585"/>
            <a:ext cx="4238139" cy="1038259"/>
          </a:xfrm>
          <a:prstGeom prst="rect">
            <a:avLst/>
          </a:prstGeom>
        </p:spPr>
      </p:pic>
      <p:sp>
        <p:nvSpPr>
          <p:cNvPr id="12" name="Text Placeholder 21">
            <a:extLst>
              <a:ext uri="{FF2B5EF4-FFF2-40B4-BE49-F238E27FC236}">
                <a16:creationId xmlns:a16="http://schemas.microsoft.com/office/drawing/2014/main" id="{9B11AF71-76AF-81B5-6C0A-9AE82F8C20E1}"/>
              </a:ext>
            </a:extLst>
          </p:cNvPr>
          <p:cNvSpPr>
            <a:spLocks noGrp="1"/>
          </p:cNvSpPr>
          <p:nvPr>
            <p:ph type="body" sz="quarter" idx="13" hasCustomPrompt="1"/>
          </p:nvPr>
        </p:nvSpPr>
        <p:spPr>
          <a:xfrm>
            <a:off x="609133" y="5041707"/>
            <a:ext cx="3024083" cy="668337"/>
          </a:xfrm>
        </p:spPr>
        <p:txBody>
          <a:bodyPr lIns="0" tIns="0" rIns="0" bIns="0" anchor="ctr" anchorCtr="0">
            <a:noAutofit/>
          </a:bodyPr>
          <a:lstStyle>
            <a:lvl1pPr marL="0" indent="0">
              <a:lnSpc>
                <a:spcPct val="100000"/>
              </a:lnSpc>
              <a:buNone/>
              <a:defRPr sz="1600" b="0">
                <a:solidFill>
                  <a:schemeClr val="bg1"/>
                </a:solidFill>
                <a:latin typeface="Poppins" pitchFamily="2" charset="77"/>
                <a:cs typeface="Poppins" pitchFamily="2" charset="77"/>
              </a:defRPr>
            </a:lvl1pPr>
            <a:lvl2pPr marL="457200" indent="0">
              <a:buNone/>
              <a:defRPr sz="1600">
                <a:latin typeface="Poppins" pitchFamily="2" charset="77"/>
                <a:cs typeface="Poppins" pitchFamily="2" charset="77"/>
              </a:defRPr>
            </a:lvl2pPr>
            <a:lvl3pPr marL="914400" indent="0">
              <a:buNone/>
              <a:defRPr sz="1600">
                <a:latin typeface="Poppins" pitchFamily="2" charset="77"/>
                <a:cs typeface="Poppins" pitchFamily="2" charset="77"/>
              </a:defRPr>
            </a:lvl3pPr>
            <a:lvl4pPr marL="1371600" indent="0">
              <a:buNone/>
              <a:defRPr sz="1600">
                <a:latin typeface="Poppins" pitchFamily="2" charset="77"/>
                <a:cs typeface="Poppins" pitchFamily="2" charset="77"/>
              </a:defRPr>
            </a:lvl4pPr>
            <a:lvl5pPr marL="1828800" indent="0">
              <a:buNone/>
              <a:defRPr sz="1600">
                <a:latin typeface="Poppins" pitchFamily="2" charset="77"/>
                <a:cs typeface="Poppins" pitchFamily="2" charset="77"/>
              </a:defRPr>
            </a:lvl5pPr>
          </a:lstStyle>
          <a:p>
            <a:pPr lvl="0"/>
            <a:r>
              <a:rPr lang="en-US"/>
              <a:t>Name</a:t>
            </a:r>
            <a:br>
              <a:rPr lang="en-US"/>
            </a:br>
            <a:r>
              <a:rPr lang="en-US"/>
              <a:t>Title</a:t>
            </a:r>
          </a:p>
        </p:txBody>
      </p:sp>
    </p:spTree>
    <p:extLst>
      <p:ext uri="{BB962C8B-B14F-4D97-AF65-F5344CB8AC3E}">
        <p14:creationId xmlns:p14="http://schemas.microsoft.com/office/powerpoint/2010/main" val="36074013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grpSp>
        <p:nvGrpSpPr>
          <p:cNvPr id="2" name="Group 1">
            <a:extLst>
              <a:ext uri="{FF2B5EF4-FFF2-40B4-BE49-F238E27FC236}">
                <a16:creationId xmlns:a16="http://schemas.microsoft.com/office/drawing/2014/main" id="{103C3A48-379F-B0F5-C6C5-7566410FFEF3}"/>
              </a:ext>
            </a:extLst>
          </p:cNvPr>
          <p:cNvGrpSpPr/>
          <p:nvPr userDrawn="1"/>
        </p:nvGrpSpPr>
        <p:grpSpPr>
          <a:xfrm>
            <a:off x="-21265" y="1828800"/>
            <a:ext cx="11520758" cy="5059175"/>
            <a:chOff x="-880607" y="1798825"/>
            <a:chExt cx="11520758" cy="5059175"/>
          </a:xfrm>
          <a:solidFill>
            <a:srgbClr val="134994"/>
          </a:solidFill>
        </p:grpSpPr>
        <p:sp>
          <p:nvSpPr>
            <p:cNvPr id="3" name="Rectangle 17">
              <a:extLst>
                <a:ext uri="{FF2B5EF4-FFF2-40B4-BE49-F238E27FC236}">
                  <a16:creationId xmlns:a16="http://schemas.microsoft.com/office/drawing/2014/main" id="{D19550FE-E946-514C-252D-2F2E8C26A27C}"/>
                </a:ext>
              </a:extLst>
            </p:cNvPr>
            <p:cNvSpPr/>
            <p:nvPr/>
          </p:nvSpPr>
          <p:spPr>
            <a:xfrm>
              <a:off x="4041296" y="1798825"/>
              <a:ext cx="6598855"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7">
              <a:extLst>
                <a:ext uri="{FF2B5EF4-FFF2-40B4-BE49-F238E27FC236}">
                  <a16:creationId xmlns:a16="http://schemas.microsoft.com/office/drawing/2014/main" id="{D8298F10-FF4F-15D3-73FD-EAAD87846C53}"/>
                </a:ext>
              </a:extLst>
            </p:cNvPr>
            <p:cNvSpPr/>
            <p:nvPr/>
          </p:nvSpPr>
          <p:spPr>
            <a:xfrm>
              <a:off x="-880607"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7">
              <a:extLst>
                <a:ext uri="{FF2B5EF4-FFF2-40B4-BE49-F238E27FC236}">
                  <a16:creationId xmlns:a16="http://schemas.microsoft.com/office/drawing/2014/main" id="{0979B83D-0105-FBC3-92A8-FBE35E1959C9}"/>
                </a:ext>
              </a:extLst>
            </p:cNvPr>
            <p:cNvSpPr/>
            <p:nvPr userDrawn="1"/>
          </p:nvSpPr>
          <p:spPr>
            <a:xfrm>
              <a:off x="56096"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BA575C6-A62B-222A-B234-8ED544FCB155}"/>
              </a:ext>
            </a:extLst>
          </p:cNvPr>
          <p:cNvPicPr>
            <a:picLocks noChangeAspect="1"/>
          </p:cNvPicPr>
          <p:nvPr userDrawn="1"/>
        </p:nvPicPr>
        <p:blipFill>
          <a:blip r:embed="rId2"/>
          <a:srcRect/>
          <a:stretch/>
        </p:blipFill>
        <p:spPr>
          <a:xfrm>
            <a:off x="7192736" y="509144"/>
            <a:ext cx="4314988" cy="877941"/>
          </a:xfrm>
          <a:prstGeom prst="rect">
            <a:avLst/>
          </a:prstGeom>
        </p:spPr>
      </p:pic>
    </p:spTree>
    <p:extLst>
      <p:ext uri="{BB962C8B-B14F-4D97-AF65-F5344CB8AC3E}">
        <p14:creationId xmlns:p14="http://schemas.microsoft.com/office/powerpoint/2010/main" val="2766802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124312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930178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Red Backgroun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itle 1">
            <a:extLst>
              <a:ext uri="{FF2B5EF4-FFF2-40B4-BE49-F238E27FC236}">
                <a16:creationId xmlns:a16="http://schemas.microsoft.com/office/drawing/2014/main" id="{3AE79ABE-8B47-6073-AB9E-425991A48C7B}"/>
              </a:ext>
            </a:extLst>
          </p:cNvPr>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Tree>
    <p:extLst>
      <p:ext uri="{BB962C8B-B14F-4D97-AF65-F5344CB8AC3E}">
        <p14:creationId xmlns:p14="http://schemas.microsoft.com/office/powerpoint/2010/main" val="4226440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spTree>
    <p:extLst>
      <p:ext uri="{BB962C8B-B14F-4D97-AF65-F5344CB8AC3E}">
        <p14:creationId xmlns:p14="http://schemas.microsoft.com/office/powerpoint/2010/main" val="4190812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A563-CBE7-FAC7-CE52-A848731DC9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50249A-DFDC-D51F-5A3B-0EE6E4D19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73158C-863F-352F-BFFF-0FED6BBEC18B}"/>
              </a:ext>
            </a:extLst>
          </p:cNvPr>
          <p:cNvSpPr>
            <a:spLocks noGrp="1"/>
          </p:cNvSpPr>
          <p:nvPr>
            <p:ph type="dt" sz="half" idx="10"/>
          </p:nvPr>
        </p:nvSpPr>
        <p:spPr/>
        <p:txBody>
          <a:bodyPr/>
          <a:lstStyle/>
          <a:p>
            <a:fld id="{DEF2FEF5-1B1A-EA42-A199-582F9B1E3EA2}" type="datetimeFigureOut">
              <a:rPr lang="en-US" smtClean="0"/>
              <a:t>8/28/2025</a:t>
            </a:fld>
            <a:endParaRPr lang="en-US"/>
          </a:p>
        </p:txBody>
      </p:sp>
      <p:sp>
        <p:nvSpPr>
          <p:cNvPr id="5" name="Footer Placeholder 4">
            <a:extLst>
              <a:ext uri="{FF2B5EF4-FFF2-40B4-BE49-F238E27FC236}">
                <a16:creationId xmlns:a16="http://schemas.microsoft.com/office/drawing/2014/main" id="{BAC49D39-7386-7357-6700-CAC403697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23413-337D-D6DD-27AE-17F3DAD29EEF}"/>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926714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727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B5394-3EBF-6EC4-59F3-7EC18D435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C2DA63-76B8-94A6-79F9-0054B86068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67188-2FA8-FFAB-9525-CEF689F4ECD1}"/>
              </a:ext>
            </a:extLst>
          </p:cNvPr>
          <p:cNvSpPr>
            <a:spLocks noGrp="1"/>
          </p:cNvSpPr>
          <p:nvPr>
            <p:ph type="dt" sz="half" idx="10"/>
          </p:nvPr>
        </p:nvSpPr>
        <p:spPr/>
        <p:txBody>
          <a:bodyPr/>
          <a:lstStyle/>
          <a:p>
            <a:fld id="{DEF2FEF5-1B1A-EA42-A199-582F9B1E3EA2}" type="datetimeFigureOut">
              <a:rPr lang="en-US" smtClean="0"/>
              <a:t>8/28/2025</a:t>
            </a:fld>
            <a:endParaRPr lang="en-US"/>
          </a:p>
        </p:txBody>
      </p:sp>
      <p:sp>
        <p:nvSpPr>
          <p:cNvPr id="5" name="Footer Placeholder 4">
            <a:extLst>
              <a:ext uri="{FF2B5EF4-FFF2-40B4-BE49-F238E27FC236}">
                <a16:creationId xmlns:a16="http://schemas.microsoft.com/office/drawing/2014/main" id="{8B899C3B-7513-E5D0-99FD-74EAC2F61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1E18A-CC73-CD1B-A887-347DA13695C0}"/>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2502561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ADD06-4B24-DA98-9917-F0B228EA5E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7DB46C-581C-F40C-61EF-6C965AEEF5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CA0702-1F2A-CDEF-2BBF-1557555A2492}"/>
              </a:ext>
            </a:extLst>
          </p:cNvPr>
          <p:cNvSpPr>
            <a:spLocks noGrp="1"/>
          </p:cNvSpPr>
          <p:nvPr>
            <p:ph type="dt" sz="half" idx="10"/>
          </p:nvPr>
        </p:nvSpPr>
        <p:spPr/>
        <p:txBody>
          <a:bodyPr/>
          <a:lstStyle/>
          <a:p>
            <a:fld id="{DEF2FEF5-1B1A-EA42-A199-582F9B1E3EA2}" type="datetimeFigureOut">
              <a:rPr lang="en-US" smtClean="0"/>
              <a:t>8/28/2025</a:t>
            </a:fld>
            <a:endParaRPr lang="en-US"/>
          </a:p>
        </p:txBody>
      </p:sp>
      <p:sp>
        <p:nvSpPr>
          <p:cNvPr id="5" name="Footer Placeholder 4">
            <a:extLst>
              <a:ext uri="{FF2B5EF4-FFF2-40B4-BE49-F238E27FC236}">
                <a16:creationId xmlns:a16="http://schemas.microsoft.com/office/drawing/2014/main" id="{3906C3AB-9434-47AD-1D96-9B309A744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BE9F1-859F-39B6-A792-408E87042876}"/>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2744103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1D21-55FD-C493-CA6C-58C950F5DC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9898A2-4F77-1FE1-3AD0-9A4BD50B0A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4BA947-307B-F187-A84A-1EF5EFDBE0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5DBCA8-A42B-784E-3C12-364B9E8ED4B6}"/>
              </a:ext>
            </a:extLst>
          </p:cNvPr>
          <p:cNvSpPr>
            <a:spLocks noGrp="1"/>
          </p:cNvSpPr>
          <p:nvPr>
            <p:ph type="dt" sz="half" idx="10"/>
          </p:nvPr>
        </p:nvSpPr>
        <p:spPr/>
        <p:txBody>
          <a:bodyPr/>
          <a:lstStyle/>
          <a:p>
            <a:fld id="{DEF2FEF5-1B1A-EA42-A199-582F9B1E3EA2}" type="datetimeFigureOut">
              <a:rPr lang="en-US" smtClean="0"/>
              <a:t>8/28/2025</a:t>
            </a:fld>
            <a:endParaRPr lang="en-US"/>
          </a:p>
        </p:txBody>
      </p:sp>
      <p:sp>
        <p:nvSpPr>
          <p:cNvPr id="6" name="Footer Placeholder 5">
            <a:extLst>
              <a:ext uri="{FF2B5EF4-FFF2-40B4-BE49-F238E27FC236}">
                <a16:creationId xmlns:a16="http://schemas.microsoft.com/office/drawing/2014/main" id="{B58633AE-E4A4-DB34-CEFC-BC14407EC3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A4D033-AF12-4C9E-A2FC-A971ACFFBBB4}"/>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1486180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A5E96-06F0-3EAB-69FD-1F650F28AB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978CA7-AA5D-0306-3CFE-E4A9AD9EC4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924B15-D06F-7135-D25D-9F631B05DB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FBB71A-CDD4-2D80-8A7C-CB148A458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6D8D8E-5543-4B7C-8C17-19FB49AC38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BC3CB0-CEFF-D926-7D74-456E261E1CAB}"/>
              </a:ext>
            </a:extLst>
          </p:cNvPr>
          <p:cNvSpPr>
            <a:spLocks noGrp="1"/>
          </p:cNvSpPr>
          <p:nvPr>
            <p:ph type="dt" sz="half" idx="10"/>
          </p:nvPr>
        </p:nvSpPr>
        <p:spPr/>
        <p:txBody>
          <a:bodyPr/>
          <a:lstStyle/>
          <a:p>
            <a:fld id="{DEF2FEF5-1B1A-EA42-A199-582F9B1E3EA2}" type="datetimeFigureOut">
              <a:rPr lang="en-US" smtClean="0"/>
              <a:t>8/28/2025</a:t>
            </a:fld>
            <a:endParaRPr lang="en-US"/>
          </a:p>
        </p:txBody>
      </p:sp>
      <p:sp>
        <p:nvSpPr>
          <p:cNvPr id="8" name="Footer Placeholder 7">
            <a:extLst>
              <a:ext uri="{FF2B5EF4-FFF2-40B4-BE49-F238E27FC236}">
                <a16:creationId xmlns:a16="http://schemas.microsoft.com/office/drawing/2014/main" id="{49E7037F-697E-329F-63BF-91DB29B811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AF4FDE-E46E-B6A3-7F9B-30B99BE02E11}"/>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3057447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E82F2-8E2C-336E-3016-60D91BAF9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142CB7-92F2-DDF4-AE68-0E6BF36E1A80}"/>
              </a:ext>
            </a:extLst>
          </p:cNvPr>
          <p:cNvSpPr>
            <a:spLocks noGrp="1"/>
          </p:cNvSpPr>
          <p:nvPr>
            <p:ph type="dt" sz="half" idx="10"/>
          </p:nvPr>
        </p:nvSpPr>
        <p:spPr/>
        <p:txBody>
          <a:bodyPr/>
          <a:lstStyle/>
          <a:p>
            <a:fld id="{DEF2FEF5-1B1A-EA42-A199-582F9B1E3EA2}" type="datetimeFigureOut">
              <a:rPr lang="en-US" smtClean="0"/>
              <a:t>8/28/2025</a:t>
            </a:fld>
            <a:endParaRPr lang="en-US"/>
          </a:p>
        </p:txBody>
      </p:sp>
      <p:sp>
        <p:nvSpPr>
          <p:cNvPr id="4" name="Footer Placeholder 3">
            <a:extLst>
              <a:ext uri="{FF2B5EF4-FFF2-40B4-BE49-F238E27FC236}">
                <a16:creationId xmlns:a16="http://schemas.microsoft.com/office/drawing/2014/main" id="{17CA91F7-888E-5CE2-834B-1F1DDA7F7A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DE73D4-026E-3AE2-580B-8081B03AFF8D}"/>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4029376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8FE4E-7494-5B38-C61E-38D7E7A8A0A5}"/>
              </a:ext>
            </a:extLst>
          </p:cNvPr>
          <p:cNvSpPr>
            <a:spLocks noGrp="1"/>
          </p:cNvSpPr>
          <p:nvPr>
            <p:ph type="dt" sz="half" idx="10"/>
          </p:nvPr>
        </p:nvSpPr>
        <p:spPr/>
        <p:txBody>
          <a:bodyPr/>
          <a:lstStyle/>
          <a:p>
            <a:fld id="{DEF2FEF5-1B1A-EA42-A199-582F9B1E3EA2}" type="datetimeFigureOut">
              <a:rPr lang="en-US" smtClean="0"/>
              <a:t>8/28/2025</a:t>
            </a:fld>
            <a:endParaRPr lang="en-US"/>
          </a:p>
        </p:txBody>
      </p:sp>
      <p:sp>
        <p:nvSpPr>
          <p:cNvPr id="3" name="Footer Placeholder 2">
            <a:extLst>
              <a:ext uri="{FF2B5EF4-FFF2-40B4-BE49-F238E27FC236}">
                <a16:creationId xmlns:a16="http://schemas.microsoft.com/office/drawing/2014/main" id="{3734D88E-DC82-9FCF-4285-58B7C9D549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5252C9-0F6F-96B4-8085-4C786A8EA67F}"/>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3098112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B8CD-64E6-F77B-67E6-29281C4673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B046EC-4EE3-2D61-02D9-9D5FEC924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AA833-2703-F2CA-039B-A9A501A03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DCFF40-21FA-7B49-6AD1-E24F84C3C980}"/>
              </a:ext>
            </a:extLst>
          </p:cNvPr>
          <p:cNvSpPr>
            <a:spLocks noGrp="1"/>
          </p:cNvSpPr>
          <p:nvPr>
            <p:ph type="dt" sz="half" idx="10"/>
          </p:nvPr>
        </p:nvSpPr>
        <p:spPr/>
        <p:txBody>
          <a:bodyPr/>
          <a:lstStyle/>
          <a:p>
            <a:fld id="{DEF2FEF5-1B1A-EA42-A199-582F9B1E3EA2}" type="datetimeFigureOut">
              <a:rPr lang="en-US" smtClean="0"/>
              <a:t>8/28/2025</a:t>
            </a:fld>
            <a:endParaRPr lang="en-US"/>
          </a:p>
        </p:txBody>
      </p:sp>
      <p:sp>
        <p:nvSpPr>
          <p:cNvPr id="6" name="Footer Placeholder 5">
            <a:extLst>
              <a:ext uri="{FF2B5EF4-FFF2-40B4-BE49-F238E27FC236}">
                <a16:creationId xmlns:a16="http://schemas.microsoft.com/office/drawing/2014/main" id="{12C47AC9-2ED5-3C1E-0C0A-C1BD98770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9750B-3A94-0709-BC0A-9965EE1AEB6E}"/>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1176025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C2EC-799A-8EA5-84EC-8CC408B5E7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E60806-8DC0-040F-C0E8-4AE7034F0B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8C2050-AAC5-BC41-257B-22C7E6BE4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13E235-B77C-A0FF-F759-34F964EB1175}"/>
              </a:ext>
            </a:extLst>
          </p:cNvPr>
          <p:cNvSpPr>
            <a:spLocks noGrp="1"/>
          </p:cNvSpPr>
          <p:nvPr>
            <p:ph type="dt" sz="half" idx="10"/>
          </p:nvPr>
        </p:nvSpPr>
        <p:spPr/>
        <p:txBody>
          <a:bodyPr/>
          <a:lstStyle/>
          <a:p>
            <a:fld id="{DEF2FEF5-1B1A-EA42-A199-582F9B1E3EA2}" type="datetimeFigureOut">
              <a:rPr lang="en-US" smtClean="0"/>
              <a:t>8/28/2025</a:t>
            </a:fld>
            <a:endParaRPr lang="en-US"/>
          </a:p>
        </p:txBody>
      </p:sp>
      <p:sp>
        <p:nvSpPr>
          <p:cNvPr id="6" name="Footer Placeholder 5">
            <a:extLst>
              <a:ext uri="{FF2B5EF4-FFF2-40B4-BE49-F238E27FC236}">
                <a16:creationId xmlns:a16="http://schemas.microsoft.com/office/drawing/2014/main" id="{8453B312-639A-7D8C-6FC9-17E1E5478F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5A8816-220C-04A4-DC0E-6D9FB48197C3}"/>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3186279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C2DDB-E08A-AE80-B8C4-5331222781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5DBD2A-63FE-D440-518A-BB0ED072FB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A9C13-589A-CCBA-07BA-B85F11F97EA1}"/>
              </a:ext>
            </a:extLst>
          </p:cNvPr>
          <p:cNvSpPr>
            <a:spLocks noGrp="1"/>
          </p:cNvSpPr>
          <p:nvPr>
            <p:ph type="dt" sz="half" idx="10"/>
          </p:nvPr>
        </p:nvSpPr>
        <p:spPr/>
        <p:txBody>
          <a:bodyPr/>
          <a:lstStyle/>
          <a:p>
            <a:fld id="{DEF2FEF5-1B1A-EA42-A199-582F9B1E3EA2}" type="datetimeFigureOut">
              <a:rPr lang="en-US" smtClean="0"/>
              <a:t>8/28/2025</a:t>
            </a:fld>
            <a:endParaRPr lang="en-US"/>
          </a:p>
        </p:txBody>
      </p:sp>
      <p:sp>
        <p:nvSpPr>
          <p:cNvPr id="5" name="Footer Placeholder 4">
            <a:extLst>
              <a:ext uri="{FF2B5EF4-FFF2-40B4-BE49-F238E27FC236}">
                <a16:creationId xmlns:a16="http://schemas.microsoft.com/office/drawing/2014/main" id="{520B9C43-5F05-7DD6-C673-5DDEA8E40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2FACA-8357-FDEB-B21E-E4A28887D48E}"/>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1895721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DBBFA5-2805-86F5-1ECC-4A6E9837CE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498E4A-F466-532C-95D4-5919A7EC71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DD856-3980-DA1B-8460-32754F70A686}"/>
              </a:ext>
            </a:extLst>
          </p:cNvPr>
          <p:cNvSpPr>
            <a:spLocks noGrp="1"/>
          </p:cNvSpPr>
          <p:nvPr>
            <p:ph type="dt" sz="half" idx="10"/>
          </p:nvPr>
        </p:nvSpPr>
        <p:spPr/>
        <p:txBody>
          <a:bodyPr/>
          <a:lstStyle/>
          <a:p>
            <a:fld id="{DEF2FEF5-1B1A-EA42-A199-582F9B1E3EA2}" type="datetimeFigureOut">
              <a:rPr lang="en-US" smtClean="0"/>
              <a:t>8/28/2025</a:t>
            </a:fld>
            <a:endParaRPr lang="en-US"/>
          </a:p>
        </p:txBody>
      </p:sp>
      <p:sp>
        <p:nvSpPr>
          <p:cNvPr id="5" name="Footer Placeholder 4">
            <a:extLst>
              <a:ext uri="{FF2B5EF4-FFF2-40B4-BE49-F238E27FC236}">
                <a16:creationId xmlns:a16="http://schemas.microsoft.com/office/drawing/2014/main" id="{280CF791-2B6B-77FE-7288-46AF5E432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6DC0D-F9B5-806D-33DC-6423CE19E929}"/>
              </a:ext>
            </a:extLst>
          </p:cNvPr>
          <p:cNvSpPr>
            <a:spLocks noGrp="1"/>
          </p:cNvSpPr>
          <p:nvPr>
            <p:ph type="sldNum" sz="quarter" idx="12"/>
          </p:nvPr>
        </p:nvSpPr>
        <p:spPr/>
        <p:txBody>
          <a:bodyPr/>
          <a:lstStyle/>
          <a:p>
            <a:fld id="{CD85E5EB-4118-6847-B313-E9B27CE6B000}" type="slidenum">
              <a:rPr lang="en-US" smtClean="0"/>
              <a:t>‹#›</a:t>
            </a:fld>
            <a:endParaRPr lang="en-US"/>
          </a:p>
        </p:txBody>
      </p:sp>
    </p:spTree>
    <p:extLst>
      <p:ext uri="{BB962C8B-B14F-4D97-AF65-F5344CB8AC3E}">
        <p14:creationId xmlns:p14="http://schemas.microsoft.com/office/powerpoint/2010/main" val="189934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70670"/>
            <a:ext cx="10363200" cy="556359"/>
          </a:xfrm>
        </p:spPr>
        <p:txBody>
          <a:bodyPr>
            <a:normAutofit/>
          </a:bodyPr>
          <a:lstStyle>
            <a:lvl1pPr algn="l">
              <a:defRPr sz="4000" b="0" i="0">
                <a:solidFill>
                  <a:srgbClr val="003A70"/>
                </a:solidFill>
                <a:latin typeface="+mn-lt"/>
              </a:defRPr>
            </a:lvl1pPr>
          </a:lstStyle>
          <a:p>
            <a:r>
              <a:rPr lang="en-US" dirty="0"/>
              <a:t>Click to edit Master title style</a:t>
            </a:r>
          </a:p>
        </p:txBody>
      </p:sp>
      <p:sp>
        <p:nvSpPr>
          <p:cNvPr id="3" name="Subtitle 2"/>
          <p:cNvSpPr>
            <a:spLocks noGrp="1"/>
          </p:cNvSpPr>
          <p:nvPr>
            <p:ph type="subTitle" idx="1"/>
          </p:nvPr>
        </p:nvSpPr>
        <p:spPr>
          <a:xfrm>
            <a:off x="914400" y="2471781"/>
            <a:ext cx="10363200" cy="593607"/>
          </a:xfrm>
        </p:spPr>
        <p:txBody>
          <a:bodyPr>
            <a:normAutofit/>
          </a:bodyPr>
          <a:lstStyle>
            <a:lvl1pPr marL="0" indent="0" algn="l">
              <a:buNone/>
              <a:defRPr sz="3200">
                <a:solidFill>
                  <a:srgbClr val="003A70"/>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ext Placeholder 11"/>
          <p:cNvSpPr>
            <a:spLocks noGrp="1"/>
          </p:cNvSpPr>
          <p:nvPr>
            <p:ph type="body" sz="quarter" idx="10" hasCustomPrompt="1"/>
          </p:nvPr>
        </p:nvSpPr>
        <p:spPr>
          <a:xfrm>
            <a:off x="977904" y="3140315"/>
            <a:ext cx="4519083" cy="889000"/>
          </a:xfrm>
        </p:spPr>
        <p:txBody>
          <a:bodyPr>
            <a:normAutofit/>
          </a:bodyPr>
          <a:lstStyle>
            <a:lvl1pPr marL="0" indent="0">
              <a:buFontTx/>
              <a:buNone/>
              <a:defRPr sz="2000" baseline="0">
                <a:solidFill>
                  <a:srgbClr val="003A70"/>
                </a:solidFill>
                <a:latin typeface="+mn-lt"/>
              </a:defRPr>
            </a:lvl1pPr>
          </a:lstStyle>
          <a:p>
            <a:pPr lvl="0"/>
            <a:r>
              <a:rPr lang="en-US" dirty="0"/>
              <a:t>Month, day year</a:t>
            </a:r>
          </a:p>
        </p:txBody>
      </p:sp>
      <p:cxnSp>
        <p:nvCxnSpPr>
          <p:cNvPr id="7" name="Straight Connector 6"/>
          <p:cNvCxnSpPr/>
          <p:nvPr userDrawn="1"/>
        </p:nvCxnSpPr>
        <p:spPr>
          <a:xfrm>
            <a:off x="914400" y="3066114"/>
            <a:ext cx="10363200" cy="0"/>
          </a:xfrm>
          <a:prstGeom prst="line">
            <a:avLst/>
          </a:prstGeom>
          <a:ln>
            <a:solidFill>
              <a:srgbClr val="003A70"/>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00E8AAAE-4D6E-5540-A894-A4A68792C2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4681" y="5594495"/>
            <a:ext cx="4892919" cy="567869"/>
          </a:xfrm>
          <a:prstGeom prst="rect">
            <a:avLst/>
          </a:prstGeom>
        </p:spPr>
      </p:pic>
    </p:spTree>
    <p:extLst>
      <p:ext uri="{BB962C8B-B14F-4D97-AF65-F5344CB8AC3E}">
        <p14:creationId xmlns:p14="http://schemas.microsoft.com/office/powerpoint/2010/main" val="3119901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grpSp>
        <p:nvGrpSpPr>
          <p:cNvPr id="2" name="Group 1">
            <a:extLst>
              <a:ext uri="{FF2B5EF4-FFF2-40B4-BE49-F238E27FC236}">
                <a16:creationId xmlns:a16="http://schemas.microsoft.com/office/drawing/2014/main" id="{103C3A48-379F-B0F5-C6C5-7566410FFEF3}"/>
              </a:ext>
            </a:extLst>
          </p:cNvPr>
          <p:cNvGrpSpPr/>
          <p:nvPr userDrawn="1"/>
        </p:nvGrpSpPr>
        <p:grpSpPr>
          <a:xfrm>
            <a:off x="-21265" y="1828800"/>
            <a:ext cx="11520758" cy="5059175"/>
            <a:chOff x="-880607" y="1798825"/>
            <a:chExt cx="11520758" cy="5059175"/>
          </a:xfrm>
          <a:solidFill>
            <a:srgbClr val="134994"/>
          </a:solidFill>
        </p:grpSpPr>
        <p:sp>
          <p:nvSpPr>
            <p:cNvPr id="3" name="Rectangle 17">
              <a:extLst>
                <a:ext uri="{FF2B5EF4-FFF2-40B4-BE49-F238E27FC236}">
                  <a16:creationId xmlns:a16="http://schemas.microsoft.com/office/drawing/2014/main" id="{D19550FE-E946-514C-252D-2F2E8C26A27C}"/>
                </a:ext>
              </a:extLst>
            </p:cNvPr>
            <p:cNvSpPr/>
            <p:nvPr/>
          </p:nvSpPr>
          <p:spPr>
            <a:xfrm>
              <a:off x="4041296" y="1798825"/>
              <a:ext cx="6598855"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7">
              <a:extLst>
                <a:ext uri="{FF2B5EF4-FFF2-40B4-BE49-F238E27FC236}">
                  <a16:creationId xmlns:a16="http://schemas.microsoft.com/office/drawing/2014/main" id="{D8298F10-FF4F-15D3-73FD-EAAD87846C53}"/>
                </a:ext>
              </a:extLst>
            </p:cNvPr>
            <p:cNvSpPr/>
            <p:nvPr/>
          </p:nvSpPr>
          <p:spPr>
            <a:xfrm>
              <a:off x="-880607"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7">
              <a:extLst>
                <a:ext uri="{FF2B5EF4-FFF2-40B4-BE49-F238E27FC236}">
                  <a16:creationId xmlns:a16="http://schemas.microsoft.com/office/drawing/2014/main" id="{0979B83D-0105-FBC3-92A8-FBE35E1959C9}"/>
                </a:ext>
              </a:extLst>
            </p:cNvPr>
            <p:cNvSpPr/>
            <p:nvPr userDrawn="1"/>
          </p:nvSpPr>
          <p:spPr>
            <a:xfrm>
              <a:off x="56096"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BA575C6-A62B-222A-B234-8ED544FCB155}"/>
              </a:ext>
            </a:extLst>
          </p:cNvPr>
          <p:cNvPicPr>
            <a:picLocks noChangeAspect="1"/>
          </p:cNvPicPr>
          <p:nvPr userDrawn="1"/>
        </p:nvPicPr>
        <p:blipFill>
          <a:blip r:embed="rId2"/>
          <a:srcRect/>
          <a:stretch/>
        </p:blipFill>
        <p:spPr>
          <a:xfrm>
            <a:off x="7192736" y="509144"/>
            <a:ext cx="4314988" cy="877941"/>
          </a:xfrm>
          <a:prstGeom prst="rect">
            <a:avLst/>
          </a:prstGeom>
        </p:spPr>
      </p:pic>
    </p:spTree>
    <p:extLst>
      <p:ext uri="{BB962C8B-B14F-4D97-AF65-F5344CB8AC3E}">
        <p14:creationId xmlns:p14="http://schemas.microsoft.com/office/powerpoint/2010/main" val="1149164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369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926697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7D23A7-7402-0843-A222-AAEABEA1D2C1}" type="datetime1">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4270871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7D23A7-7402-0843-A222-AAEABEA1D2C1}" type="datetime1">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3731793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7D23A7-7402-0843-A222-AAEABEA1D2C1}" type="datetime1">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4013892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7D23A7-7402-0843-A222-AAEABEA1D2C1}" type="datetime1">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793466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7D23A7-7402-0843-A222-AAEABEA1D2C1}" type="datetime1">
              <a:rPr lang="en-US" smtClean="0"/>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3308798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7D23A7-7402-0843-A222-AAEABEA1D2C1}" type="datetime1">
              <a:rPr lang="en-US" smtClean="0"/>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883365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7D23A7-7402-0843-A222-AAEABEA1D2C1}" type="datetime1">
              <a:rPr lang="en-US" smtClean="0"/>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371143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FE307F-B16B-44B3-8758-C38130208F19}"/>
              </a:ext>
            </a:extLst>
          </p:cNvPr>
          <p:cNvSpPr>
            <a:spLocks noGrp="1"/>
          </p:cNvSpPr>
          <p:nvPr>
            <p:ph idx="1"/>
          </p:nvPr>
        </p:nvSpPr>
        <p:spPr>
          <a:xfrm>
            <a:off x="461914" y="1460500"/>
            <a:ext cx="11453567" cy="4351338"/>
          </a:xfrm>
          <a:prstGeom prst="rect">
            <a:avLst/>
          </a:prstGeom>
        </p:spPr>
        <p:txBody>
          <a:bodyPr/>
          <a:lstStyle>
            <a:lvl1pPr>
              <a:defRPr>
                <a:solidFill>
                  <a:srgbClr val="42474F"/>
                </a:solidFill>
                <a:latin typeface="Arial" panose="020B0604020202020204" pitchFamily="34" charset="0"/>
                <a:cs typeface="Arial" panose="020B0604020202020204" pitchFamily="34" charset="0"/>
              </a:defRPr>
            </a:lvl1pPr>
            <a:lvl2pPr>
              <a:defRPr>
                <a:solidFill>
                  <a:srgbClr val="42474F"/>
                </a:solidFill>
                <a:latin typeface="Arial" panose="020B0604020202020204" pitchFamily="34" charset="0"/>
                <a:cs typeface="Arial" panose="020B0604020202020204" pitchFamily="34" charset="0"/>
              </a:defRPr>
            </a:lvl2pPr>
            <a:lvl3pPr>
              <a:defRPr>
                <a:solidFill>
                  <a:srgbClr val="42474F"/>
                </a:solidFill>
                <a:latin typeface="Arial" panose="020B0604020202020204" pitchFamily="34" charset="0"/>
                <a:cs typeface="Arial" panose="020B0604020202020204" pitchFamily="34" charset="0"/>
              </a:defRPr>
            </a:lvl3pPr>
            <a:lvl4pPr>
              <a:defRPr>
                <a:solidFill>
                  <a:srgbClr val="42474F"/>
                </a:solidFill>
                <a:latin typeface="Arial" panose="020B0604020202020204" pitchFamily="34" charset="0"/>
                <a:cs typeface="Arial" panose="020B0604020202020204" pitchFamily="34" charset="0"/>
              </a:defRPr>
            </a:lvl4pPr>
            <a:lvl5pPr>
              <a:defRPr>
                <a:solidFill>
                  <a:srgbClr val="42474F"/>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3" name="Title 1">
            <a:extLst>
              <a:ext uri="{FF2B5EF4-FFF2-40B4-BE49-F238E27FC236}">
                <a16:creationId xmlns:a16="http://schemas.microsoft.com/office/drawing/2014/main" id="{0B5C1B5E-1C2C-594E-A822-1B3CDDD0B2B2}"/>
              </a:ext>
            </a:extLst>
          </p:cNvPr>
          <p:cNvSpPr>
            <a:spLocks noGrp="1"/>
          </p:cNvSpPr>
          <p:nvPr>
            <p:ph type="title" hasCustomPrompt="1"/>
          </p:nvPr>
        </p:nvSpPr>
        <p:spPr>
          <a:xfrm>
            <a:off x="140541" y="2"/>
            <a:ext cx="11774939" cy="1325563"/>
          </a:xfrm>
          <a:prstGeom prst="rect">
            <a:avLst/>
          </a:prstGeom>
        </p:spPr>
        <p:txBody>
          <a:bodyPr/>
          <a:lstStyle>
            <a:lvl1pPr>
              <a:defRPr b="1">
                <a:solidFill>
                  <a:srgbClr val="386475"/>
                </a:solidFill>
              </a:defRPr>
            </a:lvl1pPr>
          </a:lstStyle>
          <a:p>
            <a:r>
              <a:rPr lang="en-US"/>
              <a:t>Click to Edit Master Title Style</a:t>
            </a:r>
          </a:p>
        </p:txBody>
      </p:sp>
      <p:sp>
        <p:nvSpPr>
          <p:cNvPr id="14" name="Rectangle 13">
            <a:extLst>
              <a:ext uri="{FF2B5EF4-FFF2-40B4-BE49-F238E27FC236}">
                <a16:creationId xmlns:a16="http://schemas.microsoft.com/office/drawing/2014/main" id="{F2AAB74B-EE38-3F41-A079-4E0303A00E01}"/>
              </a:ext>
            </a:extLst>
          </p:cNvPr>
          <p:cNvSpPr/>
          <p:nvPr/>
        </p:nvSpPr>
        <p:spPr>
          <a:xfrm>
            <a:off x="1" y="1119668"/>
            <a:ext cx="1322532" cy="45719"/>
          </a:xfrm>
          <a:prstGeom prst="rect">
            <a:avLst/>
          </a:prstGeom>
          <a:solidFill>
            <a:srgbClr val="D3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solidFill>
                <a:schemeClr val="accent2">
                  <a:lumMod val="75000"/>
                </a:schemeClr>
              </a:solidFill>
              <a:latin typeface="Arial" panose="020B0604020202020204" pitchFamily="34" charset="0"/>
            </a:endParaRPr>
          </a:p>
        </p:txBody>
      </p:sp>
      <p:sp>
        <p:nvSpPr>
          <p:cNvPr id="11" name="Slide Number Placeholder 8">
            <a:extLst>
              <a:ext uri="{FF2B5EF4-FFF2-40B4-BE49-F238E27FC236}">
                <a16:creationId xmlns:a16="http://schemas.microsoft.com/office/drawing/2014/main" id="{FC6E753B-8812-964C-AA79-AEE6C287093F}"/>
              </a:ext>
            </a:extLst>
          </p:cNvPr>
          <p:cNvSpPr>
            <a:spLocks noGrp="1"/>
          </p:cNvSpPr>
          <p:nvPr>
            <p:ph type="sldNum" sz="quarter" idx="12"/>
          </p:nvPr>
        </p:nvSpPr>
        <p:spPr>
          <a:xfrm>
            <a:off x="140541" y="6356352"/>
            <a:ext cx="2743200" cy="365125"/>
          </a:xfrm>
          <a:prstGeom prst="rect">
            <a:avLst/>
          </a:prstGeom>
        </p:spPr>
        <p:txBody>
          <a:bodyPr/>
          <a:lstStyle/>
          <a:p>
            <a:fld id="{EB79111E-3924-4EDC-89B9-54A8E35A8E57}" type="slidenum">
              <a:rPr lang="en-US" smtClean="0"/>
              <a:t>‹#›</a:t>
            </a:fld>
            <a:endParaRPr lang="en-US"/>
          </a:p>
        </p:txBody>
      </p:sp>
    </p:spTree>
    <p:extLst>
      <p:ext uri="{BB962C8B-B14F-4D97-AF65-F5344CB8AC3E}">
        <p14:creationId xmlns:p14="http://schemas.microsoft.com/office/powerpoint/2010/main" val="3034469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7D23A7-7402-0843-A222-AAEABEA1D2C1}" type="datetime1">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1360569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7D23A7-7402-0843-A222-AAEABEA1D2C1}" type="datetime1">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3095830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7D23A7-7402-0843-A222-AAEABEA1D2C1}" type="datetime1">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4970471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7D23A7-7402-0843-A222-AAEABEA1D2C1}" type="datetime1">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1AC62-753B-3240-A76B-ED140B7F97AA}" type="slidenum">
              <a:rPr lang="en-US" smtClean="0"/>
              <a:pPr/>
              <a:t>‹#›</a:t>
            </a:fld>
            <a:endParaRPr lang="en-US"/>
          </a:p>
        </p:txBody>
      </p:sp>
    </p:spTree>
    <p:extLst>
      <p:ext uri="{BB962C8B-B14F-4D97-AF65-F5344CB8AC3E}">
        <p14:creationId xmlns:p14="http://schemas.microsoft.com/office/powerpoint/2010/main" val="1058962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grpSp>
        <p:nvGrpSpPr>
          <p:cNvPr id="2" name="Group 1">
            <a:extLst>
              <a:ext uri="{FF2B5EF4-FFF2-40B4-BE49-F238E27FC236}">
                <a16:creationId xmlns:a16="http://schemas.microsoft.com/office/drawing/2014/main" id="{103C3A48-379F-B0F5-C6C5-7566410FFEF3}"/>
              </a:ext>
            </a:extLst>
          </p:cNvPr>
          <p:cNvGrpSpPr/>
          <p:nvPr userDrawn="1"/>
        </p:nvGrpSpPr>
        <p:grpSpPr>
          <a:xfrm>
            <a:off x="-21265" y="1828800"/>
            <a:ext cx="11520758" cy="5059175"/>
            <a:chOff x="-880607" y="1798825"/>
            <a:chExt cx="11520758" cy="5059175"/>
          </a:xfrm>
          <a:solidFill>
            <a:srgbClr val="134994"/>
          </a:solidFill>
        </p:grpSpPr>
        <p:sp>
          <p:nvSpPr>
            <p:cNvPr id="3" name="Rectangle 17">
              <a:extLst>
                <a:ext uri="{FF2B5EF4-FFF2-40B4-BE49-F238E27FC236}">
                  <a16:creationId xmlns:a16="http://schemas.microsoft.com/office/drawing/2014/main" id="{D19550FE-E946-514C-252D-2F2E8C26A27C}"/>
                </a:ext>
              </a:extLst>
            </p:cNvPr>
            <p:cNvSpPr/>
            <p:nvPr/>
          </p:nvSpPr>
          <p:spPr>
            <a:xfrm>
              <a:off x="4041296" y="1798825"/>
              <a:ext cx="6598855"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7">
              <a:extLst>
                <a:ext uri="{FF2B5EF4-FFF2-40B4-BE49-F238E27FC236}">
                  <a16:creationId xmlns:a16="http://schemas.microsoft.com/office/drawing/2014/main" id="{D8298F10-FF4F-15D3-73FD-EAAD87846C53}"/>
                </a:ext>
              </a:extLst>
            </p:cNvPr>
            <p:cNvSpPr/>
            <p:nvPr/>
          </p:nvSpPr>
          <p:spPr>
            <a:xfrm>
              <a:off x="-880607"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7">
              <a:extLst>
                <a:ext uri="{FF2B5EF4-FFF2-40B4-BE49-F238E27FC236}">
                  <a16:creationId xmlns:a16="http://schemas.microsoft.com/office/drawing/2014/main" id="{0979B83D-0105-FBC3-92A8-FBE35E1959C9}"/>
                </a:ext>
              </a:extLst>
            </p:cNvPr>
            <p:cNvSpPr/>
            <p:nvPr userDrawn="1"/>
          </p:nvSpPr>
          <p:spPr>
            <a:xfrm>
              <a:off x="56096"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BA575C6-A62B-222A-B234-8ED544FCB155}"/>
              </a:ext>
            </a:extLst>
          </p:cNvPr>
          <p:cNvPicPr>
            <a:picLocks noChangeAspect="1"/>
          </p:cNvPicPr>
          <p:nvPr userDrawn="1"/>
        </p:nvPicPr>
        <p:blipFill>
          <a:blip r:embed="rId2"/>
          <a:srcRect/>
          <a:stretch/>
        </p:blipFill>
        <p:spPr>
          <a:xfrm>
            <a:off x="7192736" y="509144"/>
            <a:ext cx="4314988" cy="877941"/>
          </a:xfrm>
          <a:prstGeom prst="rect">
            <a:avLst/>
          </a:prstGeom>
        </p:spPr>
      </p:pic>
    </p:spTree>
    <p:extLst>
      <p:ext uri="{BB962C8B-B14F-4D97-AF65-F5344CB8AC3E}">
        <p14:creationId xmlns:p14="http://schemas.microsoft.com/office/powerpoint/2010/main" val="5577277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Image Placeholder Blue Quot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7FE649-EA55-A4BF-E687-70A5DCD20EA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781"/>
          <a:stretch/>
        </p:blipFill>
        <p:spPr>
          <a:xfrm>
            <a:off x="0" y="0"/>
            <a:ext cx="4940389" cy="6858000"/>
          </a:xfrm>
          <a:prstGeom prst="rect">
            <a:avLst/>
          </a:prstGeom>
        </p:spPr>
      </p:pic>
      <p:sp>
        <p:nvSpPr>
          <p:cNvPr id="6" name="Picture Placeholder 5">
            <a:extLst>
              <a:ext uri="{FF2B5EF4-FFF2-40B4-BE49-F238E27FC236}">
                <a16:creationId xmlns:a16="http://schemas.microsoft.com/office/drawing/2014/main" id="{EBDEB1F9-572E-9CBF-F735-F9A05569B245}"/>
              </a:ext>
            </a:extLst>
          </p:cNvPr>
          <p:cNvSpPr>
            <a:spLocks noGrp="1"/>
          </p:cNvSpPr>
          <p:nvPr>
            <p:ph type="pic" sz="quarter" idx="11" hasCustomPrompt="1"/>
          </p:nvPr>
        </p:nvSpPr>
        <p:spPr>
          <a:xfrm>
            <a:off x="623523" y="1795640"/>
            <a:ext cx="2239963" cy="2803403"/>
          </a:xfrm>
        </p:spPr>
        <p:txBody>
          <a:bodyPr>
            <a:normAutofit/>
          </a:bodyPr>
          <a:lstStyle>
            <a:lvl1pPr>
              <a:buClr>
                <a:schemeClr val="bg1"/>
              </a:buClr>
              <a:defRPr sz="1600">
                <a:solidFill>
                  <a:schemeClr val="bg1"/>
                </a:solidFill>
              </a:defRPr>
            </a:lvl1pPr>
          </a:lstStyle>
          <a:p>
            <a:r>
              <a:rPr lang="en-US"/>
              <a:t>Click icon to add profile picture</a:t>
            </a: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13" name="Text Placeholder 12">
            <a:extLst>
              <a:ext uri="{FF2B5EF4-FFF2-40B4-BE49-F238E27FC236}">
                <a16:creationId xmlns:a16="http://schemas.microsoft.com/office/drawing/2014/main" id="{B21B2DC6-003E-AF83-48A3-CA63A1502A44}"/>
              </a:ext>
            </a:extLst>
          </p:cNvPr>
          <p:cNvSpPr>
            <a:spLocks noGrp="1"/>
          </p:cNvSpPr>
          <p:nvPr>
            <p:ph type="body" sz="quarter" idx="14" hasCustomPrompt="1"/>
          </p:nvPr>
        </p:nvSpPr>
        <p:spPr>
          <a:xfrm>
            <a:off x="4693920" y="1880342"/>
            <a:ext cx="6799580" cy="3829702"/>
          </a:xfrm>
        </p:spPr>
        <p:txBody>
          <a:bodyPr anchor="ctr" anchorCtr="0"/>
          <a:lstStyle>
            <a:lvl1pPr marL="0" indent="0">
              <a:buFontTx/>
              <a:buNone/>
              <a:defRPr>
                <a:solidFill>
                  <a:srgbClr val="00B7E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“Quote copy.”</a:t>
            </a:r>
          </a:p>
        </p:txBody>
      </p:sp>
      <p:pic>
        <p:nvPicPr>
          <p:cNvPr id="7" name="Graphic 6">
            <a:extLst>
              <a:ext uri="{FF2B5EF4-FFF2-40B4-BE49-F238E27FC236}">
                <a16:creationId xmlns:a16="http://schemas.microsoft.com/office/drawing/2014/main" id="{CF433C28-15C8-34ED-E68C-9FCC9EE3AC1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4865585"/>
            <a:ext cx="4238139" cy="1038259"/>
          </a:xfrm>
          <a:prstGeom prst="rect">
            <a:avLst/>
          </a:prstGeom>
        </p:spPr>
      </p:pic>
      <p:sp>
        <p:nvSpPr>
          <p:cNvPr id="12" name="Text Placeholder 21">
            <a:extLst>
              <a:ext uri="{FF2B5EF4-FFF2-40B4-BE49-F238E27FC236}">
                <a16:creationId xmlns:a16="http://schemas.microsoft.com/office/drawing/2014/main" id="{9B11AF71-76AF-81B5-6C0A-9AE82F8C20E1}"/>
              </a:ext>
            </a:extLst>
          </p:cNvPr>
          <p:cNvSpPr>
            <a:spLocks noGrp="1"/>
          </p:cNvSpPr>
          <p:nvPr>
            <p:ph type="body" sz="quarter" idx="13" hasCustomPrompt="1"/>
          </p:nvPr>
        </p:nvSpPr>
        <p:spPr>
          <a:xfrm>
            <a:off x="609133" y="5041707"/>
            <a:ext cx="3024083" cy="668337"/>
          </a:xfrm>
        </p:spPr>
        <p:txBody>
          <a:bodyPr lIns="0" tIns="0" rIns="0" bIns="0" anchor="ctr" anchorCtr="0">
            <a:noAutofit/>
          </a:bodyPr>
          <a:lstStyle>
            <a:lvl1pPr marL="0" indent="0">
              <a:lnSpc>
                <a:spcPct val="100000"/>
              </a:lnSpc>
              <a:buNone/>
              <a:defRPr sz="1600" b="0">
                <a:solidFill>
                  <a:schemeClr val="bg1"/>
                </a:solidFill>
                <a:latin typeface="Poppins" pitchFamily="2" charset="77"/>
                <a:cs typeface="Poppins" pitchFamily="2" charset="77"/>
              </a:defRPr>
            </a:lvl1pPr>
            <a:lvl2pPr marL="457200" indent="0">
              <a:buNone/>
              <a:defRPr sz="1600">
                <a:latin typeface="Poppins" pitchFamily="2" charset="77"/>
                <a:cs typeface="Poppins" pitchFamily="2" charset="77"/>
              </a:defRPr>
            </a:lvl2pPr>
            <a:lvl3pPr marL="914400" indent="0">
              <a:buNone/>
              <a:defRPr sz="1600">
                <a:latin typeface="Poppins" pitchFamily="2" charset="77"/>
                <a:cs typeface="Poppins" pitchFamily="2" charset="77"/>
              </a:defRPr>
            </a:lvl3pPr>
            <a:lvl4pPr marL="1371600" indent="0">
              <a:buNone/>
              <a:defRPr sz="1600">
                <a:latin typeface="Poppins" pitchFamily="2" charset="77"/>
                <a:cs typeface="Poppins" pitchFamily="2" charset="77"/>
              </a:defRPr>
            </a:lvl4pPr>
            <a:lvl5pPr marL="1828800" indent="0">
              <a:buNone/>
              <a:defRPr sz="1600">
                <a:latin typeface="Poppins" pitchFamily="2" charset="77"/>
                <a:cs typeface="Poppins" pitchFamily="2" charset="77"/>
              </a:defRPr>
            </a:lvl5pPr>
          </a:lstStyle>
          <a:p>
            <a:pPr lvl="0"/>
            <a:r>
              <a:rPr lang="en-US"/>
              <a:t>Name</a:t>
            </a:r>
            <a:br>
              <a:rPr lang="en-US"/>
            </a:br>
            <a:r>
              <a:rPr lang="en-US"/>
              <a:t>Title</a:t>
            </a:r>
          </a:p>
        </p:txBody>
      </p:sp>
    </p:spTree>
    <p:extLst>
      <p:ext uri="{BB962C8B-B14F-4D97-AF65-F5344CB8AC3E}">
        <p14:creationId xmlns:p14="http://schemas.microsoft.com/office/powerpoint/2010/main" val="2792190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DB4986DD-4911-4EDF-AC10-3C69EFE65CEB}"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2096196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3509" y="1415513"/>
            <a:ext cx="10641491" cy="4598939"/>
          </a:xfrm>
        </p:spPr>
        <p:txBody>
          <a:bodyPr>
            <a:normAutofit/>
          </a:bodyPr>
          <a:lstStyle>
            <a:lvl1pPr>
              <a:defRPr sz="3733">
                <a:latin typeface="+mn-lt"/>
              </a:defRPr>
            </a:lvl1pPr>
            <a:lvl2pPr marL="914377" indent="-304792">
              <a:buFont typeface="Calibri" panose="020F0502020204030204" pitchFamily="34" charset="0"/>
              <a:buChar char="-"/>
              <a:defRPr sz="3200">
                <a:latin typeface="+mn-lt"/>
              </a:defRPr>
            </a:lvl2pPr>
            <a:lvl3pPr marL="1523962" indent="-304792">
              <a:buFont typeface="Wingdings" panose="05000000000000000000" pitchFamily="2" charset="2"/>
              <a:buChar char="§"/>
              <a:defRPr sz="2667">
                <a:latin typeface="+mn-lt"/>
              </a:defRPr>
            </a:lvl3pPr>
            <a:lvl4pPr>
              <a:defRPr sz="2400">
                <a:latin typeface="+mn-lt"/>
              </a:defRPr>
            </a:lvl4pPr>
            <a:lvl5pPr>
              <a:defRPr sz="24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sz="quarter" idx="14"/>
          </p:nvPr>
        </p:nvSpPr>
        <p:spPr>
          <a:xfrm>
            <a:off x="943509" y="455123"/>
            <a:ext cx="10641491" cy="799476"/>
          </a:xfrm>
        </p:spPr>
        <p:txBody>
          <a:bodyPr vert="horz" anchor="t">
            <a:noAutofit/>
          </a:bodyPr>
          <a:lstStyle>
            <a:lvl1pPr marL="0" indent="0">
              <a:lnSpc>
                <a:spcPct val="100000"/>
              </a:lnSpc>
              <a:buNone/>
              <a:defRPr sz="4800" b="1" cap="none" spc="160" baseline="0">
                <a:solidFill>
                  <a:schemeClr val="tx1"/>
                </a:solidFill>
                <a:latin typeface="+mn-lt"/>
              </a:defRPr>
            </a:lvl1pPr>
            <a:lvl2pPr>
              <a:defRPr sz="3733" b="1"/>
            </a:lvl2pPr>
            <a:lvl3pPr>
              <a:defRPr sz="3733" b="1"/>
            </a:lvl3pPr>
            <a:lvl4pPr>
              <a:defRPr sz="3733" b="1"/>
            </a:lvl4pPr>
            <a:lvl5pPr>
              <a:defRPr sz="3733" b="1"/>
            </a:lvl5pPr>
          </a:lstStyle>
          <a:p>
            <a:pPr lvl="0"/>
            <a:endParaRPr lang="en-US"/>
          </a:p>
        </p:txBody>
      </p:sp>
    </p:spTree>
    <p:extLst>
      <p:ext uri="{BB962C8B-B14F-4D97-AF65-F5344CB8AC3E}">
        <p14:creationId xmlns:p14="http://schemas.microsoft.com/office/powerpoint/2010/main" val="2817230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ird Image (Right)">
    <p:spTree>
      <p:nvGrpSpPr>
        <p:cNvPr id="1" name=""/>
        <p:cNvGrpSpPr/>
        <p:nvPr/>
      </p:nvGrpSpPr>
      <p:grpSpPr>
        <a:xfrm>
          <a:off x="0" y="0"/>
          <a:ext cx="0" cy="0"/>
          <a:chOff x="0" y="0"/>
          <a:chExt cx="0" cy="0"/>
        </a:xfrm>
      </p:grpSpPr>
      <p:sp>
        <p:nvSpPr>
          <p:cNvPr id="165" name="Shape 165"/>
          <p:cNvSpPr>
            <a:spLocks noGrp="1"/>
          </p:cNvSpPr>
          <p:nvPr>
            <p:ph type="pic" idx="14"/>
          </p:nvPr>
        </p:nvSpPr>
        <p:spPr>
          <a:xfrm>
            <a:off x="8120500" y="1"/>
            <a:ext cx="4070705" cy="6858001"/>
          </a:xfrm>
          <a:prstGeom prst="rect">
            <a:avLst/>
          </a:prstGeom>
        </p:spPr>
        <p:txBody>
          <a:bodyPr lIns="64291" tIns="32145" rIns="64291" bIns="32145">
            <a:noAutofit/>
          </a:bodyPr>
          <a:lstStyle/>
          <a:p>
            <a:endParaRPr/>
          </a:p>
        </p:txBody>
      </p:sp>
      <p:sp>
        <p:nvSpPr>
          <p:cNvPr id="9" name="Shape 4"/>
          <p:cNvSpPr>
            <a:spLocks noGrp="1"/>
          </p:cNvSpPr>
          <p:nvPr>
            <p:ph type="sldNum" sz="quarter" idx="2"/>
          </p:nvPr>
        </p:nvSpPr>
        <p:spPr>
          <a:xfrm>
            <a:off x="11594350" y="6266092"/>
            <a:ext cx="203580" cy="202682"/>
          </a:xfrm>
          <a:prstGeom prst="rect">
            <a:avLst/>
          </a:prstGeom>
          <a:ln w="3175">
            <a:miter lim="400000"/>
          </a:ln>
        </p:spPr>
        <p:txBody>
          <a:bodyPr wrap="none" lIns="19049" tIns="19049" rIns="19049" bIns="19049">
            <a:spAutoFit/>
          </a:bodyPr>
          <a:lstStyle>
            <a:lvl1pPr algn="ctr">
              <a:lnSpc>
                <a:spcPct val="100000"/>
              </a:lnSpc>
              <a:defRPr sz="1067">
                <a:solidFill>
                  <a:srgbClr val="A6AAA9"/>
                </a:solidFill>
                <a:latin typeface="Arial"/>
                <a:ea typeface="Arial"/>
                <a:cs typeface="Arial"/>
              </a:defRPr>
            </a:lvl1pPr>
          </a:lstStyle>
          <a:p>
            <a:fld id="{86CB4B4D-7CA3-9044-876B-883B54F8677D}" type="slidenum">
              <a:rPr lang="en-US" smtClean="0"/>
              <a:pPr/>
              <a:t>‹#›</a:t>
            </a:fld>
            <a:endParaRPr lang="en-US"/>
          </a:p>
        </p:txBody>
      </p:sp>
      <p:sp>
        <p:nvSpPr>
          <p:cNvPr id="8" name="Shape 166"/>
          <p:cNvSpPr>
            <a:spLocks noGrp="1"/>
          </p:cNvSpPr>
          <p:nvPr>
            <p:ph type="body" sz="quarter" idx="15"/>
          </p:nvPr>
        </p:nvSpPr>
        <p:spPr>
          <a:xfrm>
            <a:off x="891547" y="601335"/>
            <a:ext cx="6744496" cy="748988"/>
          </a:xfrm>
          <a:prstGeom prst="rect">
            <a:avLst/>
          </a:prstGeom>
        </p:spPr>
        <p:txBody>
          <a:bodyPr wrap="square" anchor="b">
            <a:spAutoFit/>
          </a:bodyPr>
          <a:lstStyle>
            <a:lvl1pPr marL="0" indent="0">
              <a:lnSpc>
                <a:spcPct val="100000"/>
              </a:lnSpc>
              <a:spcBef>
                <a:spcPts val="0"/>
              </a:spcBef>
              <a:buNone/>
              <a:defRPr sz="4267" b="1" cap="none" spc="40">
                <a:solidFill>
                  <a:schemeClr val="tx1"/>
                </a:solidFill>
                <a:latin typeface="Arial"/>
                <a:cs typeface="Arial"/>
              </a:defRPr>
            </a:lvl1pPr>
          </a:lstStyle>
          <a:p>
            <a:endParaRPr lang="en-US"/>
          </a:p>
        </p:txBody>
      </p:sp>
      <p:sp>
        <p:nvSpPr>
          <p:cNvPr id="11" name="Content Placeholder 2"/>
          <p:cNvSpPr>
            <a:spLocks noGrp="1"/>
          </p:cNvSpPr>
          <p:nvPr>
            <p:ph idx="1"/>
          </p:nvPr>
        </p:nvSpPr>
        <p:spPr>
          <a:xfrm>
            <a:off x="891547" y="1620252"/>
            <a:ext cx="6744496" cy="4394200"/>
          </a:xfrm>
        </p:spPr>
        <p:txBody>
          <a:bodyPr>
            <a:normAutofit/>
          </a:bodyPr>
          <a:lstStyle>
            <a:lvl1pPr>
              <a:defRPr sz="3200"/>
            </a:lvl1pPr>
            <a:lvl2pPr>
              <a:defRPr sz="2667"/>
            </a:lvl2pPr>
            <a:lvl3pPr>
              <a:defRPr sz="2400"/>
            </a:lvl3pPr>
            <a:lvl4pPr>
              <a:defRPr sz="2133"/>
            </a:lvl4pPr>
            <a:lvl5pPr>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49256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ory Slide image (left)">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0"/>
            <a:ext cx="6096000" cy="6858000"/>
          </a:xfrm>
          <a:prstGeom prst="rect">
            <a:avLst/>
          </a:prstGeom>
        </p:spPr>
      </p:sp>
      <p:sp>
        <p:nvSpPr>
          <p:cNvPr id="9" name="TextBox 8"/>
          <p:cNvSpPr txBox="1"/>
          <p:nvPr userDrawn="1"/>
        </p:nvSpPr>
        <p:spPr>
          <a:xfrm>
            <a:off x="6852353" y="348808"/>
            <a:ext cx="3866444" cy="25641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lnSpc>
                <a:spcPct val="100000"/>
              </a:lnSpc>
            </a:pPr>
            <a:r>
              <a:rPr lang="en-US" sz="1333">
                <a:solidFill>
                  <a:srgbClr val="215BC7"/>
                </a:solidFill>
                <a:latin typeface="Arial"/>
                <a:ea typeface="Arial"/>
                <a:cs typeface="Arial"/>
              </a:rPr>
              <a:t>WE ARE THE</a:t>
            </a:r>
            <a:endParaRPr kumimoji="0" lang="en-US" sz="1333" b="1" u="none" strike="noStrike" cap="none" spc="-13" normalizeH="0" baseline="0">
              <a:ln>
                <a:noFill/>
              </a:ln>
              <a:solidFill>
                <a:srgbClr val="215BC7"/>
              </a:solidFill>
              <a:effectLst/>
              <a:uFillTx/>
              <a:latin typeface="Arial"/>
              <a:ea typeface="Arial"/>
              <a:cs typeface="Arial"/>
              <a:sym typeface="Helvetica Light"/>
            </a:endParaRPr>
          </a:p>
        </p:txBody>
      </p:sp>
      <p:sp>
        <p:nvSpPr>
          <p:cNvPr id="11" name="Content Placeholder 2"/>
          <p:cNvSpPr>
            <a:spLocks noGrp="1"/>
          </p:cNvSpPr>
          <p:nvPr>
            <p:ph idx="1"/>
          </p:nvPr>
        </p:nvSpPr>
        <p:spPr>
          <a:xfrm>
            <a:off x="6513094" y="1925052"/>
            <a:ext cx="5358063" cy="4394200"/>
          </a:xfrm>
        </p:spPr>
        <p:txBody>
          <a:bodyPr>
            <a:normAutofit/>
          </a:bodyPr>
          <a:lstStyle>
            <a:lvl1pPr>
              <a:defRPr sz="3200"/>
            </a:lvl1pPr>
            <a:lvl2pPr>
              <a:defRPr sz="2667"/>
            </a:lvl2pPr>
            <a:lvl3pPr>
              <a:defRPr sz="2400"/>
            </a:lvl3pPr>
            <a:lvl4pPr>
              <a:defRPr sz="2133"/>
            </a:lvl4pPr>
            <a:lvl5pPr>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a:xfrm>
            <a:off x="6513094" y="1"/>
            <a:ext cx="2037349" cy="605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Shape 166"/>
          <p:cNvSpPr>
            <a:spLocks noGrp="1"/>
          </p:cNvSpPr>
          <p:nvPr>
            <p:ph type="body" sz="quarter" idx="15"/>
          </p:nvPr>
        </p:nvSpPr>
        <p:spPr>
          <a:xfrm>
            <a:off x="6513094" y="988337"/>
            <a:ext cx="5358063" cy="666786"/>
          </a:xfrm>
          <a:prstGeom prst="rect">
            <a:avLst/>
          </a:prstGeom>
        </p:spPr>
        <p:txBody>
          <a:bodyPr wrap="square" anchor="b">
            <a:spAutoFit/>
          </a:bodyPr>
          <a:lstStyle>
            <a:lvl1pPr marL="0" indent="0">
              <a:lnSpc>
                <a:spcPct val="100000"/>
              </a:lnSpc>
              <a:spcBef>
                <a:spcPts val="0"/>
              </a:spcBef>
              <a:buNone/>
              <a:defRPr sz="3733" b="1" cap="none" spc="40">
                <a:solidFill>
                  <a:schemeClr val="tx1"/>
                </a:solidFill>
                <a:latin typeface="Arial"/>
                <a:cs typeface="Arial"/>
              </a:defRPr>
            </a:lvl1pPr>
          </a:lstStyle>
          <a:p>
            <a:endParaRPr lang="en-US"/>
          </a:p>
        </p:txBody>
      </p:sp>
    </p:spTree>
    <p:extLst>
      <p:ext uri="{BB962C8B-B14F-4D97-AF65-F5344CB8AC3E}">
        <p14:creationId xmlns:p14="http://schemas.microsoft.com/office/powerpoint/2010/main" val="1224431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0E321-AB02-4ECA-BE2F-333C84F043E8}" type="datetimeFigureOut">
              <a:rPr lang="en-US" smtClean="0">
                <a:solidFill>
                  <a:srgbClr val="000000">
                    <a:tint val="75000"/>
                  </a:srgbClr>
                </a:solidFill>
              </a:rPr>
              <a:pPr/>
              <a:t>8/28/2025</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568C67D7-5A40-43BC-85C5-47CD74E2640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712342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t Blue_Half Quote (Left)">
    <p:spTree>
      <p:nvGrpSpPr>
        <p:cNvPr id="1" name=""/>
        <p:cNvGrpSpPr/>
        <p:nvPr/>
      </p:nvGrpSpPr>
      <p:grpSpPr>
        <a:xfrm>
          <a:off x="0" y="0"/>
          <a:ext cx="0" cy="0"/>
          <a:chOff x="0" y="0"/>
          <a:chExt cx="0" cy="0"/>
        </a:xfrm>
      </p:grpSpPr>
      <p:sp>
        <p:nvSpPr>
          <p:cNvPr id="10" name="Rectangle 9"/>
          <p:cNvSpPr/>
          <p:nvPr userDrawn="1"/>
        </p:nvSpPr>
        <p:spPr>
          <a:xfrm>
            <a:off x="0" y="3259692"/>
            <a:ext cx="6096000" cy="338617"/>
          </a:xfrm>
          <a:prstGeom prst="rect">
            <a:avLst/>
          </a:prstGeom>
          <a:solidFill>
            <a:srgbClr val="002397"/>
          </a:solidFill>
          <a:ln w="3175" cap="flat">
            <a:noFill/>
            <a:miter lim="400000"/>
          </a:ln>
          <a:effectLst>
            <a:outerShdw blurRad="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9" tIns="25399" rIns="25399" bIns="25399" numCol="1" spcCol="26788" rtlCol="0" anchor="ctr">
            <a:spAutoFit/>
          </a:bodyPr>
          <a:lstStyle/>
          <a:p>
            <a:pPr marL="0" marR="0" indent="0" algn="ctr" defTabSz="550300" rtl="0" fontAlgn="auto" latinLnBrk="0" hangingPunct="0">
              <a:lnSpc>
                <a:spcPct val="100000"/>
              </a:lnSpc>
              <a:spcBef>
                <a:spcPts val="0"/>
              </a:spcBef>
              <a:spcAft>
                <a:spcPts val="0"/>
              </a:spcAft>
              <a:buClrTx/>
              <a:buSzTx/>
              <a:buFontTx/>
              <a:buNone/>
              <a:tabLst/>
            </a:pPr>
            <a:endParaRPr kumimoji="0" lang="en-US" sz="1867"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1" name="Text Placeholder 2"/>
          <p:cNvSpPr>
            <a:spLocks noGrp="1"/>
          </p:cNvSpPr>
          <p:nvPr>
            <p:ph type="body" sz="quarter" idx="16" hasCustomPrompt="1"/>
          </p:nvPr>
        </p:nvSpPr>
        <p:spPr>
          <a:xfrm>
            <a:off x="730956" y="4644209"/>
            <a:ext cx="4697859" cy="560801"/>
          </a:xfrm>
        </p:spPr>
        <p:txBody>
          <a:bodyPr vert="horz"/>
          <a:lstStyle>
            <a:lvl1pPr marL="0" indent="0" algn="ctr">
              <a:buNone/>
              <a:defRPr sz="2667" i="0" cap="all" spc="200" baseline="0">
                <a:solidFill>
                  <a:srgbClr val="FFFFFF"/>
                </a:solidFill>
              </a:defRPr>
            </a:lvl1pPr>
          </a:lstStyle>
          <a:p>
            <a:pPr lvl="0"/>
            <a:r>
              <a:rPr lang="en-US"/>
              <a:t>– QUOTE CREDIT, THEIR CREDENTIALS</a:t>
            </a:r>
          </a:p>
        </p:txBody>
      </p:sp>
      <p:sp>
        <p:nvSpPr>
          <p:cNvPr id="13" name="Shape 58"/>
          <p:cNvSpPr>
            <a:spLocks noGrp="1"/>
          </p:cNvSpPr>
          <p:nvPr>
            <p:ph type="body" sz="quarter" idx="17"/>
          </p:nvPr>
        </p:nvSpPr>
        <p:spPr>
          <a:xfrm>
            <a:off x="769698" y="1373955"/>
            <a:ext cx="4741335" cy="732508"/>
          </a:xfrm>
          <a:prstGeom prst="rect">
            <a:avLst/>
          </a:prstGeom>
        </p:spPr>
        <p:txBody>
          <a:bodyPr wrap="square" anchor="t">
            <a:spAutoFit/>
          </a:bodyPr>
          <a:lstStyle>
            <a:lvl1pPr marL="0" indent="0" algn="ctr">
              <a:lnSpc>
                <a:spcPct val="130000"/>
              </a:lnSpc>
              <a:buNone/>
              <a:defRPr sz="3200" cap="all" spc="133">
                <a:solidFill>
                  <a:srgbClr val="FFFFFF"/>
                </a:solidFill>
                <a:latin typeface="Arial"/>
                <a:ea typeface="Arial"/>
                <a:cs typeface="Arial"/>
                <a:sym typeface="Source Sans Pro Light"/>
              </a:defRPr>
            </a:lvl1pPr>
          </a:lstStyle>
          <a:p>
            <a:endParaRPr lang="en-US"/>
          </a:p>
        </p:txBody>
      </p:sp>
      <p:sp>
        <p:nvSpPr>
          <p:cNvPr id="12" name="Shape 4"/>
          <p:cNvSpPr>
            <a:spLocks noGrp="1"/>
          </p:cNvSpPr>
          <p:nvPr>
            <p:ph type="sldNum" sz="quarter" idx="2"/>
          </p:nvPr>
        </p:nvSpPr>
        <p:spPr>
          <a:xfrm>
            <a:off x="11594350" y="6266092"/>
            <a:ext cx="203580" cy="202682"/>
          </a:xfrm>
          <a:prstGeom prst="rect">
            <a:avLst/>
          </a:prstGeom>
          <a:ln w="3175">
            <a:miter lim="400000"/>
          </a:ln>
        </p:spPr>
        <p:txBody>
          <a:bodyPr wrap="none" lIns="19049" tIns="19049" rIns="19049" bIns="19049">
            <a:spAutoFit/>
          </a:bodyPr>
          <a:lstStyle>
            <a:lvl1pPr algn="ctr">
              <a:lnSpc>
                <a:spcPct val="100000"/>
              </a:lnSpc>
              <a:defRPr sz="1067">
                <a:solidFill>
                  <a:srgbClr val="A6AAA9"/>
                </a:solidFill>
                <a:latin typeface="Arial"/>
                <a:ea typeface="Arial"/>
                <a:cs typeface="Arial"/>
              </a:defRPr>
            </a:lvl1pPr>
          </a:lstStyle>
          <a:p>
            <a:fld id="{86CB4B4D-7CA3-9044-876B-883B54F8677D}" type="slidenum">
              <a:rPr lang="en-US" smtClean="0"/>
              <a:pPr/>
              <a:t>‹#›</a:t>
            </a:fld>
            <a:endParaRPr lang="en-US"/>
          </a:p>
        </p:txBody>
      </p:sp>
      <p:sp>
        <p:nvSpPr>
          <p:cNvPr id="15" name="Shape 166"/>
          <p:cNvSpPr>
            <a:spLocks noGrp="1"/>
          </p:cNvSpPr>
          <p:nvPr>
            <p:ph type="body" sz="quarter" idx="15"/>
          </p:nvPr>
        </p:nvSpPr>
        <p:spPr>
          <a:xfrm>
            <a:off x="6865697" y="1052902"/>
            <a:ext cx="4087761" cy="666786"/>
          </a:xfrm>
          <a:prstGeom prst="rect">
            <a:avLst/>
          </a:prstGeom>
        </p:spPr>
        <p:txBody>
          <a:bodyPr wrap="square" anchor="b">
            <a:spAutoFit/>
          </a:bodyPr>
          <a:lstStyle>
            <a:lvl1pPr marL="0" indent="0">
              <a:lnSpc>
                <a:spcPct val="100000"/>
              </a:lnSpc>
              <a:spcBef>
                <a:spcPts val="0"/>
              </a:spcBef>
              <a:buNone/>
              <a:defRPr sz="3733" b="1" cap="all" spc="40">
                <a:solidFill>
                  <a:schemeClr val="tx1"/>
                </a:solidFill>
                <a:latin typeface="Arial"/>
                <a:cs typeface="Arial"/>
              </a:defRPr>
            </a:lvl1pPr>
          </a:lstStyle>
          <a:p>
            <a:endParaRPr/>
          </a:p>
        </p:txBody>
      </p:sp>
      <p:sp>
        <p:nvSpPr>
          <p:cNvPr id="16" name="Shape 59"/>
          <p:cNvSpPr/>
          <p:nvPr userDrawn="1"/>
        </p:nvSpPr>
        <p:spPr>
          <a:xfrm>
            <a:off x="2338214" y="164842"/>
            <a:ext cx="1598577" cy="2513507"/>
          </a:xfrm>
          <a:prstGeom prst="rect">
            <a:avLst/>
          </a:prstGeom>
          <a:ln w="3175">
            <a:miter lim="400000"/>
          </a:ln>
          <a:extLst>
            <a:ext uri="{C572A759-6A51-4108-AA02-DFA0A04FC94B}">
              <ma14:wrappingTextBoxFlag xmlns:ma14="http://schemas.microsoft.com/office/mac/drawingml/2011/main" xmlns="" val="1"/>
            </a:ext>
          </a:extLst>
        </p:spPr>
        <p:txBody>
          <a:bodyPr lIns="25399" tIns="25399" rIns="25399" bIns="25399">
            <a:spAutoFit/>
          </a:bodyPr>
          <a:lstStyle>
            <a:lvl1pPr algn="ctr">
              <a:lnSpc>
                <a:spcPct val="100000"/>
              </a:lnSpc>
              <a:spcBef>
                <a:spcPts val="1000"/>
              </a:spcBef>
              <a:defRPr sz="12000" spc="479">
                <a:solidFill>
                  <a:srgbClr val="DCDEE0"/>
                </a:solidFill>
                <a:latin typeface="Source Sans Pro Light"/>
                <a:ea typeface="Source Sans Pro Light"/>
                <a:cs typeface="Source Sans Pro Light"/>
                <a:sym typeface="Source Sans Pro Light"/>
              </a:defRPr>
            </a:lvl1pPr>
          </a:lstStyle>
          <a:p>
            <a:r>
              <a:rPr sz="16000">
                <a:solidFill>
                  <a:srgbClr val="FFFFFF"/>
                </a:solidFill>
                <a:latin typeface="Georgia"/>
                <a:ea typeface="Arial"/>
                <a:cs typeface="Georgia"/>
              </a:rPr>
              <a:t>“</a:t>
            </a:r>
          </a:p>
        </p:txBody>
      </p:sp>
      <p:sp>
        <p:nvSpPr>
          <p:cNvPr id="9" name="Content Placeholder 2"/>
          <p:cNvSpPr>
            <a:spLocks noGrp="1"/>
          </p:cNvSpPr>
          <p:nvPr>
            <p:ph idx="1"/>
          </p:nvPr>
        </p:nvSpPr>
        <p:spPr>
          <a:xfrm>
            <a:off x="6865697" y="2065423"/>
            <a:ext cx="4719303" cy="3949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33619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4986DD-4911-4EDF-AC10-3C69EFE65CEB}"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11909372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4986DD-4911-4EDF-AC10-3C69EFE65CEB}"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42417006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4986DD-4911-4EDF-AC10-3C69EFE65CEB}" type="datetimeFigureOut">
              <a:rPr lang="en-US" smtClean="0"/>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451262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4986DD-4911-4EDF-AC10-3C69EFE65CEB}" type="datetimeFigureOut">
              <a:rPr lang="en-US" smtClean="0"/>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3412807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986DD-4911-4EDF-AC10-3C69EFE65CEB}" type="datetimeFigureOut">
              <a:rPr lang="en-US" smtClean="0"/>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3483637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p:cNvSpPr>
            <a:spLocks noGrp="1"/>
          </p:cNvSpPr>
          <p:nvPr>
            <p:ph type="dt" sz="half" idx="10"/>
          </p:nvPr>
        </p:nvSpPr>
        <p:spPr/>
        <p:txBody>
          <a:bodyPr/>
          <a:lstStyle/>
          <a:p>
            <a:fld id="{DB4986DD-4911-4EDF-AC10-3C69EFE65CEB}"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3643514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p:cNvSpPr>
            <a:spLocks noGrp="1"/>
          </p:cNvSpPr>
          <p:nvPr>
            <p:ph type="dt" sz="half" idx="10"/>
          </p:nvPr>
        </p:nvSpPr>
        <p:spPr/>
        <p:txBody>
          <a:bodyPr/>
          <a:lstStyle/>
          <a:p>
            <a:fld id="{DB4986DD-4911-4EDF-AC10-3C69EFE65CEB}"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32534250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4986DD-4911-4EDF-AC10-3C69EFE65CEB}"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41698339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4986DD-4911-4EDF-AC10-3C69EFE65CEB}"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29275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1">
                    <a:lumMod val="85000"/>
                    <a:lumOff val="15000"/>
                  </a:schemeClr>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558FCC"/>
                </a:solidFill>
              </a:defRPr>
            </a:lvl1pPr>
          </a:lstStyle>
          <a:p>
            <a:fld id="{D41C6D6C-2639-4F9B-ACC6-3760EF1B7310}" type="slidenum">
              <a:rPr lang="en-US" smtClean="0"/>
              <a:t>‹#›</a:t>
            </a:fld>
            <a:endParaRPr lang="en-US" dirty="0"/>
          </a:p>
        </p:txBody>
      </p:sp>
      <p:sp>
        <p:nvSpPr>
          <p:cNvPr id="4" name="Text Placeholder 4">
            <a:extLst>
              <a:ext uri="{FF2B5EF4-FFF2-40B4-BE49-F238E27FC236}">
                <a16:creationId xmlns:a16="http://schemas.microsoft.com/office/drawing/2014/main" id="{F46259FF-AEE4-4177-B9AB-10AA87E134D2}"/>
              </a:ext>
            </a:extLst>
          </p:cNvPr>
          <p:cNvSpPr>
            <a:spLocks noGrp="1"/>
          </p:cNvSpPr>
          <p:nvPr>
            <p:ph type="body" sz="quarter" idx="13" hasCustomPrompt="1"/>
          </p:nvPr>
        </p:nvSpPr>
        <p:spPr>
          <a:xfrm>
            <a:off x="34849" y="6385979"/>
            <a:ext cx="3352800" cy="364067"/>
          </a:xfrm>
        </p:spPr>
        <p:txBody>
          <a:bodyPr>
            <a:normAutofit/>
          </a:bodyPr>
          <a:lstStyle>
            <a:lvl1pPr>
              <a:buNone/>
              <a:defRPr sz="1000">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dirty="0"/>
              <a:t>References</a:t>
            </a:r>
          </a:p>
        </p:txBody>
      </p:sp>
    </p:spTree>
    <p:extLst>
      <p:ext uri="{BB962C8B-B14F-4D97-AF65-F5344CB8AC3E}">
        <p14:creationId xmlns:p14="http://schemas.microsoft.com/office/powerpoint/2010/main" val="11869119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Single Column">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3509" y="455123"/>
            <a:ext cx="10641491" cy="799476"/>
          </a:xfrm>
        </p:spPr>
        <p:txBody>
          <a:bodyPr vert="horz" anchor="t"/>
          <a:lstStyle>
            <a:lvl1pPr marL="0" indent="0">
              <a:lnSpc>
                <a:spcPct val="100000"/>
              </a:lnSpc>
              <a:buNone/>
              <a:defRPr sz="4267" b="1" cap="all" spc="160" baseline="0">
                <a:solidFill>
                  <a:schemeClr val="tx1"/>
                </a:solidFill>
              </a:defRPr>
            </a:lvl1pPr>
            <a:lvl2pPr>
              <a:defRPr sz="3733" b="1"/>
            </a:lvl2pPr>
            <a:lvl3pPr>
              <a:defRPr sz="3733" b="1"/>
            </a:lvl3pPr>
            <a:lvl4pPr>
              <a:defRPr sz="3733" b="1"/>
            </a:lvl4pPr>
            <a:lvl5pPr>
              <a:defRPr sz="3733" b="1"/>
            </a:lvl5pPr>
          </a:lstStyle>
          <a:p>
            <a:pPr lvl="0"/>
            <a:endParaRPr lang="en-US"/>
          </a:p>
        </p:txBody>
      </p:sp>
      <p:sp>
        <p:nvSpPr>
          <p:cNvPr id="7" name="Shape 4"/>
          <p:cNvSpPr>
            <a:spLocks noGrp="1"/>
          </p:cNvSpPr>
          <p:nvPr>
            <p:ph type="sldNum" sz="quarter" idx="2"/>
          </p:nvPr>
        </p:nvSpPr>
        <p:spPr>
          <a:xfrm>
            <a:off x="11594350" y="6266092"/>
            <a:ext cx="203580" cy="202682"/>
          </a:xfrm>
          <a:prstGeom prst="rect">
            <a:avLst/>
          </a:prstGeom>
          <a:ln w="3175">
            <a:miter lim="400000"/>
          </a:ln>
        </p:spPr>
        <p:txBody>
          <a:bodyPr wrap="none" lIns="19049" tIns="19049" rIns="19049" bIns="19049">
            <a:spAutoFit/>
          </a:bodyPr>
          <a:lstStyle>
            <a:lvl1pPr algn="ctr">
              <a:lnSpc>
                <a:spcPct val="100000"/>
              </a:lnSpc>
              <a:defRPr sz="1067">
                <a:solidFill>
                  <a:srgbClr val="A6AAA9"/>
                </a:solidFill>
                <a:latin typeface="Arial"/>
                <a:ea typeface="Arial"/>
                <a:cs typeface="Arial"/>
              </a:defRPr>
            </a:lvl1pPr>
          </a:lstStyle>
          <a:p>
            <a:fld id="{86CB4B4D-7CA3-9044-876B-883B54F8677D}" type="slidenum">
              <a:rPr lang="en-US" smtClean="0"/>
              <a:pPr/>
              <a:t>‹#›</a:t>
            </a:fld>
            <a:endParaRPr lang="en-US"/>
          </a:p>
        </p:txBody>
      </p:sp>
      <p:sp>
        <p:nvSpPr>
          <p:cNvPr id="6" name="Text Placeholder 2"/>
          <p:cNvSpPr>
            <a:spLocks noGrp="1"/>
          </p:cNvSpPr>
          <p:nvPr>
            <p:ph idx="1"/>
          </p:nvPr>
        </p:nvSpPr>
        <p:spPr>
          <a:xfrm>
            <a:off x="943509" y="1353519"/>
            <a:ext cx="10410291" cy="4822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7920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6561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50300" hangingPunct="0">
              <a:lnSpc>
                <a:spcPts val="2344"/>
              </a:lnSpc>
              <a:defRPr/>
            </a:pPr>
            <a:endParaRPr lang="en-US" kern="0">
              <a:solidFill>
                <a:prstClr val="black">
                  <a:tint val="75000"/>
                </a:prstClr>
              </a:solidFill>
              <a:sym typeface="Source Sans Pro"/>
            </a:endParaRPr>
          </a:p>
        </p:txBody>
      </p:sp>
      <p:sp>
        <p:nvSpPr>
          <p:cNvPr id="5" name="Footer Placeholder 4"/>
          <p:cNvSpPr>
            <a:spLocks noGrp="1"/>
          </p:cNvSpPr>
          <p:nvPr>
            <p:ph type="ftr" sz="quarter" idx="11"/>
          </p:nvPr>
        </p:nvSpPr>
        <p:spPr/>
        <p:txBody>
          <a:bodyPr/>
          <a:lstStyle/>
          <a:p>
            <a:pPr defTabSz="550300" hangingPunct="0">
              <a:lnSpc>
                <a:spcPts val="2344"/>
              </a:lnSpc>
              <a:defRPr/>
            </a:pPr>
            <a:endParaRPr lang="en-US" kern="0">
              <a:solidFill>
                <a:prstClr val="black">
                  <a:tint val="75000"/>
                </a:prstClr>
              </a:solidFill>
              <a:sym typeface="Source Sans Pro"/>
            </a:endParaRPr>
          </a:p>
        </p:txBody>
      </p:sp>
      <p:sp>
        <p:nvSpPr>
          <p:cNvPr id="6" name="Slide Number Placeholder 5"/>
          <p:cNvSpPr>
            <a:spLocks noGrp="1"/>
          </p:cNvSpPr>
          <p:nvPr>
            <p:ph type="sldNum" sz="quarter" idx="12"/>
          </p:nvPr>
        </p:nvSpPr>
        <p:spPr/>
        <p:txBody>
          <a:bodyPr/>
          <a:lstStyle/>
          <a:p>
            <a:pPr defTabSz="550300" hangingPunct="0">
              <a:lnSpc>
                <a:spcPts val="2344"/>
              </a:lnSpc>
              <a:defRPr/>
            </a:pPr>
            <a:fld id="{957BA0A6-396B-3444-981A-5F1D90518422}" type="slidenum">
              <a:rPr lang="en-US" kern="0" smtClean="0">
                <a:solidFill>
                  <a:prstClr val="black">
                    <a:tint val="75000"/>
                  </a:prstClr>
                </a:solidFill>
                <a:sym typeface="Source Sans Pro"/>
              </a:rPr>
              <a:pPr defTabSz="550300" hangingPunct="0">
                <a:lnSpc>
                  <a:spcPts val="2344"/>
                </a:lnSpc>
                <a:defRPr/>
              </a:pPr>
              <a:t>‹#›</a:t>
            </a:fld>
            <a:endParaRPr lang="en-US" kern="0">
              <a:solidFill>
                <a:prstClr val="black">
                  <a:tint val="75000"/>
                </a:prstClr>
              </a:solidFill>
              <a:sym typeface="Source Sans Pro"/>
            </a:endParaRPr>
          </a:p>
        </p:txBody>
      </p:sp>
    </p:spTree>
    <p:extLst>
      <p:ext uri="{BB962C8B-B14F-4D97-AF65-F5344CB8AC3E}">
        <p14:creationId xmlns:p14="http://schemas.microsoft.com/office/powerpoint/2010/main" val="6123902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B182D"/>
        </a:solidFill>
        <a:effectLst/>
      </p:bgPr>
    </p:bg>
    <p:spTree>
      <p:nvGrpSpPr>
        <p:cNvPr id="1" name=""/>
        <p:cNvGrpSpPr/>
        <p:nvPr/>
      </p:nvGrpSpPr>
      <p:grpSpPr>
        <a:xfrm>
          <a:off x="0" y="0"/>
          <a:ext cx="0" cy="0"/>
          <a:chOff x="0" y="0"/>
          <a:chExt cx="0" cy="0"/>
        </a:xfrm>
      </p:grpSpPr>
      <p:sp>
        <p:nvSpPr>
          <p:cNvPr id="79" name="Shape 79"/>
          <p:cNvSpPr>
            <a:spLocks noGrp="1"/>
          </p:cNvSpPr>
          <p:nvPr>
            <p:ph type="body" sz="quarter" idx="13"/>
          </p:nvPr>
        </p:nvSpPr>
        <p:spPr>
          <a:xfrm>
            <a:off x="2069562" y="3428585"/>
            <a:ext cx="8039351" cy="1233281"/>
          </a:xfrm>
          <a:prstGeom prst="rect">
            <a:avLst/>
          </a:prstGeom>
        </p:spPr>
        <p:txBody>
          <a:bodyPr lIns="28574" tIns="28574" rIns="28574" bIns="28574"/>
          <a:lstStyle>
            <a:lvl1pPr algn="ctr">
              <a:defRPr sz="1867">
                <a:solidFill>
                  <a:srgbClr val="FFFFFF"/>
                </a:solidFill>
              </a:defRPr>
            </a:lvl1pPr>
          </a:lstStyle>
          <a:p>
            <a:endParaRPr/>
          </a:p>
        </p:txBody>
      </p:sp>
      <p:sp>
        <p:nvSpPr>
          <p:cNvPr id="80" name="Shape 80"/>
          <p:cNvSpPr>
            <a:spLocks noGrp="1"/>
          </p:cNvSpPr>
          <p:nvPr>
            <p:ph type="body" sz="quarter" idx="14" hasCustomPrompt="1"/>
          </p:nvPr>
        </p:nvSpPr>
        <p:spPr>
          <a:xfrm>
            <a:off x="1190625" y="2625901"/>
            <a:ext cx="9797219" cy="887422"/>
          </a:xfrm>
          <a:prstGeom prst="rect">
            <a:avLst/>
          </a:prstGeom>
        </p:spPr>
        <p:txBody>
          <a:bodyPr>
            <a:spAutoFit/>
          </a:bodyPr>
          <a:lstStyle>
            <a:lvl1pPr algn="ctr">
              <a:lnSpc>
                <a:spcPts val="6187"/>
              </a:lnSpc>
              <a:spcBef>
                <a:spcPts val="656"/>
              </a:spcBef>
              <a:defRPr sz="4267" b="1" cap="none" spc="160" baseline="0">
                <a:solidFill>
                  <a:srgbClr val="FFFFFF"/>
                </a:solidFill>
              </a:defRPr>
            </a:lvl1pPr>
          </a:lstStyle>
          <a:p>
            <a:r>
              <a:rPr lang="en-US"/>
              <a:t>TITLE Slide</a:t>
            </a:r>
          </a:p>
        </p:txBody>
      </p:sp>
      <p:sp>
        <p:nvSpPr>
          <p:cNvPr id="8" name="Shape 4"/>
          <p:cNvSpPr>
            <a:spLocks noGrp="1"/>
          </p:cNvSpPr>
          <p:nvPr>
            <p:ph type="sldNum" sz="quarter" idx="2"/>
          </p:nvPr>
        </p:nvSpPr>
        <p:spPr>
          <a:xfrm>
            <a:off x="11594350" y="6266092"/>
            <a:ext cx="203580" cy="202682"/>
          </a:xfrm>
          <a:prstGeom prst="rect">
            <a:avLst/>
          </a:prstGeom>
          <a:ln w="3175">
            <a:miter lim="400000"/>
          </a:ln>
        </p:spPr>
        <p:txBody>
          <a:bodyPr wrap="none" lIns="19049" tIns="19049" rIns="19049" bIns="19049">
            <a:spAutoFit/>
          </a:bodyPr>
          <a:lstStyle>
            <a:lvl1pPr algn="ctr">
              <a:lnSpc>
                <a:spcPct val="100000"/>
              </a:lnSpc>
              <a:defRPr sz="1067">
                <a:solidFill>
                  <a:srgbClr val="FFFFFF"/>
                </a:solidFill>
                <a:latin typeface="Arial"/>
                <a:ea typeface="Arial"/>
                <a:cs typeface="Arial"/>
              </a:defRPr>
            </a:lvl1pPr>
          </a:lstStyle>
          <a:p>
            <a:fld id="{86CB4B4D-7CA3-9044-876B-883B54F8677D}" type="slidenum">
              <a:rPr lang="en-US" smtClean="0"/>
              <a:pPr/>
              <a:t>‹#›</a:t>
            </a:fld>
            <a:endParaRPr lang="en-US"/>
          </a:p>
        </p:txBody>
      </p:sp>
      <p:pic>
        <p:nvPicPr>
          <p:cNvPr id="9" name="Picture 8" descr="ACS-RGB-no strok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867" y="6014452"/>
            <a:ext cx="880533" cy="567713"/>
          </a:xfrm>
          <a:prstGeom prst="rect">
            <a:avLst/>
          </a:prstGeom>
        </p:spPr>
      </p:pic>
    </p:spTree>
    <p:extLst>
      <p:ext uri="{BB962C8B-B14F-4D97-AF65-F5344CB8AC3E}">
        <p14:creationId xmlns:p14="http://schemas.microsoft.com/office/powerpoint/2010/main" val="122380442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4360" y="749808"/>
            <a:ext cx="11292840" cy="502920"/>
          </a:xfrm>
        </p:spPr>
        <p:txBody>
          <a:bodyPr>
            <a:normAutofit/>
          </a:bodyPr>
          <a:lstStyle>
            <a:lvl1pPr>
              <a:defRPr sz="2800" b="1">
                <a:solidFill>
                  <a:srgbClr val="182F51"/>
                </a:solidFill>
                <a:latin typeface="Source Sans Pro" charset="0"/>
                <a:ea typeface="Source Sans Pro" charset="0"/>
                <a:cs typeface="Source Sans Pro" charset="0"/>
              </a:defRPr>
            </a:lvl1pPr>
          </a:lstStyle>
          <a:p>
            <a:r>
              <a:rPr lang="en-US"/>
              <a:t>Click to edit Master title style</a:t>
            </a:r>
          </a:p>
        </p:txBody>
      </p:sp>
      <p:sp>
        <p:nvSpPr>
          <p:cNvPr id="3" name="Content Placeholder 2"/>
          <p:cNvSpPr>
            <a:spLocks noGrp="1"/>
          </p:cNvSpPr>
          <p:nvPr>
            <p:ph idx="1"/>
          </p:nvPr>
        </p:nvSpPr>
        <p:spPr>
          <a:xfrm>
            <a:off x="594360" y="1825625"/>
            <a:ext cx="1075944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8" name="Text Placeholder 7"/>
          <p:cNvSpPr>
            <a:spLocks noGrp="1"/>
          </p:cNvSpPr>
          <p:nvPr>
            <p:ph type="body" sz="quarter" idx="13" hasCustomPrompt="1"/>
          </p:nvPr>
        </p:nvSpPr>
        <p:spPr>
          <a:xfrm>
            <a:off x="593725" y="581458"/>
            <a:ext cx="11293475" cy="251703"/>
          </a:xfrm>
        </p:spPr>
        <p:txBody>
          <a:bodyPr anchor="ctr" anchorCtr="0">
            <a:normAutofit/>
          </a:bodyPr>
          <a:lstStyle>
            <a:lvl1pPr marL="0" indent="0">
              <a:buNone/>
              <a:defRPr sz="1200" b="1" cap="all" spc="300" baseline="0">
                <a:solidFill>
                  <a:srgbClr val="BC3345"/>
                </a:solidFill>
              </a:defRPr>
            </a:lvl1pPr>
          </a:lstStyle>
          <a:p>
            <a:pPr lvl="0"/>
            <a:r>
              <a:rPr lang="en-US"/>
              <a:t>SECTION TITLE</a:t>
            </a:r>
          </a:p>
        </p:txBody>
      </p:sp>
    </p:spTree>
    <p:extLst>
      <p:ext uri="{BB962C8B-B14F-4D97-AF65-F5344CB8AC3E}">
        <p14:creationId xmlns:p14="http://schemas.microsoft.com/office/powerpoint/2010/main" val="17288268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94141" y="6306689"/>
            <a:ext cx="288259" cy="170313"/>
          </a:xfrm>
          <a:prstGeom prst="rect">
            <a:avLst/>
          </a:prstGeom>
        </p:spPr>
        <p:txBody>
          <a:bodyPr vert="horz" lIns="0" tIns="0" rIns="0" bIns="0" rtlCol="0" anchor="b"/>
          <a:lstStyle>
            <a:lvl1pPr algn="r">
              <a:lnSpc>
                <a:spcPct val="90000"/>
              </a:lnSpc>
              <a:defRPr sz="1051">
                <a:solidFill>
                  <a:schemeClr val="accent1"/>
                </a:solidFill>
                <a:latin typeface="Source Sans Pro" charset="0"/>
                <a:ea typeface="Source Sans Pro" charset="0"/>
                <a:cs typeface="Source Sans Pro" charset="0"/>
              </a:defRPr>
            </a:lvl1pPr>
          </a:lstStyle>
          <a:p>
            <a:pPr defTabSz="550300" hangingPunct="0">
              <a:defRPr/>
            </a:pPr>
            <a:fld id="{B2F212C6-8907-2442-9AB7-0A38B63F180E}" type="slidenum">
              <a:rPr lang="en-US" kern="0" smtClean="0">
                <a:solidFill>
                  <a:srgbClr val="5B9BD5"/>
                </a:solidFill>
                <a:sym typeface="Source Sans Pro"/>
              </a:rPr>
              <a:pPr defTabSz="550300" hangingPunct="0">
                <a:defRPr/>
              </a:pPr>
              <a:t>‹#›</a:t>
            </a:fld>
            <a:endParaRPr lang="en-US" kern="0">
              <a:solidFill>
                <a:srgbClr val="5B9BD5"/>
              </a:solidFill>
              <a:sym typeface="Source Sans Pro"/>
            </a:endParaRPr>
          </a:p>
        </p:txBody>
      </p:sp>
      <p:sp>
        <p:nvSpPr>
          <p:cNvPr id="7"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pPr defTabSz="550300" hangingPunct="0">
              <a:lnSpc>
                <a:spcPts val="2344"/>
              </a:lnSpc>
              <a:defRPr/>
            </a:pPr>
            <a:r>
              <a:rPr lang="en-US" kern="0">
                <a:solidFill>
                  <a:prstClr val="black"/>
                </a:solidFill>
                <a:sym typeface="Source Sans Pro"/>
              </a:rPr>
              <a:t>cancer.org</a:t>
            </a:r>
          </a:p>
        </p:txBody>
      </p:sp>
    </p:spTree>
    <p:extLst>
      <p:ext uri="{BB962C8B-B14F-4D97-AF65-F5344CB8AC3E}">
        <p14:creationId xmlns:p14="http://schemas.microsoft.com/office/powerpoint/2010/main" val="349769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0037432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2" y="520534"/>
            <a:ext cx="11302014" cy="517946"/>
          </a:xfrm>
          <a:prstGeom prst="rect">
            <a:avLst/>
          </a:prstGeom>
        </p:spPr>
        <p:txBody>
          <a:bodyPr anchor="t">
            <a:noAutofit/>
          </a:bodyPr>
          <a:lstStyle>
            <a:lvl1pPr>
              <a:defRPr sz="3200"/>
            </a:lvl1pPr>
          </a:lstStyle>
          <a:p>
            <a:r>
              <a:rPr lang="en-US"/>
              <a:t>Click to edit Master title style</a:t>
            </a:r>
          </a:p>
        </p:txBody>
      </p:sp>
      <p:sp>
        <p:nvSpPr>
          <p:cNvPr id="3" name="Content Placeholder 2"/>
          <p:cNvSpPr>
            <a:spLocks noGrp="1"/>
          </p:cNvSpPr>
          <p:nvPr>
            <p:ph idx="1"/>
          </p:nvPr>
        </p:nvSpPr>
        <p:spPr>
          <a:xfrm>
            <a:off x="449262" y="1181892"/>
            <a:ext cx="11302014" cy="4923633"/>
          </a:xfrm>
          <a:prstGeom prst="rect">
            <a:avLst/>
          </a:prstGeom>
        </p:spPr>
        <p:txBody>
          <a:bodyPr>
            <a:normAutofit/>
          </a:bodyPr>
          <a:lstStyle>
            <a:lvl1pPr>
              <a:defRPr sz="2400">
                <a:latin typeface="Source Sans Pro" panose="020B0503030403020204" pitchFamily="34" charset="0"/>
              </a:defRPr>
            </a:lvl1pPr>
            <a:lvl2pPr>
              <a:defRPr sz="2000" b="0">
                <a:latin typeface="Source Sans Pro" panose="020B0503030403020204" pitchFamily="34" charset="0"/>
              </a:defRPr>
            </a:lvl2pPr>
            <a:lvl3pPr>
              <a:defRPr sz="18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77C23AB-5DEF-E2BF-8048-747F0264AF9D}"/>
              </a:ext>
            </a:extLst>
          </p:cNvPr>
          <p:cNvSpPr>
            <a:spLocks noGrp="1"/>
          </p:cNvSpPr>
          <p:nvPr>
            <p:ph type="body" sz="quarter" idx="13" hasCustomPrompt="1"/>
          </p:nvPr>
        </p:nvSpPr>
        <p:spPr>
          <a:xfrm>
            <a:off x="449262" y="233710"/>
            <a:ext cx="11302014" cy="251703"/>
          </a:xfrm>
          <a:prstGeom prst="rect">
            <a:avLst/>
          </a:prstGeom>
        </p:spPr>
        <p:txBody>
          <a:bodyPr anchor="ctr" anchorCtr="0">
            <a:normAutofit/>
          </a:bodyPr>
          <a:lstStyle>
            <a:lvl1pPr marL="0" indent="0">
              <a:buNone/>
              <a:defRPr sz="1200" b="0" cap="none" spc="0" baseline="0">
                <a:solidFill>
                  <a:srgbClr val="FF0000"/>
                </a:solidFill>
              </a:defRPr>
            </a:lvl1pPr>
          </a:lstStyle>
          <a:p>
            <a:pPr lvl="0"/>
            <a:r>
              <a:rPr lang="en-US"/>
              <a:t>Section title</a:t>
            </a:r>
          </a:p>
        </p:txBody>
      </p:sp>
      <p:sp>
        <p:nvSpPr>
          <p:cNvPr id="8" name="Slide Number Placeholder 5">
            <a:extLst>
              <a:ext uri="{FF2B5EF4-FFF2-40B4-BE49-F238E27FC236}">
                <a16:creationId xmlns:a16="http://schemas.microsoft.com/office/drawing/2014/main" id="{492649AA-BD74-7F57-C908-582386BE147E}"/>
              </a:ext>
            </a:extLst>
          </p:cNvPr>
          <p:cNvSpPr txBox="1">
            <a:spLocks/>
          </p:cNvSpPr>
          <p:nvPr userDrawn="1"/>
        </p:nvSpPr>
        <p:spPr>
          <a:xfrm>
            <a:off x="10753725" y="6544903"/>
            <a:ext cx="1190625" cy="153888"/>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solidFill>
                  <a:schemeClr val="accent5">
                    <a:lumMod val="25000"/>
                  </a:schemeClr>
                </a:solidFill>
              </a:rPr>
              <a:t>cancer.org</a:t>
            </a:r>
            <a:r>
              <a:rPr lang="en-US" sz="1000"/>
              <a:t>  </a:t>
            </a:r>
            <a:r>
              <a:rPr lang="en-US" sz="1000">
                <a:solidFill>
                  <a:schemeClr val="accent4"/>
                </a:solidFill>
              </a:rPr>
              <a:t>|</a:t>
            </a:r>
            <a:r>
              <a:rPr lang="en-US" sz="1000"/>
              <a:t>  </a:t>
            </a:r>
            <a:fld id="{9091AC62-753B-3240-A76B-ED140B7F97AA}" type="slidenum">
              <a:rPr lang="en-US" sz="1000" smtClean="0">
                <a:solidFill>
                  <a:schemeClr val="accent5">
                    <a:lumMod val="25000"/>
                  </a:schemeClr>
                </a:solidFill>
              </a:rPr>
              <a:pPr/>
              <a:t>‹#›</a:t>
            </a:fld>
            <a:endParaRPr lang="en-US" sz="1000">
              <a:solidFill>
                <a:schemeClr val="accent5">
                  <a:lumMod val="25000"/>
                </a:schemeClr>
              </a:solidFill>
            </a:endParaRPr>
          </a:p>
        </p:txBody>
      </p:sp>
      <p:sp>
        <p:nvSpPr>
          <p:cNvPr id="4" name="Text Placeholder 7">
            <a:extLst>
              <a:ext uri="{FF2B5EF4-FFF2-40B4-BE49-F238E27FC236}">
                <a16:creationId xmlns:a16="http://schemas.microsoft.com/office/drawing/2014/main" id="{E42939B3-BEB6-FB16-83A3-830AAFA07C72}"/>
              </a:ext>
            </a:extLst>
          </p:cNvPr>
          <p:cNvSpPr>
            <a:spLocks noGrp="1"/>
          </p:cNvSpPr>
          <p:nvPr>
            <p:ph type="body" sz="quarter" idx="14" hasCustomPrompt="1"/>
          </p:nvPr>
        </p:nvSpPr>
        <p:spPr>
          <a:xfrm>
            <a:off x="239712" y="6453535"/>
            <a:ext cx="10085388" cy="290165"/>
          </a:xfrm>
          <a:prstGeom prst="rect">
            <a:avLst/>
          </a:prstGeom>
        </p:spPr>
        <p:txBody>
          <a:bodyPr anchor="ctr" anchorCtr="0">
            <a:normAutofit/>
          </a:bodyPr>
          <a:lstStyle>
            <a:lvl1pPr marL="0" indent="0">
              <a:buNone/>
              <a:defRPr sz="1100" b="0" cap="none" spc="0" baseline="0">
                <a:solidFill>
                  <a:schemeClr val="accent6"/>
                </a:solidFill>
                <a:latin typeface="Source Sans Pro" panose="020B0503030403020204" pitchFamily="34" charset="0"/>
              </a:defRPr>
            </a:lvl1pPr>
          </a:lstStyle>
          <a:p>
            <a:pPr lvl="0"/>
            <a:r>
              <a:rPr lang="en-US"/>
              <a:t>Source: </a:t>
            </a:r>
          </a:p>
        </p:txBody>
      </p:sp>
    </p:spTree>
    <p:extLst>
      <p:ext uri="{BB962C8B-B14F-4D97-AF65-F5344CB8AC3E}">
        <p14:creationId xmlns:p14="http://schemas.microsoft.com/office/powerpoint/2010/main" val="24954023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3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6939" y="987044"/>
            <a:ext cx="10358120" cy="1391920"/>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8/28/2025</a:t>
            </a:fld>
            <a:endParaRPr lang="en-US"/>
          </a:p>
        </p:txBody>
      </p:sp>
      <p:sp>
        <p:nvSpPr>
          <p:cNvPr id="6" name="Holder 6"/>
          <p:cNvSpPr>
            <a:spLocks noGrp="1"/>
          </p:cNvSpPr>
          <p:nvPr>
            <p:ph type="sldNum" sz="quarter" idx="7"/>
          </p:nvPr>
        </p:nvSpPr>
        <p:spPr/>
        <p:txBody>
          <a:bodyPr lIns="0" tIns="0" rIns="0" bIns="0"/>
          <a:lstStyle>
            <a:lvl1pPr>
              <a:defRPr sz="1600" b="0" i="0">
                <a:solidFill>
                  <a:srgbClr val="A6A6A6"/>
                </a:solidFill>
                <a:latin typeface="Arial"/>
                <a:cs typeface="Arial"/>
              </a:defRPr>
            </a:lvl1pPr>
          </a:lstStyle>
          <a:p>
            <a:pPr marL="38100">
              <a:lnSpc>
                <a:spcPts val="1864"/>
              </a:lnSpc>
            </a:pPr>
            <a:fld id="{81D60167-4931-47E6-BA6A-407CBD079E47}" type="slidenum">
              <a:rPr spc="-5" dirty="0"/>
              <a:t>‹#›</a:t>
            </a:fld>
            <a:endParaRPr spc="-5"/>
          </a:p>
        </p:txBody>
      </p:sp>
    </p:spTree>
    <p:extLst>
      <p:ext uri="{BB962C8B-B14F-4D97-AF65-F5344CB8AC3E}">
        <p14:creationId xmlns:p14="http://schemas.microsoft.com/office/powerpoint/2010/main" val="33585635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0EE0F-8936-034F-832B-8042B5D72D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2287" y="365885"/>
            <a:ext cx="4418390" cy="5049589"/>
          </a:xfrm>
          <a:prstGeom prst="rect">
            <a:avLst/>
          </a:prstGeom>
        </p:spPr>
      </p:pic>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marL="0" marR="0" lvl="0" indent="0" algn="ctr" defTabSz="969963" rtl="0" eaLnBrk="0" fontAlgn="base" latinLnBrk="0" hangingPunct="0">
              <a:lnSpc>
                <a:spcPct val="100000"/>
              </a:lnSpc>
              <a:spcBef>
                <a:spcPct val="50000"/>
              </a:spcBef>
              <a:spcAft>
                <a:spcPct val="0"/>
              </a:spcAft>
              <a:buClrTx/>
              <a:buSzTx/>
              <a:buFontTx/>
              <a:buNone/>
              <a:tabLst/>
              <a:defRPr/>
            </a:pPr>
            <a:endParaRPr kumimoji="0" lang="en-US" altLang="en-US" sz="1900" b="0" i="0" u="none" strike="noStrike" kern="1200" cap="none" spc="0" normalizeH="0" baseline="0" noProof="0">
              <a:ln>
                <a:noFill/>
              </a:ln>
              <a:solidFill>
                <a:srgbClr val="002243"/>
              </a:solidFill>
              <a:effectLst/>
              <a:uLnTx/>
              <a:uFillTx/>
              <a:latin typeface="Arial" panose="020B0604020202020204" pitchFamily="34" charset="0"/>
              <a:ea typeface="+mn-ea"/>
              <a:cs typeface="+mn-cs"/>
            </a:endParaRPr>
          </a:p>
        </p:txBody>
      </p:sp>
      <p:sp>
        <p:nvSpPr>
          <p:cNvPr id="2051" name="Rectangle 3"/>
          <p:cNvSpPr>
            <a:spLocks noGrp="1" noChangeArrowheads="1"/>
          </p:cNvSpPr>
          <p:nvPr>
            <p:ph type="ctrTitle" sz="quarter" hasCustomPrompt="1"/>
          </p:nvPr>
        </p:nvSpPr>
        <p:spPr>
          <a:xfrm>
            <a:off x="603505" y="3284439"/>
            <a:ext cx="10966453" cy="461665"/>
          </a:xfrm>
        </p:spPr>
        <p:txBody>
          <a:bodyPr anchor="t" anchorCtr="0">
            <a:spAutoFit/>
          </a:bodyPr>
          <a:lstStyle>
            <a:lvl1pPr>
              <a:defRPr/>
            </a:lvl1pPr>
          </a:lstStyle>
          <a:p>
            <a:pPr lvl="0"/>
            <a:r>
              <a:rPr lang="en-US" altLang="en-US" noProof="0"/>
              <a:t>Click to Edit Title of Presentation</a:t>
            </a:r>
          </a:p>
        </p:txBody>
      </p:sp>
      <p:pic>
        <p:nvPicPr>
          <p:cNvPr id="14" name="Picture 13">
            <a:extLst>
              <a:ext uri="{FF2B5EF4-FFF2-40B4-BE49-F238E27FC236}">
                <a16:creationId xmlns:a16="http://schemas.microsoft.com/office/drawing/2014/main" id="{81A97D23-F7C6-B046-ADCC-F1ACD792B1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5679"/>
          <a:stretch/>
        </p:blipFill>
        <p:spPr>
          <a:xfrm>
            <a:off x="605367" y="528365"/>
            <a:ext cx="3154870" cy="548456"/>
          </a:xfrm>
          <a:prstGeom prst="rect">
            <a:avLst/>
          </a:prstGeom>
        </p:spPr>
      </p:pic>
      <p:sp>
        <p:nvSpPr>
          <p:cNvPr id="20" name="Text Placeholder 19">
            <a:extLst>
              <a:ext uri="{FF2B5EF4-FFF2-40B4-BE49-F238E27FC236}">
                <a16:creationId xmlns:a16="http://schemas.microsoft.com/office/drawing/2014/main" id="{9B669413-AA1F-7B48-9EF7-51410D7110E3}"/>
              </a:ext>
            </a:extLst>
          </p:cNvPr>
          <p:cNvSpPr>
            <a:spLocks noGrp="1"/>
          </p:cNvSpPr>
          <p:nvPr>
            <p:ph type="body" sz="quarter" idx="10" hasCustomPrompt="1"/>
          </p:nvPr>
        </p:nvSpPr>
        <p:spPr>
          <a:xfrm>
            <a:off x="603504" y="2976470"/>
            <a:ext cx="10966453" cy="242039"/>
          </a:xfrm>
        </p:spPr>
        <p:txBody>
          <a:bodyPr tIns="0" bIns="0">
            <a:noAutofit/>
          </a:bodyPr>
          <a:lstStyle>
            <a:lvl1pPr marL="0" indent="0">
              <a:buNone/>
              <a:defRPr sz="1600" spc="300">
                <a:solidFill>
                  <a:schemeClr val="tx2"/>
                </a:solidFill>
              </a:defRPr>
            </a:lvl1pPr>
          </a:lstStyle>
          <a:p>
            <a:pPr lvl="0"/>
            <a:r>
              <a:rPr lang="en-US"/>
              <a:t>CLICK TO ADD DEPARTMENT OR SERVICE LINE</a:t>
            </a:r>
          </a:p>
          <a:p>
            <a:pPr lvl="0"/>
            <a:endParaRPr lang="en-US"/>
          </a:p>
        </p:txBody>
      </p:sp>
      <p:sp>
        <p:nvSpPr>
          <p:cNvPr id="22" name="Text Placeholder 21">
            <a:extLst>
              <a:ext uri="{FF2B5EF4-FFF2-40B4-BE49-F238E27FC236}">
                <a16:creationId xmlns:a16="http://schemas.microsoft.com/office/drawing/2014/main" id="{7D9F7EEA-6ACC-AA4C-B098-6FCE8583AAFF}"/>
              </a:ext>
            </a:extLst>
          </p:cNvPr>
          <p:cNvSpPr>
            <a:spLocks noGrp="1"/>
          </p:cNvSpPr>
          <p:nvPr>
            <p:ph type="body" sz="quarter" idx="11" hasCustomPrompt="1"/>
          </p:nvPr>
        </p:nvSpPr>
        <p:spPr>
          <a:xfrm>
            <a:off x="603250" y="4746216"/>
            <a:ext cx="10966450" cy="456535"/>
          </a:xfrm>
        </p:spPr>
        <p:txBody>
          <a:bodyPr tIns="0" bIns="0" anchor="b" anchorCtr="0"/>
          <a:lstStyle>
            <a:lvl1pPr marL="0" indent="0">
              <a:spcBef>
                <a:spcPts val="100"/>
              </a:spcBef>
              <a:spcAft>
                <a:spcPts val="100"/>
              </a:spcAft>
              <a:buFontTx/>
              <a:buNone/>
              <a:defRPr sz="1400" b="0">
                <a:solidFill>
                  <a:schemeClr val="bg1">
                    <a:lumMod val="50000"/>
                  </a:schemeClr>
                </a:solidFill>
              </a:defRPr>
            </a:lvl1pPr>
          </a:lstStyle>
          <a:p>
            <a:pPr lvl="0"/>
            <a:r>
              <a:rPr lang="en-US"/>
              <a:t>Presenter Name</a:t>
            </a:r>
          </a:p>
          <a:p>
            <a:pPr lvl="0"/>
            <a:r>
              <a:rPr lang="en-US"/>
              <a:t>Title</a:t>
            </a:r>
          </a:p>
        </p:txBody>
      </p:sp>
      <p:sp>
        <p:nvSpPr>
          <p:cNvPr id="25" name="Content Placeholder 24">
            <a:extLst>
              <a:ext uri="{FF2B5EF4-FFF2-40B4-BE49-F238E27FC236}">
                <a16:creationId xmlns:a16="http://schemas.microsoft.com/office/drawing/2014/main" id="{82640247-F5C8-854C-BFF2-F15A2B477F95}"/>
              </a:ext>
            </a:extLst>
          </p:cNvPr>
          <p:cNvSpPr>
            <a:spLocks noGrp="1"/>
          </p:cNvSpPr>
          <p:nvPr>
            <p:ph sz="quarter" idx="12" hasCustomPrompt="1"/>
          </p:nvPr>
        </p:nvSpPr>
        <p:spPr>
          <a:xfrm>
            <a:off x="603250" y="5546598"/>
            <a:ext cx="10966450" cy="213551"/>
          </a:xfrm>
        </p:spPr>
        <p:txBody>
          <a:bodyPr tIns="0" bIns="0" anchor="t" anchorCtr="0">
            <a:noAutofit/>
          </a:bodyPr>
          <a:lstStyle>
            <a:lvl1pPr marL="0" indent="0">
              <a:buFontTx/>
              <a:buNone/>
              <a:defRPr sz="1600"/>
            </a:lvl1pPr>
          </a:lstStyle>
          <a:p>
            <a:pPr lvl="0"/>
            <a:r>
              <a:rPr lang="en-US"/>
              <a:t>Month XX,2018</a:t>
            </a:r>
          </a:p>
        </p:txBody>
      </p:sp>
      <p:sp>
        <p:nvSpPr>
          <p:cNvPr id="35" name="Rectangle 34">
            <a:extLst>
              <a:ext uri="{FF2B5EF4-FFF2-40B4-BE49-F238E27FC236}">
                <a16:creationId xmlns:a16="http://schemas.microsoft.com/office/drawing/2014/main" id="{203563FC-0F09-0C4F-A98D-09A9A087BFFD}"/>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2243"/>
              </a:solidFill>
              <a:effectLst/>
              <a:uLnTx/>
              <a:uFillTx/>
              <a:latin typeface="Arial" panose="020B0604020202020204" pitchFamily="34" charset="0"/>
              <a:ea typeface="+mn-ea"/>
              <a:cs typeface="+mn-cs"/>
            </a:endParaRPr>
          </a:p>
        </p:txBody>
      </p:sp>
      <p:sp>
        <p:nvSpPr>
          <p:cNvPr id="36" name="Rectangle 35">
            <a:extLst>
              <a:ext uri="{FF2B5EF4-FFF2-40B4-BE49-F238E27FC236}">
                <a16:creationId xmlns:a16="http://schemas.microsoft.com/office/drawing/2014/main" id="{DC4A80AC-0EE5-CE49-AC50-371B0BCEE03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
        <p:nvSpPr>
          <p:cNvPr id="37" name="Rectangle 36">
            <a:extLst>
              <a:ext uri="{FF2B5EF4-FFF2-40B4-BE49-F238E27FC236}">
                <a16:creationId xmlns:a16="http://schemas.microsoft.com/office/drawing/2014/main" id="{E6EA6F35-CA1B-A642-9824-3B515D1BF591}"/>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sp>
        <p:nvSpPr>
          <p:cNvPr id="38" name="Rectangle 37">
            <a:extLst>
              <a:ext uri="{FF2B5EF4-FFF2-40B4-BE49-F238E27FC236}">
                <a16:creationId xmlns:a16="http://schemas.microsoft.com/office/drawing/2014/main" id="{69B4247E-C5F1-3A4E-B4C6-26DD2EAF81A6}"/>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800000"/>
              </a:solidFill>
              <a:effectLst/>
              <a:uLnTx/>
              <a:uFillTx/>
              <a:latin typeface="Arial" panose="020B0604020202020204" pitchFamily="34" charset="0"/>
              <a:ea typeface="+mn-ea"/>
              <a:cs typeface="+mn-cs"/>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13082" y="6333875"/>
            <a:ext cx="1645798" cy="479632"/>
          </a:xfrm>
          <a:prstGeom prst="rect">
            <a:avLst/>
          </a:prstGeom>
        </p:spPr>
      </p:pic>
    </p:spTree>
    <p:extLst>
      <p:ext uri="{BB962C8B-B14F-4D97-AF65-F5344CB8AC3E}">
        <p14:creationId xmlns:p14="http://schemas.microsoft.com/office/powerpoint/2010/main" val="1630714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73E6-B5C3-7972-FB8D-0FDF5D04B4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41AAF2-34C8-DB9A-47AF-6CA2E2BED8B7}"/>
              </a:ext>
            </a:extLst>
          </p:cNvPr>
          <p:cNvSpPr>
            <a:spLocks noGrp="1"/>
          </p:cNvSpPr>
          <p:nvPr>
            <p:ph type="dt" sz="half" idx="10"/>
          </p:nvPr>
        </p:nvSpPr>
        <p:spPr/>
        <p:txBody>
          <a:bodyPr/>
          <a:lstStyle/>
          <a:p>
            <a:fld id="{18AE2B5A-5F1F-4930-BE52-85577B62E6FA}" type="datetimeFigureOut">
              <a:rPr lang="en-US" smtClean="0"/>
              <a:t>8/28/2025</a:t>
            </a:fld>
            <a:endParaRPr lang="en-US"/>
          </a:p>
        </p:txBody>
      </p:sp>
      <p:sp>
        <p:nvSpPr>
          <p:cNvPr id="4" name="Footer Placeholder 3">
            <a:extLst>
              <a:ext uri="{FF2B5EF4-FFF2-40B4-BE49-F238E27FC236}">
                <a16:creationId xmlns:a16="http://schemas.microsoft.com/office/drawing/2014/main" id="{66539ECB-6087-5D53-C6B5-B5702C8947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FEF403-A69E-A551-6526-E6BCBE4C5BE4}"/>
              </a:ext>
            </a:extLst>
          </p:cNvPr>
          <p:cNvSpPr>
            <a:spLocks noGrp="1"/>
          </p:cNvSpPr>
          <p:nvPr>
            <p:ph type="sldNum" sz="quarter" idx="12"/>
          </p:nvPr>
        </p:nvSpPr>
        <p:spPr/>
        <p:txBody>
          <a:bodyPr/>
          <a:lstStyle/>
          <a:p>
            <a:fld id="{D8CCB6FA-0CD5-43AC-B350-BB9321BBE533}" type="slidenum">
              <a:rPr lang="en-US" smtClean="0"/>
              <a:t>‹#›</a:t>
            </a:fld>
            <a:endParaRPr lang="en-US"/>
          </a:p>
        </p:txBody>
      </p:sp>
    </p:spTree>
    <p:extLst>
      <p:ext uri="{BB962C8B-B14F-4D97-AF65-F5344CB8AC3E}">
        <p14:creationId xmlns:p14="http://schemas.microsoft.com/office/powerpoint/2010/main" val="18567836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2" y="520534"/>
            <a:ext cx="9917251" cy="517946"/>
          </a:xfrm>
          <a:prstGeom prst="rect">
            <a:avLst/>
          </a:prstGeom>
        </p:spPr>
        <p:txBody>
          <a:bodyPr>
            <a:noAutofit/>
          </a:bodyPr>
          <a:lstStyle>
            <a:lvl1pPr>
              <a:defRPr sz="3200"/>
            </a:lvl1pPr>
          </a:lstStyle>
          <a:p>
            <a:r>
              <a:rPr lang="en-US"/>
              <a:t>Click to edit Master title style</a:t>
            </a:r>
          </a:p>
        </p:txBody>
      </p:sp>
      <p:sp>
        <p:nvSpPr>
          <p:cNvPr id="3" name="Content Placeholder 2"/>
          <p:cNvSpPr>
            <a:spLocks noGrp="1"/>
          </p:cNvSpPr>
          <p:nvPr>
            <p:ph idx="1"/>
          </p:nvPr>
        </p:nvSpPr>
        <p:spPr>
          <a:xfrm>
            <a:off x="449262" y="1181892"/>
            <a:ext cx="10515600" cy="5174457"/>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77C23AB-5DEF-E2BF-8048-747F0264AF9D}"/>
              </a:ext>
            </a:extLst>
          </p:cNvPr>
          <p:cNvSpPr>
            <a:spLocks noGrp="1"/>
          </p:cNvSpPr>
          <p:nvPr>
            <p:ph type="body" sz="quarter" idx="13" hasCustomPrompt="1"/>
          </p:nvPr>
        </p:nvSpPr>
        <p:spPr>
          <a:xfrm>
            <a:off x="449262" y="233710"/>
            <a:ext cx="9917251" cy="251703"/>
          </a:xfrm>
          <a:prstGeom prst="rect">
            <a:avLst/>
          </a:prstGeom>
        </p:spPr>
        <p:txBody>
          <a:bodyPr anchor="ctr" anchorCtr="0">
            <a:normAutofit/>
          </a:bodyPr>
          <a:lstStyle>
            <a:lvl1pPr marL="0" indent="0">
              <a:buNone/>
              <a:defRPr sz="1200" b="1" cap="none" spc="0" baseline="0">
                <a:solidFill>
                  <a:srgbClr val="FF0000"/>
                </a:solidFill>
              </a:defRPr>
            </a:lvl1pPr>
          </a:lstStyle>
          <a:p>
            <a:pPr lvl="0"/>
            <a:r>
              <a:rPr lang="en-US"/>
              <a:t>Section title</a:t>
            </a:r>
          </a:p>
        </p:txBody>
      </p:sp>
      <p:sp>
        <p:nvSpPr>
          <p:cNvPr id="4" name="Date Placeholder 3">
            <a:extLst>
              <a:ext uri="{FF2B5EF4-FFF2-40B4-BE49-F238E27FC236}">
                <a16:creationId xmlns:a16="http://schemas.microsoft.com/office/drawing/2014/main" id="{B0F77E77-7F55-E0AD-418E-F5AE7A5BDEA2}"/>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8/28/2025</a:t>
            </a:fld>
            <a:endParaRPr lang="en-US"/>
          </a:p>
        </p:txBody>
      </p:sp>
      <p:sp>
        <p:nvSpPr>
          <p:cNvPr id="5" name="Footer Placeholder 4">
            <a:extLst>
              <a:ext uri="{FF2B5EF4-FFF2-40B4-BE49-F238E27FC236}">
                <a16:creationId xmlns:a16="http://schemas.microsoft.com/office/drawing/2014/main" id="{9D04F08D-F0A3-7C0B-6646-B61AC67063F1}"/>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8" name="Slide Number Placeholder 5">
            <a:extLst>
              <a:ext uri="{FF2B5EF4-FFF2-40B4-BE49-F238E27FC236}">
                <a16:creationId xmlns:a16="http://schemas.microsoft.com/office/drawing/2014/main" id="{8105C037-C732-348F-5FEB-7CAA718F2E87}"/>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5674757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5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80731"/>
            <a:ext cx="10972800" cy="44418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602" y="425451"/>
            <a:ext cx="8145137"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10236200" cy="863600"/>
          </a:xfrm>
          <a:prstGeom prst="rect">
            <a:avLst/>
          </a:prstGeom>
        </p:spPr>
        <p:txBody>
          <a:bodyPr vert="horz" lIns="180000" tIns="0" rIns="180000" bIns="0" rtlCol="0" anchor="ctr"/>
          <a:lstStyle>
            <a:lvl1pPr eaLnBrk="0" hangingPunct="0">
              <a:defRPr sz="1000"/>
            </a:lvl1pPr>
          </a:lstStyle>
          <a:p>
            <a:pPr defTabSz="914377" fontAlgn="base">
              <a:spcBef>
                <a:spcPct val="0"/>
              </a:spcBef>
              <a:defRPr/>
            </a:pPr>
            <a:endParaRPr lang="en-US"/>
          </a:p>
        </p:txBody>
      </p:sp>
    </p:spTree>
    <p:extLst>
      <p:ext uri="{BB962C8B-B14F-4D97-AF65-F5344CB8AC3E}">
        <p14:creationId xmlns:p14="http://schemas.microsoft.com/office/powerpoint/2010/main" val="108307821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white"/>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white"/>
              </a:solidFill>
              <a:effectLst/>
              <a:uLnTx/>
              <a:uFillTx/>
              <a:latin typeface="Poppins" pitchFamily="2" charset="77"/>
              <a:ea typeface="+mn-ea"/>
              <a:cs typeface="+mn-cs"/>
            </a:endParaRPr>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spTree>
    <p:extLst>
      <p:ext uri="{BB962C8B-B14F-4D97-AF65-F5344CB8AC3E}">
        <p14:creationId xmlns:p14="http://schemas.microsoft.com/office/powerpoint/2010/main" val="4396489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215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0414E-0A0C-AA27-8B1E-832A06C4E2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366189-A0FD-2353-0C85-F8219394B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1574CE-5F96-B7BF-1C0F-D971802A22A7}"/>
              </a:ext>
            </a:extLst>
          </p:cNvPr>
          <p:cNvSpPr>
            <a:spLocks noGrp="1"/>
          </p:cNvSpPr>
          <p:nvPr>
            <p:ph type="dt" sz="half" idx="10"/>
          </p:nvPr>
        </p:nvSpPr>
        <p:spPr/>
        <p:txBody>
          <a:bodyPr/>
          <a:lstStyle/>
          <a:p>
            <a:fld id="{1231559A-FD10-48AF-81D8-915411B54342}" type="datetimeFigureOut">
              <a:rPr lang="en-US" smtClean="0"/>
              <a:t>8/28/2025</a:t>
            </a:fld>
            <a:endParaRPr lang="en-US"/>
          </a:p>
        </p:txBody>
      </p:sp>
      <p:sp>
        <p:nvSpPr>
          <p:cNvPr id="5" name="Footer Placeholder 4">
            <a:extLst>
              <a:ext uri="{FF2B5EF4-FFF2-40B4-BE49-F238E27FC236}">
                <a16:creationId xmlns:a16="http://schemas.microsoft.com/office/drawing/2014/main" id="{5EF2C65A-C4A5-598D-E771-5399FB3AB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32F52-B44A-9FAC-71A1-584E390A1FED}"/>
              </a:ext>
            </a:extLst>
          </p:cNvPr>
          <p:cNvSpPr>
            <a:spLocks noGrp="1"/>
          </p:cNvSpPr>
          <p:nvPr>
            <p:ph type="sldNum" sz="quarter" idx="12"/>
          </p:nvPr>
        </p:nvSpPr>
        <p:spPr/>
        <p:txBody>
          <a:bodyPr/>
          <a:lstStyle/>
          <a:p>
            <a:fld id="{59EA1B7A-4ED1-4AAC-A7BE-469A4E95557F}" type="slidenum">
              <a:rPr lang="en-US" smtClean="0"/>
              <a:t>‹#›</a:t>
            </a:fld>
            <a:endParaRPr lang="en-US"/>
          </a:p>
        </p:txBody>
      </p:sp>
    </p:spTree>
    <p:extLst>
      <p:ext uri="{BB962C8B-B14F-4D97-AF65-F5344CB8AC3E}">
        <p14:creationId xmlns:p14="http://schemas.microsoft.com/office/powerpoint/2010/main" val="3874200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5"/>
            <a:ext cx="10265664" cy="365125"/>
          </a:xfrm>
        </p:spPr>
        <p:txBody>
          <a:bodyPr lIns="45720" tIns="45720" bIns="4572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8708644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image" Target="../media/image11.emf"/><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heme" Target="../theme/theme1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2.xml"/><Relationship Id="rId1" Type="http://schemas.openxmlformats.org/officeDocument/2006/relationships/slideLayout" Target="../slideLayouts/slideLayout7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theme" Target="../theme/theme8.xml"/><Relationship Id="rId1" Type="http://schemas.openxmlformats.org/officeDocument/2006/relationships/slideLayout" Target="../slideLayouts/slideLayout18.xml"/><Relationship Id="rId5" Type="http://schemas.openxmlformats.org/officeDocument/2006/relationships/image" Target="../media/image10.svg"/><Relationship Id="rId4"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9.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04461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855807366"/>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DB4986DD-4911-4EDF-AC10-3C69EFE65CEB}" type="datetimeFigureOut">
              <a:rPr lang="en-US" smtClean="0"/>
              <a:t>8/28/2025</a:t>
            </a:fld>
            <a:endParaRPr lang="en-US"/>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9EF12E7D-D073-4A1B-9A5F-AB4AC58B8312}" type="slidenum">
              <a:rPr lang="en-US" smtClean="0"/>
              <a:t>‹#›</a:t>
            </a:fld>
            <a:endParaRPr lang="en-US"/>
          </a:p>
        </p:txBody>
      </p:sp>
      <p:sp>
        <p:nvSpPr>
          <p:cNvPr id="8" name="Rectangle 7">
            <a:extLst>
              <a:ext uri="{FF2B5EF4-FFF2-40B4-BE49-F238E27FC236}">
                <a16:creationId xmlns:a16="http://schemas.microsoft.com/office/drawing/2014/main" id="{54EFA743-63F0-4B47-A850-8785F92E96BE}"/>
              </a:ext>
            </a:extLst>
          </p:cNvPr>
          <p:cNvSpPr/>
          <p:nvPr userDrawn="1"/>
        </p:nvSpPr>
        <p:spPr bwMode="auto">
          <a:xfrm>
            <a:off x="1632432" y="5965100"/>
            <a:ext cx="10559568" cy="250093"/>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1867"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C7E024AA-066E-4A4F-81B6-327E570F3A29}"/>
              </a:ext>
            </a:extLst>
          </p:cNvPr>
          <p:cNvSpPr/>
          <p:nvPr userDrawn="1"/>
        </p:nvSpPr>
        <p:spPr bwMode="auto">
          <a:xfrm>
            <a:off x="771820" y="5965100"/>
            <a:ext cx="785493" cy="250093"/>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1867" b="0" i="0" u="none" strike="noStrike" cap="none" normalizeH="0" baseline="0">
              <a:ln>
                <a:noFill/>
              </a:ln>
              <a:solidFill>
                <a:schemeClr val="tx2"/>
              </a:solidFill>
              <a:effectLst/>
              <a:latin typeface="Arial" panose="020B0604020202020204" pitchFamily="34" charset="0"/>
            </a:endParaRPr>
          </a:p>
        </p:txBody>
      </p:sp>
      <p:sp>
        <p:nvSpPr>
          <p:cNvPr id="10" name="Rectangle 9">
            <a:extLst>
              <a:ext uri="{FF2B5EF4-FFF2-40B4-BE49-F238E27FC236}">
                <a16:creationId xmlns:a16="http://schemas.microsoft.com/office/drawing/2014/main" id="{DFBC9060-1F5C-B745-BC70-10DC006B7B24}"/>
              </a:ext>
            </a:extLst>
          </p:cNvPr>
          <p:cNvSpPr/>
          <p:nvPr userDrawn="1"/>
        </p:nvSpPr>
        <p:spPr bwMode="auto">
          <a:xfrm>
            <a:off x="-1236275" y="5965100"/>
            <a:ext cx="1932977" cy="250093"/>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1867" b="0" i="0" u="none" strike="noStrike" cap="none" normalizeH="0" baseline="0">
              <a:ln>
                <a:noFill/>
              </a:ln>
              <a:solidFill>
                <a:schemeClr val="tx2"/>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AF40AAF1-9FC3-A148-A6CA-B55E87F31084}"/>
              </a:ext>
            </a:extLst>
          </p:cNvPr>
          <p:cNvSpPr/>
          <p:nvPr userDrawn="1"/>
        </p:nvSpPr>
        <p:spPr bwMode="auto">
          <a:xfrm>
            <a:off x="-3256843" y="5965100"/>
            <a:ext cx="1945449" cy="250093"/>
          </a:xfrm>
          <a:prstGeom prst="rect">
            <a:avLst/>
          </a:prstGeom>
          <a:solidFill>
            <a:schemeClr val="bg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1867" b="0" i="0" u="none" strike="noStrike" cap="none" normalizeH="0" baseline="0">
              <a:ln>
                <a:noFill/>
              </a:ln>
              <a:solidFill>
                <a:schemeClr val="tx2"/>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2E2E0A31-819C-9143-859F-CC5CDD40C926}"/>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b="85679"/>
          <a:stretch/>
        </p:blipFill>
        <p:spPr>
          <a:xfrm>
            <a:off x="289055" y="6343407"/>
            <a:ext cx="2536516" cy="440959"/>
          </a:xfrm>
          <a:prstGeom prst="rect">
            <a:avLst/>
          </a:prstGeom>
        </p:spPr>
      </p:pic>
      <p:sp>
        <p:nvSpPr>
          <p:cNvPr id="13" name="Rectangle 4">
            <a:extLst>
              <a:ext uri="{FF2B5EF4-FFF2-40B4-BE49-F238E27FC236}">
                <a16:creationId xmlns:a16="http://schemas.microsoft.com/office/drawing/2014/main" id="{01684BA7-7381-CC48-B7B4-6B25FA5DDCE4}"/>
              </a:ext>
            </a:extLst>
          </p:cNvPr>
          <p:cNvSpPr>
            <a:spLocks noChangeArrowheads="1"/>
          </p:cNvSpPr>
          <p:nvPr userDrawn="1"/>
        </p:nvSpPr>
        <p:spPr bwMode="auto">
          <a:xfrm>
            <a:off x="11509258" y="6499094"/>
            <a:ext cx="4090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defTabSz="901700">
              <a:defRPr>
                <a:solidFill>
                  <a:schemeClr val="tx1"/>
                </a:solidFill>
                <a:latin typeface="Arial" panose="020B0604020202020204" pitchFamily="34" charset="0"/>
              </a:defRPr>
            </a:lvl1pPr>
            <a:lvl2pPr marL="450850" defTabSz="901700">
              <a:defRPr>
                <a:solidFill>
                  <a:schemeClr val="tx1"/>
                </a:solidFill>
                <a:latin typeface="Arial" panose="020B0604020202020204" pitchFamily="34" charset="0"/>
              </a:defRPr>
            </a:lvl2pPr>
            <a:lvl3pPr marL="901700" defTabSz="901700">
              <a:defRPr>
                <a:solidFill>
                  <a:schemeClr val="tx1"/>
                </a:solidFill>
                <a:latin typeface="Arial" panose="020B0604020202020204" pitchFamily="34" charset="0"/>
              </a:defRPr>
            </a:lvl3pPr>
            <a:lvl4pPr marL="1354138" defTabSz="901700">
              <a:defRPr>
                <a:solidFill>
                  <a:schemeClr val="tx1"/>
                </a:solidFill>
                <a:latin typeface="Arial" panose="020B0604020202020204" pitchFamily="34" charset="0"/>
              </a:defRPr>
            </a:lvl4pPr>
            <a:lvl5pPr marL="1803400" defTabSz="901700">
              <a:defRPr>
                <a:solidFill>
                  <a:schemeClr val="tx1"/>
                </a:solidFill>
                <a:latin typeface="Arial" panose="020B0604020202020204" pitchFamily="34" charset="0"/>
              </a:defRPr>
            </a:lvl5pPr>
            <a:lvl6pPr marL="2260600" defTabSz="901700" fontAlgn="base">
              <a:spcBef>
                <a:spcPct val="0"/>
              </a:spcBef>
              <a:spcAft>
                <a:spcPct val="0"/>
              </a:spcAft>
              <a:defRPr>
                <a:solidFill>
                  <a:schemeClr val="tx1"/>
                </a:solidFill>
                <a:latin typeface="Arial" panose="020B0604020202020204" pitchFamily="34" charset="0"/>
              </a:defRPr>
            </a:lvl6pPr>
            <a:lvl7pPr marL="2717800" defTabSz="901700" fontAlgn="base">
              <a:spcBef>
                <a:spcPct val="0"/>
              </a:spcBef>
              <a:spcAft>
                <a:spcPct val="0"/>
              </a:spcAft>
              <a:defRPr>
                <a:solidFill>
                  <a:schemeClr val="tx1"/>
                </a:solidFill>
                <a:latin typeface="Arial" panose="020B0604020202020204" pitchFamily="34" charset="0"/>
              </a:defRPr>
            </a:lvl7pPr>
            <a:lvl8pPr marL="3175000" defTabSz="901700" fontAlgn="base">
              <a:spcBef>
                <a:spcPct val="0"/>
              </a:spcBef>
              <a:spcAft>
                <a:spcPct val="0"/>
              </a:spcAft>
              <a:defRPr>
                <a:solidFill>
                  <a:schemeClr val="tx1"/>
                </a:solidFill>
                <a:latin typeface="Arial" panose="020B0604020202020204" pitchFamily="34" charset="0"/>
              </a:defRPr>
            </a:lvl8pPr>
            <a:lvl9pPr marL="3632200" defTabSz="901700" fontAlgn="base">
              <a:spcBef>
                <a:spcPct val="0"/>
              </a:spcBef>
              <a:spcAft>
                <a:spcPct val="0"/>
              </a:spcAft>
              <a:defRPr>
                <a:solidFill>
                  <a:schemeClr val="tx1"/>
                </a:solidFill>
                <a:latin typeface="Arial" panose="020B0604020202020204" pitchFamily="34" charset="0"/>
              </a:defRPr>
            </a:lvl9pPr>
          </a:lstStyle>
          <a:p>
            <a:pPr algn="r">
              <a:defRPr/>
            </a:pPr>
            <a:fld id="{5B4467E9-E984-A945-AC32-61228A8C1F5F}" type="slidenum">
              <a:rPr lang="en-US" altLang="en-US" sz="1600" b="0" smtClean="0">
                <a:solidFill>
                  <a:schemeClr val="bg1">
                    <a:lumMod val="65000"/>
                  </a:schemeClr>
                </a:solidFill>
                <a:latin typeface="Arial" panose="020B0604020202020204" pitchFamily="34" charset="0"/>
                <a:cs typeface="Arial" panose="020B0604020202020204" pitchFamily="34" charset="0"/>
              </a:rPr>
              <a:pPr algn="r">
                <a:defRPr/>
              </a:pPr>
              <a:t>‹#›</a:t>
            </a:fld>
            <a:endParaRPr lang="en-US" altLang="en-US" sz="1600" b="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681271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 id="2147483889" r:id="rId19"/>
    <p:sldLayoutId id="2147483890" r:id="rId20"/>
    <p:sldLayoutId id="2147483891" r:id="rId21"/>
    <p:sldLayoutId id="2147483892" r:id="rId22"/>
    <p:sldLayoutId id="2147483893" r:id="rId23"/>
    <p:sldLayoutId id="2147483894" r:id="rId24"/>
    <p:sldLayoutId id="2147483895" r:id="rId25"/>
    <p:sldLayoutId id="2147483896" r:id="rId26"/>
    <p:sldLayoutId id="2147483897" r:id="rId27"/>
  </p:sldLayoutIdLst>
  <p:txStyles>
    <p:titleStyle>
      <a:lvl1pPr algn="l" defTabSz="1219170" rtl="0" eaLnBrk="1" latinLnBrk="0" hangingPunct="1">
        <a:lnSpc>
          <a:spcPct val="90000"/>
        </a:lnSpc>
        <a:spcBef>
          <a:spcPct val="0"/>
        </a:spcBef>
        <a:buNone/>
        <a:defRPr sz="3733" b="1" kern="1200">
          <a:solidFill>
            <a:schemeClr val="tx1"/>
          </a:solidFill>
          <a:latin typeface="Arial" panose="020B0604020202020204" pitchFamily="34" charset="0"/>
          <a:ea typeface="+mj-ea"/>
          <a:cs typeface="Arial" panose="020B0604020202020204" pitchFamily="34" charset="0"/>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up of a logo&#10;&#10;Description automatically generated">
            <a:extLst>
              <a:ext uri="{FF2B5EF4-FFF2-40B4-BE49-F238E27FC236}">
                <a16:creationId xmlns:a16="http://schemas.microsoft.com/office/drawing/2014/main" id="{50FA276B-F147-7A40-FF05-3C989E909D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3090" y="340143"/>
            <a:ext cx="1561051" cy="431585"/>
          </a:xfrm>
          <a:prstGeom prst="rect">
            <a:avLst/>
          </a:prstGeom>
        </p:spPr>
      </p:pic>
    </p:spTree>
    <p:extLst>
      <p:ext uri="{BB962C8B-B14F-4D97-AF65-F5344CB8AC3E}">
        <p14:creationId xmlns:p14="http://schemas.microsoft.com/office/powerpoint/2010/main" val="665110556"/>
      </p:ext>
    </p:extLst>
  </p:cSld>
  <p:clrMap bg1="lt1" tx1="dk1" bg2="lt2" tx2="dk2" accent1="accent1" accent2="accent2" accent3="accent3" accent4="accent4" accent5="accent5" accent6="accent6" hlink="hlink" folHlink="folHlink"/>
  <p:sldLayoutIdLst>
    <p:sldLayoutId id="21474839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196523"/>
      </p:ext>
    </p:extLst>
  </p:cSld>
  <p:clrMap bg1="lt1" tx1="dk1" bg2="lt2" tx2="dk2" accent1="accent1" accent2="accent2" accent3="accent3" accent4="accent4" accent5="accent5" accent6="accent6" hlink="hlink" folHlink="folHlink"/>
  <p:sldLayoutIdLst>
    <p:sldLayoutId id="214748383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A784FD-E89F-10CA-BE94-A878CD7B033B}"/>
              </a:ext>
            </a:extLst>
          </p:cNvPr>
          <p:cNvGrpSpPr/>
          <p:nvPr userDrawn="1"/>
        </p:nvGrpSpPr>
        <p:grpSpPr>
          <a:xfrm>
            <a:off x="-21265" y="1828800"/>
            <a:ext cx="11520758" cy="5059175"/>
            <a:chOff x="-880607" y="1798825"/>
            <a:chExt cx="11520758" cy="5059175"/>
          </a:xfrm>
          <a:solidFill>
            <a:srgbClr val="134994"/>
          </a:solidFill>
        </p:grpSpPr>
        <p:sp>
          <p:nvSpPr>
            <p:cNvPr id="3" name="Rectangle 17">
              <a:extLst>
                <a:ext uri="{FF2B5EF4-FFF2-40B4-BE49-F238E27FC236}">
                  <a16:creationId xmlns:a16="http://schemas.microsoft.com/office/drawing/2014/main" id="{051E170C-B455-1562-FF70-7DE6D6764F24}"/>
                </a:ext>
              </a:extLst>
            </p:cNvPr>
            <p:cNvSpPr/>
            <p:nvPr/>
          </p:nvSpPr>
          <p:spPr>
            <a:xfrm>
              <a:off x="4041296" y="1798825"/>
              <a:ext cx="6598855"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7">
              <a:extLst>
                <a:ext uri="{FF2B5EF4-FFF2-40B4-BE49-F238E27FC236}">
                  <a16:creationId xmlns:a16="http://schemas.microsoft.com/office/drawing/2014/main" id="{D3540430-A5BB-4FAA-514D-838F6ECB8F81}"/>
                </a:ext>
              </a:extLst>
            </p:cNvPr>
            <p:cNvSpPr/>
            <p:nvPr/>
          </p:nvSpPr>
          <p:spPr>
            <a:xfrm>
              <a:off x="-880607"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7">
              <a:extLst>
                <a:ext uri="{FF2B5EF4-FFF2-40B4-BE49-F238E27FC236}">
                  <a16:creationId xmlns:a16="http://schemas.microsoft.com/office/drawing/2014/main" id="{F95E788B-145F-D2CC-9830-79E48276DBE6}"/>
                </a:ext>
              </a:extLst>
            </p:cNvPr>
            <p:cNvSpPr/>
            <p:nvPr userDrawn="1"/>
          </p:nvSpPr>
          <p:spPr>
            <a:xfrm>
              <a:off x="56096" y="1798825"/>
              <a:ext cx="5943600" cy="5059175"/>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4419688"/>
      </p:ext>
    </p:extLst>
  </p:cSld>
  <p:clrMap bg1="lt1" tx1="dk1" bg2="lt2" tx2="dk2" accent1="accent1" accent2="accent2" accent3="accent3" accent4="accent4" accent5="accent5" accent6="accent6" hlink="hlink" folHlink="folHlink"/>
  <p:sldLayoutIdLst>
    <p:sldLayoutId id="2147483780"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chemeClr val="bg1"/>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8292FB-6584-D197-9782-D62EE45BED21}"/>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8/28/2025</a:t>
            </a:fld>
            <a:endParaRPr lang="en-US"/>
          </a:p>
        </p:txBody>
      </p:sp>
      <p:sp>
        <p:nvSpPr>
          <p:cNvPr id="8" name="Footer Placeholder 4">
            <a:extLst>
              <a:ext uri="{FF2B5EF4-FFF2-40B4-BE49-F238E27FC236}">
                <a16:creationId xmlns:a16="http://schemas.microsoft.com/office/drawing/2014/main" id="{ECF04CBB-966F-C440-61EC-C02783C33E94}"/>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9" name="Slide Number Placeholder 5">
            <a:extLst>
              <a:ext uri="{FF2B5EF4-FFF2-40B4-BE49-F238E27FC236}">
                <a16:creationId xmlns:a16="http://schemas.microsoft.com/office/drawing/2014/main" id="{90D7B1CF-5A5C-29AB-2626-F41210031FA1}"/>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749337093"/>
      </p:ext>
    </p:extLst>
  </p:cSld>
  <p:clrMap bg1="lt1" tx1="dk1" bg2="lt2" tx2="dk2" accent1="accent1" accent2="accent2" accent3="accent3" accent4="accent4" accent5="accent5" accent6="accent6" hlink="hlink" folHlink="folHlink"/>
  <p:sldLayoutIdLst>
    <p:sldLayoutId id="2147483796" r:id="rId1"/>
    <p:sldLayoutId id="2147483855" r:id="rId2"/>
  </p:sldLayoutIdLst>
  <p:txStyles>
    <p:titleStyle>
      <a:lvl1pPr algn="l" defTabSz="914400" rtl="0" eaLnBrk="1" latinLnBrk="0" hangingPunct="1">
        <a:lnSpc>
          <a:spcPct val="90000"/>
        </a:lnSpc>
        <a:spcBef>
          <a:spcPct val="0"/>
        </a:spcBef>
        <a:buNone/>
        <a:defRPr sz="4400" b="1" kern="1200">
          <a:solidFill>
            <a:srgbClr val="134994"/>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Clr>
          <a:srgbClr val="134994"/>
        </a:buClr>
        <a:buFont typeface="Arial" panose="020B0604020202020204" pitchFamily="34" charset="0"/>
        <a:buChar char="•"/>
        <a:defRPr sz="2800" kern="1200">
          <a:solidFill>
            <a:srgbClr val="134994"/>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rgbClr val="134994"/>
        </a:buClr>
        <a:buFont typeface="Arial" panose="020B0604020202020204" pitchFamily="34" charset="0"/>
        <a:buChar char="•"/>
        <a:defRPr sz="2400" b="1" kern="1200">
          <a:solidFill>
            <a:srgbClr val="134994"/>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Clr>
          <a:srgbClr val="134994"/>
        </a:buClr>
        <a:buFont typeface="Arial" panose="020B0604020202020204" pitchFamily="34" charset="0"/>
        <a:buChar char="•"/>
        <a:defRPr sz="2000" kern="1200">
          <a:solidFill>
            <a:srgbClr val="134994"/>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Clr>
          <a:srgbClr val="134994"/>
        </a:buClr>
        <a:buFont typeface="Arial" panose="020B0604020202020204" pitchFamily="34" charset="0"/>
        <a:buChar char="•"/>
        <a:defRPr sz="1800" kern="1200">
          <a:solidFill>
            <a:srgbClr val="134994"/>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Clr>
          <a:srgbClr val="134994"/>
        </a:buClr>
        <a:buFont typeface="Arial" panose="020B0604020202020204" pitchFamily="34" charset="0"/>
        <a:buChar char="•"/>
        <a:defRPr sz="1800" kern="1200">
          <a:solidFill>
            <a:srgbClr val="134994"/>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34994"/>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8/28/2025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3058017559"/>
      </p:ext>
    </p:extLst>
  </p:cSld>
  <p:clrMap bg1="lt1" tx1="dk1" bg2="lt2" tx2="dk2" accent1="accent1" accent2="accent2" accent3="accent3" accent4="accent4" accent5="accent5" accent6="accent6" hlink="hlink" folHlink="folHlink"/>
  <p:sldLayoutIdLst>
    <p:sldLayoutId id="2147483737"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134994"/>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8/28/2025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2157423098"/>
      </p:ext>
    </p:extLst>
  </p:cSld>
  <p:clrMap bg1="lt1" tx1="dk1" bg2="lt2" tx2="dk2" accent1="accent1" accent2="accent2" accent3="accent3" accent4="accent4" accent5="accent5" accent6="accent6" hlink="hlink" folHlink="folHlink"/>
  <p:sldLayoutIdLst>
    <p:sldLayoutId id="2147483682"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34994"/>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8/28/2025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23612012"/>
      </p:ext>
    </p:extLst>
  </p:cSld>
  <p:clrMap bg1="lt1" tx1="dk1" bg2="lt2" tx2="dk2" accent1="accent1" accent2="accent2" accent3="accent3" accent4="accent4" accent5="accent5" accent6="accent6" hlink="hlink" folHlink="folHlink"/>
  <p:sldLayoutIdLst>
    <p:sldLayoutId id="2147483684"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859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8/28/2025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
        <p:nvSpPr>
          <p:cNvPr id="3" name="Rectangle 2">
            <a:extLst>
              <a:ext uri="{FF2B5EF4-FFF2-40B4-BE49-F238E27FC236}">
                <a16:creationId xmlns:a16="http://schemas.microsoft.com/office/drawing/2014/main" id="{92E5E3A3-6002-961E-CB68-A8504C562332}"/>
              </a:ext>
            </a:extLst>
          </p:cNvPr>
          <p:cNvSpPr/>
          <p:nvPr userDrawn="1"/>
        </p:nvSpPr>
        <p:spPr>
          <a:xfrm>
            <a:off x="0" y="0"/>
            <a:ext cx="12191999" cy="6901760"/>
          </a:xfrm>
          <a:prstGeom prst="rect">
            <a:avLst/>
          </a:prstGeom>
          <a:solidFill>
            <a:srgbClr val="13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2A1D9C-B515-9781-AB3E-7FCBB99C11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3741"/>
          <a:stretch/>
        </p:blipFill>
        <p:spPr>
          <a:xfrm>
            <a:off x="7728112" y="0"/>
            <a:ext cx="4463887" cy="6924911"/>
          </a:xfrm>
          <a:prstGeom prst="rect">
            <a:avLst/>
          </a:prstGeom>
        </p:spPr>
      </p:pic>
      <p:pic>
        <p:nvPicPr>
          <p:cNvPr id="11" name="Graphic 10">
            <a:extLst>
              <a:ext uri="{FF2B5EF4-FFF2-40B4-BE49-F238E27FC236}">
                <a16:creationId xmlns:a16="http://schemas.microsoft.com/office/drawing/2014/main" id="{E345A685-E758-9192-57F0-CD3D4B9E612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44810" y="5414643"/>
            <a:ext cx="5247189" cy="955892"/>
          </a:xfrm>
          <a:prstGeom prst="rect">
            <a:avLst/>
          </a:prstGeom>
        </p:spPr>
      </p:pic>
    </p:spTree>
    <p:extLst>
      <p:ext uri="{BB962C8B-B14F-4D97-AF65-F5344CB8AC3E}">
        <p14:creationId xmlns:p14="http://schemas.microsoft.com/office/powerpoint/2010/main" val="2792262636"/>
      </p:ext>
    </p:extLst>
  </p:cSld>
  <p:clrMap bg1="lt1" tx1="dk1" bg2="lt2" tx2="dk2" accent1="accent1" accent2="accent2" accent3="accent3" accent4="accent4" accent5="accent5" accent6="accent6" hlink="hlink" folHlink="folHlink"/>
  <p:sldLayoutIdLst>
    <p:sldLayoutId id="2147483692"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1966EB-F563-3361-68AA-9EE50DBAE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AE8A5C-AA2E-EBCB-C970-70FFAA830A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E125D-C9B4-185E-29B5-50AED0ED6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F2FEF5-1B1A-EA42-A199-582F9B1E3EA2}" type="datetimeFigureOut">
              <a:rPr lang="en-US" smtClean="0"/>
              <a:t>8/28/2025</a:t>
            </a:fld>
            <a:endParaRPr lang="en-US"/>
          </a:p>
        </p:txBody>
      </p:sp>
      <p:sp>
        <p:nvSpPr>
          <p:cNvPr id="5" name="Footer Placeholder 4">
            <a:extLst>
              <a:ext uri="{FF2B5EF4-FFF2-40B4-BE49-F238E27FC236}">
                <a16:creationId xmlns:a16="http://schemas.microsoft.com/office/drawing/2014/main" id="{2A577F90-245A-D63B-3338-3707D35DED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B626645-C116-A80F-E692-C001E0598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85E5EB-4118-6847-B313-E9B27CE6B000}" type="slidenum">
              <a:rPr lang="en-US" smtClean="0"/>
              <a:t>‹#›</a:t>
            </a:fld>
            <a:endParaRPr lang="en-US"/>
          </a:p>
        </p:txBody>
      </p:sp>
      <p:sp>
        <p:nvSpPr>
          <p:cNvPr id="8" name="TextBox 7">
            <a:extLst>
              <a:ext uri="{FF2B5EF4-FFF2-40B4-BE49-F238E27FC236}">
                <a16:creationId xmlns:a16="http://schemas.microsoft.com/office/drawing/2014/main" id="{3221509E-F645-0C15-9F2A-5AB555E97D75}"/>
              </a:ext>
            </a:extLst>
          </p:cNvPr>
          <p:cNvSpPr txBox="1"/>
          <p:nvPr userDrawn="1">
            <p:extLst>
              <p:ext uri="{1162E1C5-73C7-4A58-AE30-91384D911F3F}">
                <p184:classification xmlns:p184="http://schemas.microsoft.com/office/powerpoint/2018/4/main" val="hdr"/>
              </p:ext>
            </p:extLst>
          </p:nvPr>
        </p:nvSpPr>
        <p:spPr>
          <a:xfrm>
            <a:off x="63500" y="63500"/>
            <a:ext cx="1112838" cy="213360"/>
          </a:xfrm>
          <a:prstGeom prst="rect">
            <a:avLst/>
          </a:prstGeom>
        </p:spPr>
        <p:txBody>
          <a:bodyPr horzOverflow="overflow" lIns="0" tIns="0" rIns="0" bIns="0">
            <a:spAutoFit/>
          </a:bodyPr>
          <a:lstStyle/>
          <a:p>
            <a:pPr algn="l"/>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383153497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4.jpe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hyperlink" Target="http://bit.ly/3U34uHC" TargetMode="External"/><Relationship Id="rId5" Type="http://schemas.openxmlformats.org/officeDocument/2006/relationships/image" Target="../media/image57.pn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0.jp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tor talking with patient">
            <a:extLst>
              <a:ext uri="{FF2B5EF4-FFF2-40B4-BE49-F238E27FC236}">
                <a16:creationId xmlns:a16="http://schemas.microsoft.com/office/drawing/2014/main" id="{544C6366-C94A-DE37-FBE3-F193F95002B7}"/>
              </a:ext>
            </a:extLst>
          </p:cNvPr>
          <p:cNvPicPr>
            <a:picLocks noChangeAspect="1"/>
          </p:cNvPicPr>
          <p:nvPr/>
        </p:nvPicPr>
        <p:blipFill>
          <a:blip r:embed="rId3"/>
          <a:stretch>
            <a:fillRect/>
          </a:stretch>
        </p:blipFill>
        <p:spPr>
          <a:xfrm>
            <a:off x="-1138957" y="0"/>
            <a:ext cx="10960884" cy="7146913"/>
          </a:xfrm>
          <a:prstGeom prst="rect">
            <a:avLst/>
          </a:prstGeom>
        </p:spPr>
      </p:pic>
      <p:pic>
        <p:nvPicPr>
          <p:cNvPr id="28" name="Picture 27">
            <a:extLst>
              <a:ext uri="{FF2B5EF4-FFF2-40B4-BE49-F238E27FC236}">
                <a16:creationId xmlns:a16="http://schemas.microsoft.com/office/drawing/2014/main" id="{9503DA63-2710-70A9-5874-B477265ABB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7378"/>
          <a:stretch/>
        </p:blipFill>
        <p:spPr>
          <a:xfrm>
            <a:off x="6944811" y="0"/>
            <a:ext cx="5247189" cy="7146913"/>
          </a:xfrm>
          <a:prstGeom prst="rect">
            <a:avLst/>
          </a:prstGeom>
        </p:spPr>
      </p:pic>
      <p:pic>
        <p:nvPicPr>
          <p:cNvPr id="39" name="Picture 38">
            <a:extLst>
              <a:ext uri="{FF2B5EF4-FFF2-40B4-BE49-F238E27FC236}">
                <a16:creationId xmlns:a16="http://schemas.microsoft.com/office/drawing/2014/main" id="{CE8BF015-7150-272E-88D8-6945FA578AE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38957" y="3937651"/>
            <a:ext cx="9900185" cy="1878805"/>
          </a:xfrm>
          <a:prstGeom prst="rect">
            <a:avLst/>
          </a:prstGeom>
        </p:spPr>
      </p:pic>
      <p:sp>
        <p:nvSpPr>
          <p:cNvPr id="3" name="Title 1">
            <a:extLst>
              <a:ext uri="{FF2B5EF4-FFF2-40B4-BE49-F238E27FC236}">
                <a16:creationId xmlns:a16="http://schemas.microsoft.com/office/drawing/2014/main" id="{4E2507A8-5ABB-AB79-E5CD-54CDEC7B6B83}"/>
              </a:ext>
            </a:extLst>
          </p:cNvPr>
          <p:cNvSpPr txBox="1">
            <a:spLocks/>
          </p:cNvSpPr>
          <p:nvPr/>
        </p:nvSpPr>
        <p:spPr>
          <a:xfrm>
            <a:off x="383576" y="4082903"/>
            <a:ext cx="8377652" cy="1733553"/>
          </a:xfrm>
          <a:prstGeom prst="rect">
            <a:avLst/>
          </a:prstGeom>
        </p:spPr>
        <p:txBody>
          <a:bodyPr vert="horz" lIns="0" tIns="0" rIns="0" bIns="0" rtlCol="0" anchor="ctr">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b="1" dirty="0">
                <a:solidFill>
                  <a:schemeClr val="bg1"/>
                </a:solidFill>
                <a:latin typeface="Poppins" pitchFamily="2" charset="77"/>
                <a:cs typeface="Poppins" pitchFamily="2" charset="77"/>
              </a:rPr>
              <a:t>Recent Advances in the Clinical Management of Metastatic Prostate Cancer</a:t>
            </a:r>
            <a:endParaRPr lang="en-US" sz="6000" b="1" dirty="0">
              <a:solidFill>
                <a:schemeClr val="bg1"/>
              </a:solidFill>
              <a:latin typeface="Poppins" pitchFamily="2" charset="77"/>
              <a:cs typeface="Poppins" pitchFamily="2" charset="77"/>
            </a:endParaRPr>
          </a:p>
        </p:txBody>
      </p:sp>
      <p:sp>
        <p:nvSpPr>
          <p:cNvPr id="22" name="Title 1">
            <a:extLst>
              <a:ext uri="{FF2B5EF4-FFF2-40B4-BE49-F238E27FC236}">
                <a16:creationId xmlns:a16="http://schemas.microsoft.com/office/drawing/2014/main" id="{B49034DD-070D-0042-AA1B-5C7DF6C345E2}"/>
              </a:ext>
            </a:extLst>
          </p:cNvPr>
          <p:cNvSpPr>
            <a:spLocks noGrp="1"/>
          </p:cNvSpPr>
          <p:nvPr>
            <p:ph type="ctrTitle" idx="4294967295"/>
          </p:nvPr>
        </p:nvSpPr>
        <p:spPr>
          <a:xfrm>
            <a:off x="7516008" y="4490386"/>
            <a:ext cx="4611837" cy="506412"/>
          </a:xfrm>
        </p:spPr>
        <p:txBody>
          <a:bodyPr lIns="0" tIns="0" rIns="0" bIns="0" anchor="t">
            <a:noAutofit/>
          </a:bodyPr>
          <a:lstStyle/>
          <a:p>
            <a:pPr algn="r">
              <a:lnSpc>
                <a:spcPct val="100000"/>
              </a:lnSpc>
            </a:pPr>
            <a:r>
              <a:rPr lang="en-US" sz="2800" b="1">
                <a:solidFill>
                  <a:srgbClr val="134994"/>
                </a:solidFill>
                <a:latin typeface="Poppins" pitchFamily="2" charset="77"/>
                <a:cs typeface="Poppins" pitchFamily="2" charset="77"/>
              </a:rPr>
              <a:t>September 3</a:t>
            </a:r>
            <a:r>
              <a:rPr lang="en-US" sz="2800" b="1">
                <a:solidFill>
                  <a:srgbClr val="012169"/>
                </a:solidFill>
                <a:latin typeface="Poppins" pitchFamily="2" charset="77"/>
                <a:cs typeface="Poppins" pitchFamily="2" charset="77"/>
              </a:rPr>
              <a:t>,  </a:t>
            </a:r>
            <a:r>
              <a:rPr lang="en-US" sz="2800" b="1">
                <a:solidFill>
                  <a:srgbClr val="134994"/>
                </a:solidFill>
                <a:latin typeface="Poppins" pitchFamily="2" charset="77"/>
                <a:cs typeface="Poppins" pitchFamily="2" charset="77"/>
              </a:rPr>
              <a:t>2025</a:t>
            </a:r>
            <a:br>
              <a:rPr lang="en-US" sz="2800" b="1">
                <a:solidFill>
                  <a:srgbClr val="134994"/>
                </a:solidFill>
                <a:latin typeface="Poppins" pitchFamily="2" charset="77"/>
                <a:cs typeface="Poppins" pitchFamily="2" charset="77"/>
              </a:rPr>
            </a:br>
            <a:r>
              <a:rPr lang="en-US" sz="2800" b="1">
                <a:solidFill>
                  <a:srgbClr val="134994"/>
                </a:solidFill>
                <a:latin typeface="Poppins" pitchFamily="2" charset="77"/>
                <a:cs typeface="Poppins" pitchFamily="2" charset="77"/>
              </a:rPr>
              <a:t>1:30pm-2:30pm ET</a:t>
            </a:r>
          </a:p>
        </p:txBody>
      </p:sp>
      <p:pic>
        <p:nvPicPr>
          <p:cNvPr id="2" name="Picture 1">
            <a:extLst>
              <a:ext uri="{FF2B5EF4-FFF2-40B4-BE49-F238E27FC236}">
                <a16:creationId xmlns:a16="http://schemas.microsoft.com/office/drawing/2014/main" id="{9EF2B82C-028A-B044-5494-206BD2DE1FD8}"/>
              </a:ext>
            </a:extLst>
          </p:cNvPr>
          <p:cNvPicPr>
            <a:picLocks noChangeAspect="1"/>
          </p:cNvPicPr>
          <p:nvPr/>
        </p:nvPicPr>
        <p:blipFill>
          <a:blip r:embed="rId7"/>
          <a:srcRect/>
          <a:stretch/>
        </p:blipFill>
        <p:spPr>
          <a:xfrm>
            <a:off x="9279003" y="450000"/>
            <a:ext cx="2195281" cy="2396683"/>
          </a:xfrm>
          <a:prstGeom prst="rect">
            <a:avLst/>
          </a:prstGeom>
        </p:spPr>
      </p:pic>
    </p:spTree>
    <p:extLst>
      <p:ext uri="{BB962C8B-B14F-4D97-AF65-F5344CB8AC3E}">
        <p14:creationId xmlns:p14="http://schemas.microsoft.com/office/powerpoint/2010/main" val="1566566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5943D-ED87-C914-38C3-99463C9F2FD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CB512A-EE40-8FBA-F731-AD9776AE703C}"/>
              </a:ext>
            </a:extLst>
          </p:cNvPr>
          <p:cNvSpPr>
            <a:spLocks noGrp="1"/>
          </p:cNvSpPr>
          <p:nvPr>
            <p:ph type="sldNum" sz="quarter" idx="4"/>
          </p:nvPr>
        </p:nvSpPr>
        <p:spPr/>
        <p:txBody>
          <a:bodyPr/>
          <a:lstStyle/>
          <a:p>
            <a:fld id="{9091AC62-753B-3240-A76B-ED140B7F97AA}" type="slidenum">
              <a:rPr lang="en-US" smtClean="0"/>
              <a:pPr/>
              <a:t>10</a:t>
            </a:fld>
            <a:endParaRPr lang="en-US"/>
          </a:p>
        </p:txBody>
      </p:sp>
      <p:sp>
        <p:nvSpPr>
          <p:cNvPr id="2" name="TextBox 1">
            <a:extLst>
              <a:ext uri="{FF2B5EF4-FFF2-40B4-BE49-F238E27FC236}">
                <a16:creationId xmlns:a16="http://schemas.microsoft.com/office/drawing/2014/main" id="{7B0E5904-15D0-E48B-F0EF-0A33457B3BCA}"/>
              </a:ext>
            </a:extLst>
          </p:cNvPr>
          <p:cNvSpPr txBox="1"/>
          <p:nvPr/>
        </p:nvSpPr>
        <p:spPr>
          <a:xfrm>
            <a:off x="418130" y="442117"/>
            <a:ext cx="5603979" cy="769441"/>
          </a:xfrm>
          <a:prstGeom prst="rect">
            <a:avLst/>
          </a:prstGeom>
          <a:noFill/>
        </p:spPr>
        <p:txBody>
          <a:bodyPr wrap="square" rtlCol="0">
            <a:spAutoFit/>
          </a:bodyPr>
          <a:lstStyle/>
          <a:p>
            <a:r>
              <a:rPr lang="en-US" sz="4400" b="1">
                <a:solidFill>
                  <a:srgbClr val="134994"/>
                </a:solidFill>
                <a:latin typeface="Poppins" panose="00000500000000000000" pitchFamily="2" charset="0"/>
                <a:cs typeface="Poppins" panose="00000500000000000000" pitchFamily="2" charset="0"/>
              </a:rPr>
              <a:t>Meet The Experts</a:t>
            </a:r>
          </a:p>
        </p:txBody>
      </p:sp>
      <p:sp>
        <p:nvSpPr>
          <p:cNvPr id="5" name="TextBox 4">
            <a:extLst>
              <a:ext uri="{FF2B5EF4-FFF2-40B4-BE49-F238E27FC236}">
                <a16:creationId xmlns:a16="http://schemas.microsoft.com/office/drawing/2014/main" id="{8D0A8EC1-4434-DFCA-DAA2-2A5D62F5BE92}"/>
              </a:ext>
            </a:extLst>
          </p:cNvPr>
          <p:cNvSpPr txBox="1"/>
          <p:nvPr/>
        </p:nvSpPr>
        <p:spPr>
          <a:xfrm>
            <a:off x="2424541" y="5634849"/>
            <a:ext cx="6105236" cy="1200329"/>
          </a:xfrm>
          <a:prstGeom prst="rect">
            <a:avLst/>
          </a:prstGeom>
          <a:noFill/>
        </p:spPr>
        <p:txBody>
          <a:bodyPr wrap="square">
            <a:spAutoFit/>
          </a:bodyPr>
          <a:lstStyle/>
          <a:p>
            <a:pPr algn="ctr" rtl="0">
              <a:buNone/>
            </a:pPr>
            <a:r>
              <a:rPr lang="en-US" b="1" i="0" dirty="0">
                <a:solidFill>
                  <a:srgbClr val="FFFFFF"/>
                </a:solidFill>
                <a:effectLst/>
              </a:rPr>
              <a:t>Joshua Lang, MD, MS</a:t>
            </a:r>
          </a:p>
          <a:p>
            <a:pPr algn="ctr"/>
            <a:r>
              <a:rPr lang="en-US" dirty="0">
                <a:solidFill>
                  <a:schemeClr val="bg1"/>
                </a:solidFill>
              </a:rPr>
              <a:t>Professor of Medicine and Associate Director of Translations/Research</a:t>
            </a:r>
            <a:r>
              <a:rPr lang="en-US" i="1" dirty="0">
                <a:solidFill>
                  <a:schemeClr val="bg1"/>
                </a:solidFill>
              </a:rPr>
              <a:t>, </a:t>
            </a:r>
            <a:endParaRPr lang="en-US" dirty="0">
              <a:solidFill>
                <a:schemeClr val="bg1"/>
              </a:solidFill>
            </a:endParaRPr>
          </a:p>
          <a:p>
            <a:pPr algn="ctr"/>
            <a:r>
              <a:rPr lang="en-US" i="1" dirty="0">
                <a:solidFill>
                  <a:schemeClr val="bg1"/>
                </a:solidFill>
              </a:rPr>
              <a:t>Carbone Cancer Center, University of Wisconsin</a:t>
            </a:r>
            <a:endParaRPr lang="en-US" dirty="0">
              <a:solidFill>
                <a:schemeClr val="bg1"/>
              </a:solidFill>
            </a:endParaRPr>
          </a:p>
        </p:txBody>
      </p:sp>
      <p:pic>
        <p:nvPicPr>
          <p:cNvPr id="6" name="Picture 5" descr="A person in a suit and tie&#10;&#10;AI-generated content may be incorrect.">
            <a:extLst>
              <a:ext uri="{FF2B5EF4-FFF2-40B4-BE49-F238E27FC236}">
                <a16:creationId xmlns:a16="http://schemas.microsoft.com/office/drawing/2014/main" id="{8A01173E-38F9-C384-7F3E-28104B12016D}"/>
              </a:ext>
            </a:extLst>
          </p:cNvPr>
          <p:cNvPicPr>
            <a:picLocks noChangeAspect="1"/>
          </p:cNvPicPr>
          <p:nvPr/>
        </p:nvPicPr>
        <p:blipFill>
          <a:blip r:embed="rId2"/>
          <a:stretch>
            <a:fillRect/>
          </a:stretch>
        </p:blipFill>
        <p:spPr>
          <a:xfrm>
            <a:off x="4156613" y="2086977"/>
            <a:ext cx="2842260" cy="3410712"/>
          </a:xfrm>
          <a:prstGeom prst="rect">
            <a:avLst/>
          </a:prstGeom>
        </p:spPr>
      </p:pic>
    </p:spTree>
    <p:extLst>
      <p:ext uri="{BB962C8B-B14F-4D97-AF65-F5344CB8AC3E}">
        <p14:creationId xmlns:p14="http://schemas.microsoft.com/office/powerpoint/2010/main" val="1046669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A0102-792E-5B8B-CB32-0905D0A3CEF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64D83A-1830-1814-FE50-D1530D6D21AD}"/>
              </a:ext>
            </a:extLst>
          </p:cNvPr>
          <p:cNvSpPr>
            <a:spLocks noGrp="1"/>
          </p:cNvSpPr>
          <p:nvPr>
            <p:ph type="sldNum" sz="quarter" idx="4"/>
          </p:nvPr>
        </p:nvSpPr>
        <p:spPr/>
        <p:txBody>
          <a:bodyPr/>
          <a:lstStyle/>
          <a:p>
            <a:fld id="{9091AC62-753B-3240-A76B-ED140B7F97AA}" type="slidenum">
              <a:rPr lang="en-US" smtClean="0"/>
              <a:pPr/>
              <a:t>11</a:t>
            </a:fld>
            <a:endParaRPr lang="en-US"/>
          </a:p>
        </p:txBody>
      </p:sp>
      <p:sp>
        <p:nvSpPr>
          <p:cNvPr id="2" name="TextBox 1">
            <a:extLst>
              <a:ext uri="{FF2B5EF4-FFF2-40B4-BE49-F238E27FC236}">
                <a16:creationId xmlns:a16="http://schemas.microsoft.com/office/drawing/2014/main" id="{EF40EFA1-A37C-E3E9-792B-3B343A6085BB}"/>
              </a:ext>
            </a:extLst>
          </p:cNvPr>
          <p:cNvSpPr txBox="1"/>
          <p:nvPr/>
        </p:nvSpPr>
        <p:spPr>
          <a:xfrm>
            <a:off x="418130" y="442117"/>
            <a:ext cx="5603979" cy="769441"/>
          </a:xfrm>
          <a:prstGeom prst="rect">
            <a:avLst/>
          </a:prstGeom>
          <a:noFill/>
        </p:spPr>
        <p:txBody>
          <a:bodyPr wrap="square" rtlCol="0">
            <a:spAutoFit/>
          </a:bodyPr>
          <a:lstStyle/>
          <a:p>
            <a:r>
              <a:rPr lang="en-US" sz="4400" b="1">
                <a:solidFill>
                  <a:srgbClr val="134994"/>
                </a:solidFill>
                <a:latin typeface="Poppins" panose="00000500000000000000" pitchFamily="2" charset="0"/>
                <a:cs typeface="Poppins" panose="00000500000000000000" pitchFamily="2" charset="0"/>
              </a:rPr>
              <a:t>Meet The Experts</a:t>
            </a:r>
          </a:p>
        </p:txBody>
      </p:sp>
      <p:sp>
        <p:nvSpPr>
          <p:cNvPr id="5" name="TextBox 4">
            <a:extLst>
              <a:ext uri="{FF2B5EF4-FFF2-40B4-BE49-F238E27FC236}">
                <a16:creationId xmlns:a16="http://schemas.microsoft.com/office/drawing/2014/main" id="{A119AA28-2A64-7018-F11D-DEDA0B957BB0}"/>
              </a:ext>
            </a:extLst>
          </p:cNvPr>
          <p:cNvSpPr txBox="1"/>
          <p:nvPr/>
        </p:nvSpPr>
        <p:spPr>
          <a:xfrm>
            <a:off x="2248516" y="5477210"/>
            <a:ext cx="6931332" cy="1200329"/>
          </a:xfrm>
          <a:prstGeom prst="rect">
            <a:avLst/>
          </a:prstGeom>
          <a:noFill/>
        </p:spPr>
        <p:txBody>
          <a:bodyPr wrap="square">
            <a:spAutoFit/>
          </a:bodyPr>
          <a:lstStyle/>
          <a:p>
            <a:pPr algn="ctr"/>
            <a:r>
              <a:rPr lang="en-US" b="1" dirty="0">
                <a:solidFill>
                  <a:schemeClr val="bg1"/>
                </a:solidFill>
                <a:effectLst/>
              </a:rPr>
              <a:t>Bridget Koontz, MD, FASTRO</a:t>
            </a:r>
          </a:p>
          <a:p>
            <a:pPr algn="ctr"/>
            <a:r>
              <a:rPr lang="en-US" dirty="0">
                <a:solidFill>
                  <a:schemeClr val="bg1"/>
                </a:solidFill>
              </a:rPr>
              <a:t>Chair, Department of Radiation Oncology, and Medical Director, </a:t>
            </a:r>
          </a:p>
          <a:p>
            <a:pPr algn="ctr"/>
            <a:r>
              <a:rPr lang="en-US" i="1" dirty="0">
                <a:solidFill>
                  <a:schemeClr val="bg1"/>
                </a:solidFill>
              </a:rPr>
              <a:t>Radiation Oncology Florida Divisions, </a:t>
            </a:r>
          </a:p>
          <a:p>
            <a:pPr algn="ctr"/>
            <a:r>
              <a:rPr lang="en-US" i="1" dirty="0" err="1">
                <a:solidFill>
                  <a:schemeClr val="bg1"/>
                </a:solidFill>
              </a:rPr>
              <a:t>Adventhealth</a:t>
            </a:r>
            <a:r>
              <a:rPr lang="en-US" i="1" dirty="0">
                <a:solidFill>
                  <a:schemeClr val="bg1"/>
                </a:solidFill>
              </a:rPr>
              <a:t> Cancer Institute</a:t>
            </a:r>
            <a:endParaRPr lang="en-US" dirty="0">
              <a:solidFill>
                <a:schemeClr val="bg1"/>
              </a:solidFill>
            </a:endParaRPr>
          </a:p>
        </p:txBody>
      </p:sp>
      <p:pic>
        <p:nvPicPr>
          <p:cNvPr id="7" name="Picture 6" descr="A person wearing glasses and a black jacket&#10;&#10;AI-generated content may be incorrect.">
            <a:extLst>
              <a:ext uri="{FF2B5EF4-FFF2-40B4-BE49-F238E27FC236}">
                <a16:creationId xmlns:a16="http://schemas.microsoft.com/office/drawing/2014/main" id="{71DF9FE3-B8C6-D289-3E36-8B37DE2BAE57}"/>
              </a:ext>
            </a:extLst>
          </p:cNvPr>
          <p:cNvPicPr>
            <a:picLocks noChangeAspect="1"/>
          </p:cNvPicPr>
          <p:nvPr/>
        </p:nvPicPr>
        <p:blipFill>
          <a:blip r:embed="rId2"/>
          <a:stretch>
            <a:fillRect/>
          </a:stretch>
        </p:blipFill>
        <p:spPr>
          <a:xfrm>
            <a:off x="3864864" y="2029968"/>
            <a:ext cx="3326701" cy="3326701"/>
          </a:xfrm>
          <a:prstGeom prst="rect">
            <a:avLst/>
          </a:prstGeom>
        </p:spPr>
      </p:pic>
    </p:spTree>
    <p:extLst>
      <p:ext uri="{BB962C8B-B14F-4D97-AF65-F5344CB8AC3E}">
        <p14:creationId xmlns:p14="http://schemas.microsoft.com/office/powerpoint/2010/main" val="4091277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772A9-B176-43EF-60BE-224CAEDB2B36}"/>
              </a:ext>
            </a:extLst>
          </p:cNvPr>
          <p:cNvSpPr txBox="1"/>
          <p:nvPr/>
        </p:nvSpPr>
        <p:spPr>
          <a:xfrm>
            <a:off x="277032" y="1369578"/>
            <a:ext cx="11637935" cy="4647426"/>
          </a:xfrm>
          <a:prstGeom prst="rect">
            <a:avLst/>
          </a:prstGeom>
          <a:noFill/>
        </p:spPr>
        <p:txBody>
          <a:bodyPr wrap="square" lIns="91440" tIns="45720" rIns="91440" bIns="45720" rtlCol="0" anchor="t">
            <a:spAutoFit/>
          </a:bodyPr>
          <a:lstStyle/>
          <a:p>
            <a:pPr fontAlgn="base">
              <a:spcAft>
                <a:spcPts val="600"/>
              </a:spcAft>
              <a:defRPr/>
            </a:pPr>
            <a:r>
              <a:rPr kumimoji="0" lang="en-US" sz="3200" i="0" u="none" strike="noStrike" kern="1200" cap="none" spc="0" normalizeH="0" baseline="0" noProof="0" dirty="0">
                <a:ln>
                  <a:noFill/>
                </a:ln>
                <a:solidFill>
                  <a:prstClr val="black"/>
                </a:solidFill>
                <a:effectLst/>
                <a:uLnTx/>
                <a:uFillTx/>
                <a:latin typeface="Poppins"/>
                <a:cs typeface="Poppins"/>
              </a:rPr>
              <a:t>William K. Oh, MD</a:t>
            </a:r>
            <a:r>
              <a:rPr lang="en-US" sz="3200" dirty="0">
                <a:solidFill>
                  <a:prstClr val="black"/>
                </a:solidFill>
                <a:latin typeface="Poppins"/>
                <a:cs typeface="Poppins"/>
              </a:rPr>
              <a:t>: </a:t>
            </a:r>
            <a:r>
              <a:rPr kumimoji="0" lang="en-US" i="0" u="none" strike="noStrike" kern="1200" cap="none" spc="0" normalizeH="0" baseline="0" noProof="0" dirty="0">
                <a:ln>
                  <a:noFill/>
                </a:ln>
                <a:solidFill>
                  <a:prstClr val="black"/>
                </a:solidFill>
                <a:effectLst/>
                <a:uLnTx/>
                <a:uFillTx/>
                <a:latin typeface="Poppins"/>
                <a:cs typeface="Poppins"/>
              </a:rPr>
              <a:t>Consultant: Novartis, Astra Zeneca, Sumitomo, Pfizer, GSK, </a:t>
            </a:r>
            <a:r>
              <a:rPr kumimoji="0" lang="en-US" i="0" u="none" strike="noStrike" kern="1200" cap="none" spc="0" normalizeH="0" baseline="0" noProof="0" dirty="0" err="1">
                <a:ln>
                  <a:noFill/>
                </a:ln>
                <a:solidFill>
                  <a:prstClr val="black"/>
                </a:solidFill>
                <a:effectLst/>
                <a:uLnTx/>
                <a:uFillTx/>
                <a:latin typeface="Poppins"/>
                <a:cs typeface="Poppins"/>
              </a:rPr>
              <a:t>VieCure</a:t>
            </a:r>
            <a:r>
              <a:rPr kumimoji="0" lang="en-US" i="0" u="none" strike="noStrike" kern="1200" cap="none" spc="0" normalizeH="0" baseline="0" noProof="0" dirty="0">
                <a:ln>
                  <a:noFill/>
                </a:ln>
                <a:solidFill>
                  <a:prstClr val="black"/>
                </a:solidFill>
                <a:effectLst/>
                <a:uLnTx/>
                <a:uFillTx/>
                <a:latin typeface="Poppins"/>
                <a:cs typeface="Poppins"/>
              </a:rPr>
              <a:t>, Abbott, </a:t>
            </a:r>
            <a:r>
              <a:rPr kumimoji="0" lang="en-US" i="0" u="none" strike="noStrike" kern="1200" cap="none" spc="0" normalizeH="0" baseline="0" noProof="0" dirty="0" err="1">
                <a:ln>
                  <a:noFill/>
                </a:ln>
                <a:solidFill>
                  <a:prstClr val="black"/>
                </a:solidFill>
                <a:effectLst/>
                <a:uLnTx/>
                <a:uFillTx/>
                <a:latin typeface="Poppins"/>
                <a:cs typeface="Poppins"/>
              </a:rPr>
              <a:t>Biocartis</a:t>
            </a:r>
            <a:r>
              <a:rPr kumimoji="0" lang="en-US" i="0" u="none" strike="noStrike" kern="1200" cap="none" spc="0" normalizeH="0" baseline="0" noProof="0" dirty="0">
                <a:ln>
                  <a:noFill/>
                </a:ln>
                <a:solidFill>
                  <a:prstClr val="black"/>
                </a:solidFill>
                <a:effectLst/>
                <a:uLnTx/>
                <a:uFillTx/>
                <a:latin typeface="Poppins"/>
                <a:cs typeface="Poppins"/>
              </a:rPr>
              <a:t>, </a:t>
            </a:r>
            <a:r>
              <a:rPr kumimoji="0" lang="en-US" i="0" u="none" strike="noStrike" kern="1200" cap="none" spc="0" normalizeH="0" baseline="0" noProof="0" dirty="0" err="1">
                <a:ln>
                  <a:noFill/>
                </a:ln>
                <a:solidFill>
                  <a:prstClr val="black"/>
                </a:solidFill>
                <a:effectLst/>
                <a:uLnTx/>
                <a:uFillTx/>
                <a:latin typeface="Poppins"/>
                <a:cs typeface="Poppins"/>
              </a:rPr>
              <a:t>Neogenomics</a:t>
            </a:r>
            <a:r>
              <a:rPr kumimoji="0" lang="en-US" i="0" u="none" strike="noStrike" kern="1200" cap="none" spc="0" normalizeH="0" baseline="0" noProof="0" dirty="0">
                <a:ln>
                  <a:noFill/>
                </a:ln>
                <a:solidFill>
                  <a:prstClr val="black"/>
                </a:solidFill>
                <a:effectLst/>
                <a:uLnTx/>
                <a:uFillTx/>
                <a:latin typeface="Poppins"/>
                <a:cs typeface="Poppins"/>
              </a:rPr>
              <a:t>, </a:t>
            </a:r>
            <a:r>
              <a:rPr kumimoji="0" lang="en-US" i="0" u="none" strike="noStrike" kern="1200" cap="none" spc="0" normalizeH="0" baseline="0" noProof="0" dirty="0" err="1">
                <a:ln>
                  <a:noFill/>
                </a:ln>
                <a:solidFill>
                  <a:prstClr val="black"/>
                </a:solidFill>
                <a:effectLst/>
                <a:uLnTx/>
                <a:uFillTx/>
                <a:latin typeface="Poppins"/>
                <a:cs typeface="Poppins"/>
              </a:rPr>
              <a:t>NTxBio</a:t>
            </a:r>
            <a:endParaRPr kumimoji="0" lang="en-US" i="0" u="none" strike="noStrike" kern="1200" cap="none" spc="0" normalizeH="0" baseline="0" noProof="0" dirty="0">
              <a:ln>
                <a:noFill/>
              </a:ln>
              <a:solidFill>
                <a:prstClr val="black"/>
              </a:solidFill>
              <a:effectLst/>
              <a:uLnTx/>
              <a:uFillTx/>
              <a:latin typeface="Poppins"/>
              <a:cs typeface="Poppins"/>
            </a:endParaRPr>
          </a:p>
          <a:p>
            <a:pPr fontAlgn="base">
              <a:spcAft>
                <a:spcPts val="600"/>
              </a:spcAft>
              <a:defRPr/>
            </a:pPr>
            <a:r>
              <a:rPr kumimoji="0" lang="en-US" i="0" u="none" strike="noStrike" kern="1200" cap="none" spc="0" normalizeH="0" baseline="0" noProof="0" dirty="0">
                <a:ln>
                  <a:noFill/>
                </a:ln>
                <a:solidFill>
                  <a:prstClr val="black"/>
                </a:solidFill>
                <a:effectLst/>
                <a:uLnTx/>
                <a:uFillTx/>
                <a:latin typeface="Poppins"/>
                <a:cs typeface="Poppins"/>
              </a:rPr>
              <a:t>Equity: </a:t>
            </a:r>
            <a:r>
              <a:rPr kumimoji="0" lang="en-US" i="0" u="none" strike="noStrike" kern="1200" cap="none" spc="0" normalizeH="0" baseline="0" noProof="0" dirty="0" err="1">
                <a:ln>
                  <a:noFill/>
                </a:ln>
                <a:solidFill>
                  <a:prstClr val="black"/>
                </a:solidFill>
                <a:effectLst/>
                <a:uLnTx/>
                <a:uFillTx/>
                <a:latin typeface="Poppins"/>
                <a:cs typeface="Poppins"/>
              </a:rPr>
              <a:t>GeneDx</a:t>
            </a:r>
            <a:r>
              <a:rPr kumimoji="0" lang="en-US" i="0" u="none" strike="noStrike" kern="1200" cap="none" spc="0" normalizeH="0" baseline="0" noProof="0" dirty="0">
                <a:ln>
                  <a:noFill/>
                </a:ln>
                <a:solidFill>
                  <a:prstClr val="black"/>
                </a:solidFill>
                <a:effectLst/>
                <a:uLnTx/>
                <a:uFillTx/>
                <a:latin typeface="Poppins"/>
                <a:cs typeface="Poppins"/>
              </a:rPr>
              <a:t>, Archetype Therapeutics, </a:t>
            </a:r>
            <a:r>
              <a:rPr kumimoji="0" lang="en-US" i="0" u="none" strike="noStrike" kern="1200" cap="none" spc="0" normalizeH="0" baseline="0" noProof="0" dirty="0" err="1">
                <a:ln>
                  <a:noFill/>
                </a:ln>
                <a:solidFill>
                  <a:prstClr val="black"/>
                </a:solidFill>
                <a:effectLst/>
                <a:uLnTx/>
                <a:uFillTx/>
                <a:latin typeface="Poppins"/>
                <a:cs typeface="Poppins"/>
              </a:rPr>
              <a:t>NTxBio</a:t>
            </a:r>
            <a:r>
              <a:rPr kumimoji="0" lang="en-US" i="0" u="none" strike="noStrike" kern="1200" cap="none" spc="0" normalizeH="0" baseline="0" noProof="0" dirty="0">
                <a:ln>
                  <a:noFill/>
                </a:ln>
                <a:solidFill>
                  <a:prstClr val="black"/>
                </a:solidFill>
                <a:effectLst/>
                <a:uLnTx/>
                <a:uFillTx/>
                <a:latin typeface="Poppins"/>
                <a:cs typeface="Poppins"/>
              </a:rPr>
              <a:t>, </a:t>
            </a:r>
            <a:r>
              <a:rPr kumimoji="0" lang="en-US" i="0" u="none" strike="noStrike" kern="1200" cap="none" spc="0" normalizeH="0" baseline="0" noProof="0" dirty="0" err="1">
                <a:ln>
                  <a:noFill/>
                </a:ln>
                <a:solidFill>
                  <a:prstClr val="black"/>
                </a:solidFill>
                <a:effectLst/>
                <a:uLnTx/>
                <a:uFillTx/>
                <a:latin typeface="Poppins"/>
                <a:cs typeface="Poppins"/>
              </a:rPr>
              <a:t>PrevivorCare</a:t>
            </a:r>
            <a:endParaRPr lang="en-US" sz="3200" dirty="0">
              <a:solidFill>
                <a:prstClr val="black"/>
              </a:solidFill>
              <a:latin typeface="Poppins"/>
              <a:cs typeface="Poppins"/>
            </a:endParaRPr>
          </a:p>
          <a:p>
            <a:r>
              <a:rPr kumimoji="0" lang="en-US" sz="3200" i="0" u="none" strike="noStrike" kern="1200" cap="none" spc="0" normalizeH="0" baseline="0" noProof="0" dirty="0">
                <a:ln>
                  <a:noFill/>
                </a:ln>
                <a:solidFill>
                  <a:prstClr val="black"/>
                </a:solidFill>
                <a:effectLst/>
                <a:uLnTx/>
                <a:uFillTx/>
                <a:latin typeface="Poppins"/>
                <a:cs typeface="Poppins"/>
              </a:rPr>
              <a:t>Evan Y. Yu, MD: </a:t>
            </a:r>
            <a:r>
              <a:rPr lang="en-US" dirty="0">
                <a:latin typeface="Poppins" panose="00000500000000000000" pitchFamily="2" charset="0"/>
                <a:cs typeface="Poppins" panose="00000500000000000000" pitchFamily="2" charset="0"/>
              </a:rPr>
              <a:t>Consulting: Astellas, J&amp;J, AZ, </a:t>
            </a:r>
            <a:r>
              <a:rPr lang="en-US" dirty="0" err="1">
                <a:latin typeface="Poppins" panose="00000500000000000000" pitchFamily="2" charset="0"/>
                <a:cs typeface="Poppins" panose="00000500000000000000" pitchFamily="2" charset="0"/>
              </a:rPr>
              <a:t>Tolmar</a:t>
            </a:r>
            <a:r>
              <a:rPr lang="en-US" dirty="0">
                <a:latin typeface="Poppins" panose="00000500000000000000" pitchFamily="2" charset="0"/>
                <a:cs typeface="Poppins" panose="00000500000000000000" pitchFamily="2" charset="0"/>
              </a:rPr>
              <a:t>, Merck , Bayer, </a:t>
            </a:r>
            <a:r>
              <a:rPr lang="en-US" dirty="0" err="1">
                <a:latin typeface="Poppins" panose="00000500000000000000" pitchFamily="2" charset="0"/>
                <a:cs typeface="Poppins" panose="00000500000000000000" pitchFamily="2" charset="0"/>
              </a:rPr>
              <a:t>Lantheus</a:t>
            </a:r>
            <a:r>
              <a:rPr lang="en-US" dirty="0">
                <a:latin typeface="Poppins" panose="00000500000000000000" pitchFamily="2" charset="0"/>
                <a:cs typeface="Poppins" panose="00000500000000000000" pitchFamily="2" charset="0"/>
              </a:rPr>
              <a:t>, BMS, </a:t>
            </a:r>
            <a:r>
              <a:rPr lang="en-US" dirty="0" err="1">
                <a:latin typeface="Poppins" panose="00000500000000000000" pitchFamily="2" charset="0"/>
                <a:cs typeface="Poppins" panose="00000500000000000000" pitchFamily="2" charset="0"/>
              </a:rPr>
              <a:t>Loxo</a:t>
            </a:r>
            <a:r>
              <a:rPr lang="en-US" dirty="0">
                <a:latin typeface="Poppins" panose="00000500000000000000" pitchFamily="2" charset="0"/>
                <a:cs typeface="Poppins" panose="00000500000000000000" pitchFamily="2" charset="0"/>
              </a:rPr>
              <a:t>, AAA Novartis, Aadi Bioscience</a:t>
            </a:r>
          </a:p>
          <a:p>
            <a:r>
              <a:rPr lang="en-US" dirty="0">
                <a:latin typeface="Poppins" panose="00000500000000000000" pitchFamily="2" charset="0"/>
                <a:cs typeface="Poppins" panose="00000500000000000000" pitchFamily="2" charset="0"/>
              </a:rPr>
              <a:t>Research funding to institution: Dendreon, Merck, </a:t>
            </a:r>
            <a:r>
              <a:rPr lang="en-US" dirty="0" err="1">
                <a:latin typeface="Poppins" panose="00000500000000000000" pitchFamily="2" charset="0"/>
                <a:cs typeface="Poppins" panose="00000500000000000000" pitchFamily="2" charset="0"/>
              </a:rPr>
              <a:t>SeaGen</a:t>
            </a:r>
            <a:r>
              <a:rPr lang="en-US" dirty="0">
                <a:latin typeface="Poppins" panose="00000500000000000000" pitchFamily="2" charset="0"/>
                <a:cs typeface="Poppins" panose="00000500000000000000" pitchFamily="2" charset="0"/>
              </a:rPr>
              <a:t>, Blue Earth, Bayer, </a:t>
            </a:r>
            <a:r>
              <a:rPr lang="en-US" dirty="0" err="1">
                <a:latin typeface="Poppins" panose="00000500000000000000" pitchFamily="2" charset="0"/>
                <a:cs typeface="Poppins" panose="00000500000000000000" pitchFamily="2" charset="0"/>
              </a:rPr>
              <a:t>Lantheus</a:t>
            </a:r>
            <a:r>
              <a:rPr lang="en-US" dirty="0">
                <a:latin typeface="Poppins" panose="00000500000000000000" pitchFamily="2" charset="0"/>
                <a:cs typeface="Poppins" panose="00000500000000000000" pitchFamily="2" charset="0"/>
              </a:rPr>
              <a:t>, Tyra</a:t>
            </a:r>
            <a:endParaRPr lang="en-US" sz="3200" dirty="0">
              <a:solidFill>
                <a:prstClr val="black"/>
              </a:solidFill>
              <a:latin typeface="Poppins"/>
              <a:cs typeface="Poppins"/>
            </a:endParaRPr>
          </a:p>
          <a:p>
            <a:r>
              <a:rPr kumimoji="0" lang="en-US" sz="3200" i="0" u="none" strike="noStrike" kern="1200" cap="none" spc="0" normalizeH="0" baseline="0" noProof="0" dirty="0">
                <a:ln>
                  <a:noFill/>
                </a:ln>
                <a:solidFill>
                  <a:prstClr val="black"/>
                </a:solidFill>
                <a:effectLst/>
                <a:uLnTx/>
                <a:uFillTx/>
                <a:latin typeface="Poppins"/>
                <a:cs typeface="Poppins"/>
              </a:rPr>
              <a:t>Joshua Lang, MD, MS: </a:t>
            </a:r>
            <a:r>
              <a:rPr lang="en-US" dirty="0">
                <a:latin typeface="Poppins" panose="00000500000000000000" pitchFamily="2" charset="0"/>
                <a:cs typeface="Poppins" panose="00000500000000000000" pitchFamily="2" charset="0"/>
              </a:rPr>
              <a:t>Founder EOLAS, Inc., Advisory Boards: Astellas, Pfizer, Gilead, Jannsen, Sanofi, Foundation Medicine, </a:t>
            </a:r>
            <a:r>
              <a:rPr lang="en-US" dirty="0" err="1">
                <a:latin typeface="Poppins" panose="00000500000000000000" pitchFamily="2" charset="0"/>
                <a:cs typeface="Poppins" panose="00000500000000000000" pitchFamily="2" charset="0"/>
              </a:rPr>
              <a:t>Cytogen</a:t>
            </a:r>
            <a:r>
              <a:rPr lang="en-US" dirty="0">
                <a:latin typeface="Poppins" panose="00000500000000000000" pitchFamily="2" charset="0"/>
                <a:cs typeface="Poppins" panose="00000500000000000000" pitchFamily="2" charset="0"/>
              </a:rPr>
              <a:t>, AstraZeneca, </a:t>
            </a:r>
            <a:r>
              <a:rPr lang="en-US" dirty="0" err="1">
                <a:latin typeface="Poppins" panose="00000500000000000000" pitchFamily="2" charset="0"/>
                <a:cs typeface="Poppins" panose="00000500000000000000" pitchFamily="2" charset="0"/>
              </a:rPr>
              <a:t>Arvinas</a:t>
            </a:r>
            <a:r>
              <a:rPr lang="en-US" dirty="0">
                <a:latin typeface="Poppins" panose="00000500000000000000" pitchFamily="2" charset="0"/>
                <a:cs typeface="Poppins" panose="00000500000000000000" pitchFamily="2" charset="0"/>
              </a:rPr>
              <a:t>, </a:t>
            </a:r>
            <a:r>
              <a:rPr lang="en-US" dirty="0" err="1">
                <a:latin typeface="Poppins" panose="00000500000000000000" pitchFamily="2" charset="0"/>
                <a:cs typeface="Poppins" panose="00000500000000000000" pitchFamily="2" charset="0"/>
              </a:rPr>
              <a:t>Macrogenics</a:t>
            </a:r>
            <a:endParaRPr lang="en-US" sz="3200" dirty="0">
              <a:solidFill>
                <a:prstClr val="black"/>
              </a:solidFill>
              <a:latin typeface="Poppins"/>
              <a:cs typeface="Poppins"/>
            </a:endParaRPr>
          </a:p>
          <a:p>
            <a:r>
              <a:rPr kumimoji="0" lang="en-US" sz="3200" i="0" u="none" strike="noStrike" kern="1200" cap="none" spc="0" normalizeH="0" baseline="0" noProof="0" dirty="0">
                <a:ln>
                  <a:noFill/>
                </a:ln>
                <a:solidFill>
                  <a:prstClr val="black"/>
                </a:solidFill>
                <a:effectLst/>
                <a:uLnTx/>
                <a:uFillTx/>
                <a:latin typeface="Poppins"/>
                <a:cs typeface="Poppins"/>
              </a:rPr>
              <a:t>Bridget Koontz, MD, FASTRO: </a:t>
            </a:r>
            <a:r>
              <a:rPr lang="en-US" dirty="0">
                <a:latin typeface="Poppins" panose="00000500000000000000" pitchFamily="2" charset="0"/>
                <a:cs typeface="Poppins" panose="00000500000000000000" pitchFamily="2" charset="0"/>
              </a:rPr>
              <a:t>Board Member: </a:t>
            </a:r>
            <a:r>
              <a:rPr lang="en-US" dirty="0" err="1">
                <a:latin typeface="Poppins" panose="00000500000000000000" pitchFamily="2" charset="0"/>
                <a:cs typeface="Poppins" panose="00000500000000000000" pitchFamily="2" charset="0"/>
              </a:rPr>
              <a:t>Rythera</a:t>
            </a:r>
            <a:r>
              <a:rPr lang="en-US" dirty="0">
                <a:latin typeface="Poppins" panose="00000500000000000000" pitchFamily="2" charset="0"/>
                <a:cs typeface="Poppins" panose="00000500000000000000" pitchFamily="2" charset="0"/>
              </a:rPr>
              <a:t> Therapeutics</a:t>
            </a:r>
          </a:p>
          <a:p>
            <a:r>
              <a:rPr lang="en-US" dirty="0">
                <a:latin typeface="Poppins" panose="00000500000000000000" pitchFamily="2" charset="0"/>
                <a:cs typeface="Poppins" panose="00000500000000000000" pitchFamily="2" charset="0"/>
              </a:rPr>
              <a:t>Advisory Boards (active):  FUSE Oncology</a:t>
            </a:r>
          </a:p>
          <a:p>
            <a:r>
              <a:rPr lang="en-US" dirty="0">
                <a:latin typeface="Poppins" panose="00000500000000000000" pitchFamily="2" charset="0"/>
                <a:cs typeface="Poppins" panose="00000500000000000000" pitchFamily="2" charset="0"/>
              </a:rPr>
              <a:t>Advisory Boards (past): Blue Earth Diagnostics, </a:t>
            </a:r>
            <a:r>
              <a:rPr lang="en-US" dirty="0" err="1">
                <a:latin typeface="Poppins" panose="00000500000000000000" pitchFamily="2" charset="0"/>
                <a:cs typeface="Poppins" panose="00000500000000000000" pitchFamily="2" charset="0"/>
              </a:rPr>
              <a:t>Lantheus</a:t>
            </a:r>
            <a:r>
              <a:rPr lang="en-US" dirty="0">
                <a:latin typeface="Poppins" panose="00000500000000000000" pitchFamily="2" charset="0"/>
                <a:cs typeface="Poppins" panose="00000500000000000000" pitchFamily="2" charset="0"/>
              </a:rPr>
              <a:t>, Myriad Genetics, Novartis</a:t>
            </a:r>
          </a:p>
          <a:p>
            <a:endParaRPr lang="en-US" sz="3200" dirty="0">
              <a:solidFill>
                <a:srgbClr val="000000"/>
              </a:solidFill>
              <a:latin typeface="Arial"/>
              <a:ea typeface="Tahoma"/>
              <a:cs typeface="Tahoma"/>
            </a:endParaRPr>
          </a:p>
        </p:txBody>
      </p:sp>
      <p:sp>
        <p:nvSpPr>
          <p:cNvPr id="7" name="Slide Number Placeholder 3">
            <a:extLst>
              <a:ext uri="{FF2B5EF4-FFF2-40B4-BE49-F238E27FC236}">
                <a16:creationId xmlns:a16="http://schemas.microsoft.com/office/drawing/2014/main" id="{7773A207-6634-B100-80C7-B3B502DBBF90}"/>
              </a:ext>
            </a:extLst>
          </p:cNvPr>
          <p:cNvSpPr txBox="1">
            <a:spLocks/>
          </p:cNvSpPr>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prstClr val="black"/>
              </a:solidFill>
              <a:effectLst/>
              <a:uLnTx/>
              <a:uFillTx/>
              <a:latin typeface="Poppins" pitchFamily="2" charset="77"/>
              <a:ea typeface="+mn-ea"/>
              <a:cs typeface="+mn-cs"/>
            </a:endParaRPr>
          </a:p>
        </p:txBody>
      </p:sp>
      <p:sp>
        <p:nvSpPr>
          <p:cNvPr id="4" name="TextBox 3">
            <a:extLst>
              <a:ext uri="{FF2B5EF4-FFF2-40B4-BE49-F238E27FC236}">
                <a16:creationId xmlns:a16="http://schemas.microsoft.com/office/drawing/2014/main" id="{76402410-2267-66F2-4360-F2489586200D}"/>
              </a:ext>
            </a:extLst>
          </p:cNvPr>
          <p:cNvSpPr txBox="1"/>
          <p:nvPr/>
        </p:nvSpPr>
        <p:spPr>
          <a:xfrm>
            <a:off x="401665" y="576232"/>
            <a:ext cx="8325144" cy="504241"/>
          </a:xfrm>
          <a:prstGeom prst="rect">
            <a:avLst/>
          </a:prstGeom>
          <a:noFill/>
        </p:spPr>
        <p:txBody>
          <a:bodyPr wrap="square" lIns="0" tIns="0" rIns="0" bIns="0" rtlCol="0" anchor="t">
            <a:spAutoFit/>
          </a:bodyPr>
          <a:lstStyle/>
          <a:p>
            <a:pPr marL="0" marR="0" lvl="0" indent="0" algn="l" defTabSz="457200" rtl="0" eaLnBrk="1" fontAlgn="auto" latinLnBrk="0" hangingPunct="1">
              <a:lnSpc>
                <a:spcPts val="3600"/>
              </a:lnSpc>
              <a:spcBef>
                <a:spcPts val="0"/>
              </a:spcBef>
              <a:spcAft>
                <a:spcPts val="0"/>
              </a:spcAft>
              <a:buClrTx/>
              <a:buSzTx/>
              <a:buFontTx/>
              <a:buNone/>
              <a:tabLst/>
              <a:defRPr/>
            </a:pPr>
            <a:r>
              <a:rPr kumimoji="0" lang="en-US" sz="4400" b="1" i="0" u="none" strike="noStrike" kern="1200" cap="none" spc="0" normalizeH="0" baseline="0" noProof="0">
                <a:ln>
                  <a:noFill/>
                </a:ln>
                <a:solidFill>
                  <a:srgbClr val="134994"/>
                </a:solidFill>
                <a:effectLst/>
                <a:uLnTx/>
                <a:uFillTx/>
                <a:latin typeface="Poppins" pitchFamily="2" charset="77"/>
                <a:ea typeface="+mn-ea"/>
                <a:cs typeface="Poppins" pitchFamily="2" charset="77"/>
              </a:rPr>
              <a:t>Disclosures</a:t>
            </a:r>
            <a:endParaRPr kumimoji="0" lang="en-US" sz="3600" b="1" i="0" u="none" strike="noStrike" kern="1200" cap="none" spc="0" normalizeH="0" baseline="0" noProof="0">
              <a:ln>
                <a:noFill/>
              </a:ln>
              <a:solidFill>
                <a:srgbClr val="134994"/>
              </a:solidFill>
              <a:effectLst/>
              <a:uLnTx/>
              <a:uFillTx/>
              <a:latin typeface="Poppins" pitchFamily="2" charset="77"/>
              <a:ea typeface="+mn-ea"/>
              <a:cs typeface="Poppins" pitchFamily="2" charset="77"/>
            </a:endParaRPr>
          </a:p>
        </p:txBody>
      </p:sp>
      <p:pic>
        <p:nvPicPr>
          <p:cNvPr id="3" name="Picture 2" descr="A blue and purple symbol&#10;&#10;AI-generated content may be incorrect.">
            <a:extLst>
              <a:ext uri="{FF2B5EF4-FFF2-40B4-BE49-F238E27FC236}">
                <a16:creationId xmlns:a16="http://schemas.microsoft.com/office/drawing/2014/main" id="{FB70BDBC-B404-C2FD-E48F-910B48AF60CB}"/>
              </a:ext>
            </a:extLst>
          </p:cNvPr>
          <p:cNvPicPr>
            <a:picLocks noChangeAspect="1"/>
          </p:cNvPicPr>
          <p:nvPr/>
        </p:nvPicPr>
        <p:blipFill>
          <a:blip r:embed="rId2"/>
          <a:stretch>
            <a:fillRect/>
          </a:stretch>
        </p:blipFill>
        <p:spPr>
          <a:xfrm>
            <a:off x="8817553" y="183387"/>
            <a:ext cx="2940420" cy="609230"/>
          </a:xfrm>
          <a:prstGeom prst="rect">
            <a:avLst/>
          </a:prstGeom>
        </p:spPr>
      </p:pic>
    </p:spTree>
    <p:extLst>
      <p:ext uri="{BB962C8B-B14F-4D97-AF65-F5344CB8AC3E}">
        <p14:creationId xmlns:p14="http://schemas.microsoft.com/office/powerpoint/2010/main" val="3970060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8CA535-6FD6-9D48-BC91-EFD4C045A472}"/>
              </a:ext>
            </a:extLst>
          </p:cNvPr>
          <p:cNvSpPr>
            <a:spLocks noGrp="1"/>
          </p:cNvSpPr>
          <p:nvPr>
            <p:ph type="ctrTitle"/>
          </p:nvPr>
        </p:nvSpPr>
        <p:spPr>
          <a:xfrm>
            <a:off x="914400" y="1258478"/>
            <a:ext cx="10363200" cy="556359"/>
          </a:xfrm>
        </p:spPr>
        <p:txBody>
          <a:bodyPr>
            <a:noAutofit/>
          </a:bodyPr>
          <a:lstStyle/>
          <a:p>
            <a:r>
              <a:rPr lang="en-US" sz="4400" b="1" dirty="0">
                <a:solidFill>
                  <a:srgbClr val="00AEEF"/>
                </a:solidFill>
              </a:rPr>
              <a:t>Recent Advances in the Management of Advanced Prostate Cancer</a:t>
            </a:r>
          </a:p>
        </p:txBody>
      </p:sp>
      <p:sp>
        <p:nvSpPr>
          <p:cNvPr id="10" name="Text Placeholder 9">
            <a:extLst>
              <a:ext uri="{FF2B5EF4-FFF2-40B4-BE49-F238E27FC236}">
                <a16:creationId xmlns:a16="http://schemas.microsoft.com/office/drawing/2014/main" id="{A32DB8E9-0B44-3149-8158-13AE812E6722}"/>
              </a:ext>
            </a:extLst>
          </p:cNvPr>
          <p:cNvSpPr>
            <a:spLocks noGrp="1"/>
          </p:cNvSpPr>
          <p:nvPr>
            <p:ph type="body" sz="quarter" idx="10"/>
          </p:nvPr>
        </p:nvSpPr>
        <p:spPr>
          <a:xfrm>
            <a:off x="914400" y="3447597"/>
            <a:ext cx="5334000" cy="2151925"/>
          </a:xfrm>
        </p:spPr>
        <p:txBody>
          <a:bodyPr>
            <a:normAutofit fontScale="85000" lnSpcReduction="20000"/>
          </a:bodyPr>
          <a:lstStyle/>
          <a:p>
            <a:pPr>
              <a:spcBef>
                <a:spcPts val="0"/>
              </a:spcBef>
            </a:pPr>
            <a:r>
              <a:rPr lang="en-US" sz="2800" b="1" dirty="0"/>
              <a:t>William K. Oh, MD</a:t>
            </a:r>
          </a:p>
          <a:p>
            <a:pPr>
              <a:spcBef>
                <a:spcPts val="0"/>
              </a:spcBef>
            </a:pPr>
            <a:endParaRPr lang="en-US" dirty="0"/>
          </a:p>
          <a:p>
            <a:pPr>
              <a:spcBef>
                <a:spcPts val="0"/>
              </a:spcBef>
            </a:pPr>
            <a:r>
              <a:rPr lang="en-US" dirty="0"/>
              <a:t>Director, Precision Medicine</a:t>
            </a:r>
          </a:p>
          <a:p>
            <a:pPr>
              <a:spcBef>
                <a:spcPts val="0"/>
              </a:spcBef>
            </a:pPr>
            <a:r>
              <a:rPr lang="en-US" dirty="0"/>
              <a:t>Yale Cancer Center and Smilow Cancer Hospital</a:t>
            </a:r>
          </a:p>
          <a:p>
            <a:pPr>
              <a:spcBef>
                <a:spcPts val="0"/>
              </a:spcBef>
            </a:pPr>
            <a:endParaRPr lang="en-US" b="1" dirty="0"/>
          </a:p>
          <a:p>
            <a:pPr>
              <a:spcBef>
                <a:spcPts val="0"/>
              </a:spcBef>
            </a:pPr>
            <a:r>
              <a:rPr lang="en-US" dirty="0"/>
              <a:t>Service Line Medical Director</a:t>
            </a:r>
          </a:p>
          <a:p>
            <a:pPr>
              <a:spcBef>
                <a:spcPts val="0"/>
              </a:spcBef>
            </a:pPr>
            <a:r>
              <a:rPr lang="en-US" dirty="0"/>
              <a:t>Smilow Cancer Hospital at Greenwich Hospital</a:t>
            </a:r>
          </a:p>
          <a:p>
            <a:pPr>
              <a:spcBef>
                <a:spcPts val="0"/>
              </a:spcBef>
            </a:pPr>
            <a:endParaRPr lang="en-US" dirty="0"/>
          </a:p>
          <a:p>
            <a:pPr>
              <a:spcBef>
                <a:spcPts val="0"/>
              </a:spcBef>
            </a:pPr>
            <a:r>
              <a:rPr lang="en-US" dirty="0"/>
              <a:t>Chair, National Prostate Cancer Roundtable</a:t>
            </a:r>
          </a:p>
          <a:p>
            <a:pPr>
              <a:spcBef>
                <a:spcPts val="0"/>
              </a:spcBef>
            </a:pPr>
            <a:r>
              <a:rPr lang="en-US" dirty="0"/>
              <a:t>American Cancer Society</a:t>
            </a:r>
          </a:p>
        </p:txBody>
      </p:sp>
    </p:spTree>
    <p:extLst>
      <p:ext uri="{BB962C8B-B14F-4D97-AF65-F5344CB8AC3E}">
        <p14:creationId xmlns:p14="http://schemas.microsoft.com/office/powerpoint/2010/main" val="510493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B18812-C2D0-E526-2606-51D435D536AB}"/>
              </a:ext>
            </a:extLst>
          </p:cNvPr>
          <p:cNvPicPr>
            <a:picLocks noChangeAspect="1"/>
          </p:cNvPicPr>
          <p:nvPr/>
        </p:nvPicPr>
        <p:blipFill>
          <a:blip r:embed="rId2"/>
          <a:srcRect t="51548"/>
          <a:stretch/>
        </p:blipFill>
        <p:spPr>
          <a:xfrm>
            <a:off x="5783527" y="2583836"/>
            <a:ext cx="6029467" cy="3086836"/>
          </a:xfrm>
          <a:prstGeom prst="rect">
            <a:avLst/>
          </a:prstGeom>
        </p:spPr>
      </p:pic>
      <p:pic>
        <p:nvPicPr>
          <p:cNvPr id="2" name="Picture 1">
            <a:extLst>
              <a:ext uri="{FF2B5EF4-FFF2-40B4-BE49-F238E27FC236}">
                <a16:creationId xmlns:a16="http://schemas.microsoft.com/office/drawing/2014/main" id="{C9702658-C23E-69ED-4B94-7DEB9C85E6FB}"/>
              </a:ext>
            </a:extLst>
          </p:cNvPr>
          <p:cNvPicPr>
            <a:picLocks noChangeAspect="1"/>
          </p:cNvPicPr>
          <p:nvPr/>
        </p:nvPicPr>
        <p:blipFill>
          <a:blip r:embed="rId3"/>
          <a:srcRect r="50560" b="51549"/>
          <a:stretch/>
        </p:blipFill>
        <p:spPr>
          <a:xfrm>
            <a:off x="294165" y="2652620"/>
            <a:ext cx="6027726" cy="3084040"/>
          </a:xfrm>
          <a:prstGeom prst="rect">
            <a:avLst/>
          </a:prstGeom>
        </p:spPr>
      </p:pic>
      <p:sp>
        <p:nvSpPr>
          <p:cNvPr id="9" name="Rectangle 8">
            <a:extLst>
              <a:ext uri="{FF2B5EF4-FFF2-40B4-BE49-F238E27FC236}">
                <a16:creationId xmlns:a16="http://schemas.microsoft.com/office/drawing/2014/main" id="{98B489F1-F64A-F127-73DE-3828E3965B77}"/>
              </a:ext>
            </a:extLst>
          </p:cNvPr>
          <p:cNvSpPr/>
          <p:nvPr/>
        </p:nvSpPr>
        <p:spPr>
          <a:xfrm>
            <a:off x="1524000" y="1565038"/>
            <a:ext cx="9144000" cy="587451"/>
          </a:xfrm>
          <a:prstGeom prst="rect">
            <a:avLst/>
          </a:prstGeom>
          <a:solidFill>
            <a:schemeClr val="accent1"/>
          </a:solidFill>
          <a:ln w="25400" cap="flat" cmpd="sng" algn="ctr">
            <a:noFill/>
            <a:prstDash val="solid"/>
          </a:ln>
          <a:effectLst/>
        </p:spPr>
        <p:txBody>
          <a:bodyPr rtlCol="0" anchor="ctr"/>
          <a:lstStyle/>
          <a:p>
            <a:pPr algn="ctr" defTabSz="685800">
              <a:defRPr/>
            </a:pPr>
            <a:r>
              <a:rPr lang="en-US" kern="0" dirty="0">
                <a:solidFill>
                  <a:prstClr val="white"/>
                </a:solidFill>
                <a:latin typeface="Calibri" panose="020F0502020204030204"/>
                <a:cs typeface="Calibri" panose="020F0502020204030204" pitchFamily="34" charset="0"/>
              </a:rPr>
              <a:t>In 2025, prostate cancer remains the </a:t>
            </a:r>
            <a:r>
              <a:rPr lang="en-US" b="1" kern="0" dirty="0">
                <a:solidFill>
                  <a:prstClr val="white"/>
                </a:solidFill>
                <a:latin typeface="Calibri" panose="020F0502020204030204"/>
                <a:cs typeface="Calibri" panose="020F0502020204030204" pitchFamily="34" charset="0"/>
              </a:rPr>
              <a:t>leading</a:t>
            </a:r>
            <a:r>
              <a:rPr lang="en-US" kern="0" dirty="0">
                <a:solidFill>
                  <a:prstClr val="white"/>
                </a:solidFill>
                <a:latin typeface="Calibri" panose="020F0502020204030204"/>
                <a:cs typeface="Calibri" panose="020F0502020204030204" pitchFamily="34" charset="0"/>
              </a:rPr>
              <a:t> cancer diagnosis in men and the </a:t>
            </a:r>
            <a:r>
              <a:rPr lang="en-US" b="1" kern="0" dirty="0">
                <a:solidFill>
                  <a:prstClr val="white"/>
                </a:solidFill>
                <a:latin typeface="Calibri" panose="020F0502020204030204"/>
                <a:cs typeface="Calibri" panose="020F0502020204030204" pitchFamily="34" charset="0"/>
              </a:rPr>
              <a:t>2</a:t>
            </a:r>
            <a:r>
              <a:rPr lang="en-US" b="1" kern="0" baseline="30000" dirty="0">
                <a:solidFill>
                  <a:prstClr val="white"/>
                </a:solidFill>
                <a:latin typeface="Calibri" panose="020F0502020204030204"/>
                <a:cs typeface="Calibri" panose="020F0502020204030204" pitchFamily="34" charset="0"/>
              </a:rPr>
              <a:t>nd</a:t>
            </a:r>
            <a:r>
              <a:rPr lang="en-US" b="1" kern="0" dirty="0">
                <a:solidFill>
                  <a:prstClr val="white"/>
                </a:solidFill>
                <a:latin typeface="Calibri" panose="020F0502020204030204"/>
                <a:cs typeface="Calibri" panose="020F0502020204030204" pitchFamily="34" charset="0"/>
              </a:rPr>
              <a:t> leading </a:t>
            </a:r>
            <a:r>
              <a:rPr lang="en-US" kern="0" dirty="0">
                <a:solidFill>
                  <a:prstClr val="white"/>
                </a:solidFill>
                <a:latin typeface="Calibri" panose="020F0502020204030204"/>
                <a:cs typeface="Calibri" panose="020F0502020204030204" pitchFamily="34" charset="0"/>
              </a:rPr>
              <a:t>cause of cancer death </a:t>
            </a:r>
            <a:r>
              <a:rPr lang="en-US" kern="0" dirty="0">
                <a:solidFill>
                  <a:srgbClr val="FF0000"/>
                </a:solidFill>
                <a:latin typeface="Calibri" panose="020F0502020204030204"/>
                <a:cs typeface="Calibri" panose="020F0502020204030204" pitchFamily="34" charset="0"/>
              </a:rPr>
              <a:t>(and rising!)</a:t>
            </a:r>
          </a:p>
        </p:txBody>
      </p:sp>
      <p:sp>
        <p:nvSpPr>
          <p:cNvPr id="17" name="TextBox 16">
            <a:extLst>
              <a:ext uri="{FF2B5EF4-FFF2-40B4-BE49-F238E27FC236}">
                <a16:creationId xmlns:a16="http://schemas.microsoft.com/office/drawing/2014/main" id="{383CC21F-9C87-B446-3204-A7A30806E5B5}"/>
              </a:ext>
            </a:extLst>
          </p:cNvPr>
          <p:cNvSpPr txBox="1"/>
          <p:nvPr/>
        </p:nvSpPr>
        <p:spPr>
          <a:xfrm>
            <a:off x="7344697" y="6378260"/>
            <a:ext cx="4847303" cy="307777"/>
          </a:xfrm>
          <a:prstGeom prst="rect">
            <a:avLst/>
          </a:prstGeom>
          <a:noFill/>
        </p:spPr>
        <p:txBody>
          <a:bodyPr wrap="square">
            <a:spAutoFit/>
          </a:bodyPr>
          <a:lstStyle/>
          <a:p>
            <a:pPr defTabSz="685800"/>
            <a:r>
              <a:rPr lang="fr-FR" sz="1400" dirty="0">
                <a:solidFill>
                  <a:prstClr val="black"/>
                </a:solidFill>
                <a:latin typeface="Calibri" panose="020F0502020204030204"/>
              </a:rPr>
              <a:t>American Cancer Society 2025 </a:t>
            </a:r>
            <a:r>
              <a:rPr lang="fr-FR" sz="1400" u="sng" dirty="0">
                <a:solidFill>
                  <a:prstClr val="black"/>
                </a:solidFill>
                <a:latin typeface="Calibri" panose="020F0502020204030204"/>
              </a:rPr>
              <a:t>Cancer </a:t>
            </a:r>
            <a:r>
              <a:rPr lang="fr-FR" sz="1400" u="sng" dirty="0" err="1">
                <a:solidFill>
                  <a:prstClr val="black"/>
                </a:solidFill>
                <a:latin typeface="Calibri" panose="020F0502020204030204"/>
              </a:rPr>
              <a:t>Facts</a:t>
            </a:r>
            <a:r>
              <a:rPr lang="fr-FR" sz="1400" u="sng" dirty="0">
                <a:solidFill>
                  <a:prstClr val="black"/>
                </a:solidFill>
                <a:latin typeface="Calibri" panose="020F0502020204030204"/>
              </a:rPr>
              <a:t> and Figures</a:t>
            </a:r>
          </a:p>
        </p:txBody>
      </p:sp>
      <p:sp>
        <p:nvSpPr>
          <p:cNvPr id="15" name="Rectangle 14">
            <a:extLst>
              <a:ext uri="{FF2B5EF4-FFF2-40B4-BE49-F238E27FC236}">
                <a16:creationId xmlns:a16="http://schemas.microsoft.com/office/drawing/2014/main" id="{E3109389-2F62-3B4A-2CC9-5D64109E6BD0}"/>
              </a:ext>
            </a:extLst>
          </p:cNvPr>
          <p:cNvSpPr/>
          <p:nvPr/>
        </p:nvSpPr>
        <p:spPr>
          <a:xfrm>
            <a:off x="867267" y="2922381"/>
            <a:ext cx="4511230" cy="247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5F9D2B37-FB24-5BDE-2F45-BA5FD3DB8205}"/>
              </a:ext>
            </a:extLst>
          </p:cNvPr>
          <p:cNvSpPr/>
          <p:nvPr/>
        </p:nvSpPr>
        <p:spPr>
          <a:xfrm>
            <a:off x="6444117" y="3170221"/>
            <a:ext cx="4423742" cy="275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 name="Title 2">
            <a:extLst>
              <a:ext uri="{FF2B5EF4-FFF2-40B4-BE49-F238E27FC236}">
                <a16:creationId xmlns:a16="http://schemas.microsoft.com/office/drawing/2014/main" id="{2DEDD6D2-B54D-0A1B-FF18-7821A7BDF784}"/>
              </a:ext>
            </a:extLst>
          </p:cNvPr>
          <p:cNvSpPr>
            <a:spLocks noGrp="1"/>
          </p:cNvSpPr>
          <p:nvPr>
            <p:ph type="title"/>
          </p:nvPr>
        </p:nvSpPr>
        <p:spPr>
          <a:xfrm>
            <a:off x="1644383" y="308390"/>
            <a:ext cx="8831204" cy="807840"/>
          </a:xfrm>
        </p:spPr>
        <p:txBody>
          <a:bodyPr>
            <a:normAutofit/>
          </a:bodyPr>
          <a:lstStyle/>
          <a:p>
            <a:pPr algn="ctr"/>
            <a:r>
              <a:rPr lang="en-US" sz="4000" dirty="0">
                <a:solidFill>
                  <a:srgbClr val="00B0F0"/>
                </a:solidFill>
                <a:latin typeface="+mj-lt"/>
              </a:rPr>
              <a:t>The Burden of Prostate Cancer</a:t>
            </a:r>
          </a:p>
        </p:txBody>
      </p:sp>
    </p:spTree>
    <p:extLst>
      <p:ext uri="{BB962C8B-B14F-4D97-AF65-F5344CB8AC3E}">
        <p14:creationId xmlns:p14="http://schemas.microsoft.com/office/powerpoint/2010/main" val="347269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9B43DA-A7AF-00A4-B109-24E4EA4196DE}"/>
              </a:ext>
            </a:extLst>
          </p:cNvPr>
          <p:cNvSpPr>
            <a:spLocks noGrp="1"/>
          </p:cNvSpPr>
          <p:nvPr>
            <p:ph type="title"/>
          </p:nvPr>
        </p:nvSpPr>
        <p:spPr>
          <a:xfrm>
            <a:off x="208531" y="179615"/>
            <a:ext cx="11774938" cy="1117600"/>
          </a:xfrm>
        </p:spPr>
        <p:txBody>
          <a:bodyPr/>
          <a:lstStyle/>
          <a:p>
            <a:pPr algn="ctr"/>
            <a:r>
              <a:rPr lang="en-US" sz="3200" dirty="0">
                <a:solidFill>
                  <a:srgbClr val="00AEEF"/>
                </a:solidFill>
                <a:latin typeface="+mj-lt"/>
              </a:rPr>
              <a:t>Prostate Cancer Incidence Rising Sharply Since 2014</a:t>
            </a:r>
          </a:p>
        </p:txBody>
      </p:sp>
      <p:pic>
        <p:nvPicPr>
          <p:cNvPr id="6" name="Picture 5">
            <a:extLst>
              <a:ext uri="{FF2B5EF4-FFF2-40B4-BE49-F238E27FC236}">
                <a16:creationId xmlns:a16="http://schemas.microsoft.com/office/drawing/2014/main" id="{0A5215E4-F8E5-12ED-8D38-5A634683C412}"/>
              </a:ext>
            </a:extLst>
          </p:cNvPr>
          <p:cNvPicPr>
            <a:picLocks noChangeAspect="1"/>
          </p:cNvPicPr>
          <p:nvPr/>
        </p:nvPicPr>
        <p:blipFill>
          <a:blip r:embed="rId2"/>
          <a:stretch>
            <a:fillRect/>
          </a:stretch>
        </p:blipFill>
        <p:spPr>
          <a:xfrm>
            <a:off x="1772239" y="993853"/>
            <a:ext cx="8748073" cy="5241647"/>
          </a:xfrm>
          <a:prstGeom prst="rect">
            <a:avLst/>
          </a:prstGeom>
        </p:spPr>
      </p:pic>
      <p:sp>
        <p:nvSpPr>
          <p:cNvPr id="8" name="TextBox 7">
            <a:extLst>
              <a:ext uri="{FF2B5EF4-FFF2-40B4-BE49-F238E27FC236}">
                <a16:creationId xmlns:a16="http://schemas.microsoft.com/office/drawing/2014/main" id="{0BD4FFA2-9077-C69F-C153-9E2B6724227A}"/>
              </a:ext>
            </a:extLst>
          </p:cNvPr>
          <p:cNvSpPr txBox="1"/>
          <p:nvPr/>
        </p:nvSpPr>
        <p:spPr>
          <a:xfrm>
            <a:off x="7344697" y="6434605"/>
            <a:ext cx="4847303" cy="307777"/>
          </a:xfrm>
          <a:prstGeom prst="rect">
            <a:avLst/>
          </a:prstGeom>
          <a:noFill/>
        </p:spPr>
        <p:txBody>
          <a:bodyPr wrap="square">
            <a:spAutoFit/>
          </a:bodyPr>
          <a:lstStyle/>
          <a:p>
            <a:pPr defTabSz="685800"/>
            <a:r>
              <a:rPr lang="fr-FR" sz="1400" dirty="0">
                <a:solidFill>
                  <a:prstClr val="black"/>
                </a:solidFill>
                <a:latin typeface="Calibri" panose="020F0502020204030204"/>
              </a:rPr>
              <a:t>American Cancer Society 2025 </a:t>
            </a:r>
            <a:r>
              <a:rPr lang="fr-FR" sz="1400" u="sng" dirty="0">
                <a:solidFill>
                  <a:prstClr val="black"/>
                </a:solidFill>
                <a:latin typeface="Calibri" panose="020F0502020204030204"/>
              </a:rPr>
              <a:t>Cancer </a:t>
            </a:r>
            <a:r>
              <a:rPr lang="fr-FR" sz="1400" u="sng" dirty="0" err="1">
                <a:solidFill>
                  <a:prstClr val="black"/>
                </a:solidFill>
                <a:latin typeface="Calibri" panose="020F0502020204030204"/>
              </a:rPr>
              <a:t>Facts</a:t>
            </a:r>
            <a:r>
              <a:rPr lang="fr-FR" sz="1400" u="sng" dirty="0">
                <a:solidFill>
                  <a:prstClr val="black"/>
                </a:solidFill>
                <a:latin typeface="Calibri" panose="020F0502020204030204"/>
              </a:rPr>
              <a:t> and Figures</a:t>
            </a:r>
          </a:p>
        </p:txBody>
      </p:sp>
    </p:spTree>
    <p:extLst>
      <p:ext uri="{BB962C8B-B14F-4D97-AF65-F5344CB8AC3E}">
        <p14:creationId xmlns:p14="http://schemas.microsoft.com/office/powerpoint/2010/main" val="3842189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96B1E-B198-0FC3-60B2-74B12EBD3C61}"/>
              </a:ext>
            </a:extLst>
          </p:cNvPr>
          <p:cNvSpPr>
            <a:spLocks noGrp="1"/>
          </p:cNvSpPr>
          <p:nvPr>
            <p:ph type="title"/>
          </p:nvPr>
        </p:nvSpPr>
        <p:spPr>
          <a:xfrm>
            <a:off x="1" y="134602"/>
            <a:ext cx="12192000" cy="1325563"/>
          </a:xfrm>
        </p:spPr>
        <p:txBody>
          <a:bodyPr>
            <a:normAutofit/>
          </a:bodyPr>
          <a:lstStyle/>
          <a:p>
            <a:pPr algn="ctr"/>
            <a:r>
              <a:rPr lang="en-US" dirty="0">
                <a:solidFill>
                  <a:srgbClr val="00AEEF"/>
                </a:solidFill>
              </a:rPr>
              <a:t>Metastatic Prostate Cancer is Accelerating (B&gt;W)</a:t>
            </a:r>
          </a:p>
        </p:txBody>
      </p:sp>
      <p:pic>
        <p:nvPicPr>
          <p:cNvPr id="5" name="Picture 4">
            <a:extLst>
              <a:ext uri="{FF2B5EF4-FFF2-40B4-BE49-F238E27FC236}">
                <a16:creationId xmlns:a16="http://schemas.microsoft.com/office/drawing/2014/main" id="{B6D833B9-1EE2-9597-9C2C-1A354D28867E}"/>
              </a:ext>
            </a:extLst>
          </p:cNvPr>
          <p:cNvPicPr>
            <a:picLocks noChangeAspect="1"/>
          </p:cNvPicPr>
          <p:nvPr/>
        </p:nvPicPr>
        <p:blipFill>
          <a:blip r:embed="rId2"/>
          <a:stretch>
            <a:fillRect/>
          </a:stretch>
        </p:blipFill>
        <p:spPr>
          <a:xfrm>
            <a:off x="1160818" y="1676400"/>
            <a:ext cx="9883102" cy="4708650"/>
          </a:xfrm>
          <a:prstGeom prst="rect">
            <a:avLst/>
          </a:prstGeom>
        </p:spPr>
      </p:pic>
      <p:sp>
        <p:nvSpPr>
          <p:cNvPr id="6" name="TextBox 5">
            <a:extLst>
              <a:ext uri="{FF2B5EF4-FFF2-40B4-BE49-F238E27FC236}">
                <a16:creationId xmlns:a16="http://schemas.microsoft.com/office/drawing/2014/main" id="{6437B787-796A-C876-E30A-CFFDA7BD5A1B}"/>
              </a:ext>
            </a:extLst>
          </p:cNvPr>
          <p:cNvSpPr txBox="1"/>
          <p:nvPr/>
        </p:nvSpPr>
        <p:spPr>
          <a:xfrm>
            <a:off x="8969354" y="6472948"/>
            <a:ext cx="30240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Schafer E. </a:t>
            </a:r>
            <a:r>
              <a:rPr kumimoji="0" lang="en-US" sz="1400" b="0" i="0" u="sng" strike="noStrike" kern="1200" cap="none" spc="0" normalizeH="0" baseline="0" noProof="0" dirty="0" err="1">
                <a:ln>
                  <a:noFill/>
                </a:ln>
                <a:solidFill>
                  <a:prstClr val="black"/>
                </a:solidFill>
                <a:effectLst/>
                <a:uLnTx/>
                <a:uFillTx/>
                <a:latin typeface="Calibri" panose="020F0502020204030204"/>
                <a:ea typeface="+mn-ea"/>
                <a:cs typeface="+mn-cs"/>
              </a:rPr>
              <a:t>Eur</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sng" strike="noStrike" kern="1200" cap="none" spc="0" normalizeH="0" baseline="0" noProof="0" dirty="0" err="1">
                <a:ln>
                  <a:noFill/>
                </a:ln>
                <a:solidFill>
                  <a:prstClr val="black"/>
                </a:solidFill>
                <a:effectLst/>
                <a:uLnTx/>
                <a:uFillTx/>
                <a:latin typeface="Calibri" panose="020F0502020204030204"/>
                <a:ea typeface="+mn-ea"/>
                <a:cs typeface="+mn-cs"/>
              </a:rPr>
              <a:t>Urol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84: 117, 2023  </a:t>
            </a:r>
          </a:p>
        </p:txBody>
      </p:sp>
      <p:sp>
        <p:nvSpPr>
          <p:cNvPr id="7" name="Rectangle 6">
            <a:extLst>
              <a:ext uri="{FF2B5EF4-FFF2-40B4-BE49-F238E27FC236}">
                <a16:creationId xmlns:a16="http://schemas.microsoft.com/office/drawing/2014/main" id="{31614D7C-DFFC-5CBE-F103-8B51E67E1ADB}"/>
              </a:ext>
            </a:extLst>
          </p:cNvPr>
          <p:cNvSpPr/>
          <p:nvPr/>
        </p:nvSpPr>
        <p:spPr>
          <a:xfrm>
            <a:off x="7715793" y="1933575"/>
            <a:ext cx="3447507" cy="42005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Arrow: Up-Down 1">
            <a:extLst>
              <a:ext uri="{FF2B5EF4-FFF2-40B4-BE49-F238E27FC236}">
                <a16:creationId xmlns:a16="http://schemas.microsoft.com/office/drawing/2014/main" id="{8F52F72E-AF7C-FC5F-77B1-1AC0D79150BC}"/>
              </a:ext>
            </a:extLst>
          </p:cNvPr>
          <p:cNvSpPr/>
          <p:nvPr/>
        </p:nvSpPr>
        <p:spPr>
          <a:xfrm rot="10800000">
            <a:off x="10523862" y="3007151"/>
            <a:ext cx="386499" cy="938139"/>
          </a:xfrm>
          <a:prstGeom prst="up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5196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rc 18"/>
          <p:cNvSpPr>
            <a:spLocks/>
          </p:cNvSpPr>
          <p:nvPr/>
        </p:nvSpPr>
        <p:spPr bwMode="auto">
          <a:xfrm flipV="1">
            <a:off x="6781800" y="4114800"/>
            <a:ext cx="3276600" cy="1600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9933"/>
            </a:solidFill>
            <a:round/>
            <a:headEnd/>
            <a:tailEnd/>
          </a:ln>
        </p:spPr>
        <p:txBody>
          <a:bodyPr rot="10800000" wrap="none" anchor="ctr"/>
          <a:lstStyle/>
          <a:p>
            <a:pPr algn="ctr">
              <a:defRPr/>
            </a:pPr>
            <a:endParaRPr lang="en-US">
              <a:solidFill>
                <a:srgbClr val="FFFF00"/>
              </a:solidFill>
              <a:latin typeface="Times New Roman" pitchFamily="18" charset="0"/>
            </a:endParaRPr>
          </a:p>
        </p:txBody>
      </p:sp>
      <p:sp>
        <p:nvSpPr>
          <p:cNvPr id="14340" name="Rectangle 3"/>
          <p:cNvSpPr>
            <a:spLocks noChangeArrowheads="1"/>
          </p:cNvSpPr>
          <p:nvPr/>
        </p:nvSpPr>
        <p:spPr bwMode="auto">
          <a:xfrm>
            <a:off x="1828800" y="2057400"/>
            <a:ext cx="1371600" cy="1981200"/>
          </a:xfrm>
          <a:prstGeom prst="rect">
            <a:avLst/>
          </a:prstGeom>
          <a:solidFill>
            <a:srgbClr val="FF9933"/>
          </a:solidFill>
          <a:ln w="381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defRPr/>
            </a:pPr>
            <a:r>
              <a:rPr lang="en-US" sz="1600" b="1">
                <a:solidFill>
                  <a:prstClr val="black"/>
                </a:solidFill>
                <a:latin typeface="Arial" charset="0"/>
              </a:rPr>
              <a:t>Clinically</a:t>
            </a:r>
          </a:p>
          <a:p>
            <a:pPr algn="ctr">
              <a:defRPr/>
            </a:pPr>
            <a:r>
              <a:rPr lang="en-US" sz="1600" b="1">
                <a:solidFill>
                  <a:prstClr val="black"/>
                </a:solidFill>
                <a:latin typeface="Arial" charset="0"/>
              </a:rPr>
              <a:t>localized</a:t>
            </a:r>
          </a:p>
        </p:txBody>
      </p:sp>
      <p:sp>
        <p:nvSpPr>
          <p:cNvPr id="14341" name="Rectangle 5"/>
          <p:cNvSpPr>
            <a:spLocks noChangeArrowheads="1"/>
          </p:cNvSpPr>
          <p:nvPr/>
        </p:nvSpPr>
        <p:spPr bwMode="auto">
          <a:xfrm>
            <a:off x="3573464" y="2057400"/>
            <a:ext cx="1684337" cy="1981200"/>
          </a:xfrm>
          <a:prstGeom prst="rect">
            <a:avLst/>
          </a:prstGeom>
          <a:solidFill>
            <a:srgbClr val="FF9933"/>
          </a:solidFill>
          <a:ln w="381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en-US" sz="1600" b="1" dirty="0">
                <a:solidFill>
                  <a:srgbClr val="000000"/>
                </a:solidFill>
                <a:latin typeface="Arial"/>
                <a:cs typeface="Arial" pitchFamily="34" charset="0"/>
              </a:rPr>
              <a:t>“Rising PSA”</a:t>
            </a:r>
          </a:p>
          <a:p>
            <a:pPr algn="ctr"/>
            <a:r>
              <a:rPr lang="en-US" sz="1600" b="1" dirty="0">
                <a:solidFill>
                  <a:srgbClr val="000000"/>
                </a:solidFill>
                <a:latin typeface="Arial"/>
                <a:cs typeface="Arial" pitchFamily="34" charset="0"/>
              </a:rPr>
              <a:t>state</a:t>
            </a:r>
          </a:p>
        </p:txBody>
      </p:sp>
      <p:sp>
        <p:nvSpPr>
          <p:cNvPr id="14342" name="Rectangle 7"/>
          <p:cNvSpPr>
            <a:spLocks noChangeArrowheads="1"/>
          </p:cNvSpPr>
          <p:nvPr/>
        </p:nvSpPr>
        <p:spPr bwMode="auto">
          <a:xfrm>
            <a:off x="5619750" y="2052638"/>
            <a:ext cx="1905000" cy="919162"/>
          </a:xfrm>
          <a:prstGeom prst="rect">
            <a:avLst/>
          </a:prstGeom>
          <a:solidFill>
            <a:srgbClr val="FF9933"/>
          </a:solidFill>
          <a:ln w="381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en-US" sz="1600" b="1" dirty="0">
                <a:solidFill>
                  <a:srgbClr val="000000"/>
                </a:solidFill>
                <a:latin typeface="Arial"/>
                <a:cs typeface="Arial" pitchFamily="34" charset="0"/>
              </a:rPr>
              <a:t>Non-metastatic,</a:t>
            </a:r>
          </a:p>
          <a:p>
            <a:pPr algn="ctr"/>
            <a:r>
              <a:rPr lang="en-US" sz="1600" b="1" dirty="0">
                <a:solidFill>
                  <a:srgbClr val="000000"/>
                </a:solidFill>
                <a:latin typeface="Arial"/>
                <a:cs typeface="Arial" pitchFamily="34" charset="0"/>
              </a:rPr>
              <a:t>hormone-</a:t>
            </a:r>
            <a:br>
              <a:rPr lang="en-US" sz="1600" b="1" dirty="0">
                <a:solidFill>
                  <a:srgbClr val="000000"/>
                </a:solidFill>
                <a:latin typeface="Arial"/>
                <a:cs typeface="Arial" pitchFamily="34" charset="0"/>
              </a:rPr>
            </a:br>
            <a:r>
              <a:rPr lang="en-US" sz="1600" b="1" dirty="0">
                <a:solidFill>
                  <a:srgbClr val="000000"/>
                </a:solidFill>
                <a:latin typeface="Arial"/>
                <a:cs typeface="Arial" pitchFamily="34" charset="0"/>
              </a:rPr>
              <a:t>sensitive</a:t>
            </a:r>
          </a:p>
        </p:txBody>
      </p:sp>
      <p:sp>
        <p:nvSpPr>
          <p:cNvPr id="14343" name="Rectangle 9"/>
          <p:cNvSpPr>
            <a:spLocks noChangeArrowheads="1"/>
          </p:cNvSpPr>
          <p:nvPr/>
        </p:nvSpPr>
        <p:spPr bwMode="auto">
          <a:xfrm>
            <a:off x="6172200" y="3124200"/>
            <a:ext cx="2209800" cy="914400"/>
          </a:xfrm>
          <a:prstGeom prst="rect">
            <a:avLst/>
          </a:prstGeom>
          <a:solidFill>
            <a:srgbClr val="FF9933"/>
          </a:solidFill>
          <a:ln w="381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en-US" sz="1600" b="1" dirty="0">
                <a:solidFill>
                  <a:srgbClr val="000000"/>
                </a:solidFill>
                <a:latin typeface="Arial"/>
                <a:cs typeface="Arial" pitchFamily="34" charset="0"/>
              </a:rPr>
              <a:t>Metastatic,</a:t>
            </a:r>
          </a:p>
          <a:p>
            <a:pPr algn="ctr"/>
            <a:r>
              <a:rPr lang="en-US" sz="1600" b="1" dirty="0">
                <a:solidFill>
                  <a:srgbClr val="000000"/>
                </a:solidFill>
                <a:latin typeface="Arial"/>
                <a:cs typeface="Arial" pitchFamily="34" charset="0"/>
              </a:rPr>
              <a:t>hormone-sensitive</a:t>
            </a:r>
          </a:p>
        </p:txBody>
      </p:sp>
      <p:sp>
        <p:nvSpPr>
          <p:cNvPr id="14344" name="Rectangle 11"/>
          <p:cNvSpPr>
            <a:spLocks noChangeArrowheads="1"/>
          </p:cNvSpPr>
          <p:nvPr/>
        </p:nvSpPr>
        <p:spPr bwMode="auto">
          <a:xfrm>
            <a:off x="7878763" y="2043113"/>
            <a:ext cx="1676400" cy="762000"/>
          </a:xfrm>
          <a:prstGeom prst="rect">
            <a:avLst/>
          </a:prstGeom>
          <a:solidFill>
            <a:srgbClr val="FF9933"/>
          </a:solidFill>
          <a:ln w="381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en-US" sz="1600" b="1" dirty="0">
                <a:solidFill>
                  <a:srgbClr val="000000"/>
                </a:solidFill>
                <a:latin typeface="Times New Roman"/>
                <a:cs typeface="Arial" pitchFamily="34" charset="0"/>
              </a:rPr>
              <a:t> </a:t>
            </a:r>
          </a:p>
          <a:p>
            <a:pPr algn="ctr"/>
            <a:r>
              <a:rPr lang="en-US" sz="1600" b="1" dirty="0">
                <a:solidFill>
                  <a:srgbClr val="000000"/>
                </a:solidFill>
                <a:latin typeface="Arial"/>
                <a:cs typeface="Arial" pitchFamily="34" charset="0"/>
              </a:rPr>
              <a:t>Non-metastatic</a:t>
            </a:r>
          </a:p>
          <a:p>
            <a:pPr algn="ctr"/>
            <a:r>
              <a:rPr lang="en-US" sz="1600" b="1" dirty="0">
                <a:solidFill>
                  <a:srgbClr val="000000"/>
                </a:solidFill>
                <a:latin typeface="Arial"/>
                <a:cs typeface="Arial" pitchFamily="34" charset="0"/>
              </a:rPr>
              <a:t>CRPC</a:t>
            </a:r>
          </a:p>
          <a:p>
            <a:pPr algn="ctr"/>
            <a:endParaRPr lang="en-US" sz="1600" b="1" dirty="0">
              <a:solidFill>
                <a:srgbClr val="000000"/>
              </a:solidFill>
              <a:latin typeface="Times New Roman"/>
              <a:cs typeface="Arial" pitchFamily="34" charset="0"/>
            </a:endParaRPr>
          </a:p>
        </p:txBody>
      </p:sp>
      <p:sp>
        <p:nvSpPr>
          <p:cNvPr id="14345" name="Rectangle 14"/>
          <p:cNvSpPr>
            <a:spLocks noChangeArrowheads="1"/>
          </p:cNvSpPr>
          <p:nvPr/>
        </p:nvSpPr>
        <p:spPr bwMode="auto">
          <a:xfrm>
            <a:off x="8763000" y="3124200"/>
            <a:ext cx="1600200" cy="914400"/>
          </a:xfrm>
          <a:prstGeom prst="rect">
            <a:avLst/>
          </a:prstGeom>
          <a:solidFill>
            <a:srgbClr val="FF9933"/>
          </a:solidFill>
          <a:ln w="381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en-US" sz="1600" b="1" dirty="0">
                <a:solidFill>
                  <a:srgbClr val="000000"/>
                </a:solidFill>
                <a:latin typeface="Times New Roman"/>
                <a:cs typeface="Arial" pitchFamily="34" charset="0"/>
              </a:rPr>
              <a:t> </a:t>
            </a:r>
          </a:p>
          <a:p>
            <a:pPr algn="ctr"/>
            <a:r>
              <a:rPr lang="en-US" sz="1600" b="1" dirty="0">
                <a:solidFill>
                  <a:srgbClr val="000000"/>
                </a:solidFill>
                <a:latin typeface="Arial"/>
                <a:cs typeface="Arial" pitchFamily="34" charset="0"/>
              </a:rPr>
              <a:t>Metastatic</a:t>
            </a:r>
          </a:p>
          <a:p>
            <a:pPr algn="ctr"/>
            <a:r>
              <a:rPr lang="en-US" sz="1600" b="1" dirty="0">
                <a:solidFill>
                  <a:srgbClr val="000000"/>
                </a:solidFill>
                <a:latin typeface="Arial"/>
                <a:cs typeface="Arial" pitchFamily="34" charset="0"/>
              </a:rPr>
              <a:t>CRPC</a:t>
            </a:r>
          </a:p>
          <a:p>
            <a:pPr algn="ctr"/>
            <a:endParaRPr lang="en-US" sz="1600" b="1" dirty="0">
              <a:solidFill>
                <a:srgbClr val="000000"/>
              </a:solidFill>
              <a:latin typeface="Times New Roman"/>
              <a:cs typeface="Arial" pitchFamily="34" charset="0"/>
            </a:endParaRPr>
          </a:p>
        </p:txBody>
      </p:sp>
      <p:sp>
        <p:nvSpPr>
          <p:cNvPr id="29718" name="Line 15"/>
          <p:cNvSpPr>
            <a:spLocks noChangeShapeType="1"/>
          </p:cNvSpPr>
          <p:nvPr/>
        </p:nvSpPr>
        <p:spPr bwMode="auto">
          <a:xfrm>
            <a:off x="1828800" y="5715000"/>
            <a:ext cx="8229600" cy="0"/>
          </a:xfrm>
          <a:prstGeom prst="line">
            <a:avLst/>
          </a:prstGeom>
          <a:noFill/>
          <a:ln w="57150">
            <a:solidFill>
              <a:srgbClr val="FFFF00"/>
            </a:solidFill>
            <a:round/>
            <a:headEnd/>
            <a:tailEnd/>
          </a:ln>
        </p:spPr>
        <p:txBody>
          <a:bodyPr/>
          <a:lstStyle/>
          <a:p>
            <a:endParaRPr lang="en-US">
              <a:solidFill>
                <a:srgbClr val="041D44"/>
              </a:solidFill>
              <a:latin typeface="Times New Roman"/>
            </a:endParaRPr>
          </a:p>
        </p:txBody>
      </p:sp>
      <p:sp>
        <p:nvSpPr>
          <p:cNvPr id="29719" name="Text Box 16"/>
          <p:cNvSpPr txBox="1">
            <a:spLocks noChangeArrowheads="1"/>
          </p:cNvSpPr>
          <p:nvPr/>
        </p:nvSpPr>
        <p:spPr bwMode="auto">
          <a:xfrm>
            <a:off x="5013326" y="5751513"/>
            <a:ext cx="1800493" cy="400110"/>
          </a:xfrm>
          <a:prstGeom prst="rect">
            <a:avLst/>
          </a:prstGeom>
          <a:noFill/>
          <a:ln w="9525">
            <a:noFill/>
            <a:miter lim="800000"/>
            <a:headEnd/>
            <a:tailEnd/>
          </a:ln>
        </p:spPr>
        <p:txBody>
          <a:bodyPr wrap="none">
            <a:spAutoFit/>
          </a:bodyPr>
          <a:lstStyle/>
          <a:p>
            <a:r>
              <a:rPr lang="en-US" sz="2000" b="1" dirty="0">
                <a:solidFill>
                  <a:srgbClr val="000000"/>
                </a:solidFill>
                <a:latin typeface="Arial"/>
                <a:cs typeface="Arial" pitchFamily="34" charset="0"/>
              </a:rPr>
              <a:t>10-15 years +</a:t>
            </a:r>
          </a:p>
        </p:txBody>
      </p:sp>
      <p:sp>
        <p:nvSpPr>
          <p:cNvPr id="29720" name="Arc 17"/>
          <p:cNvSpPr>
            <a:spLocks/>
          </p:cNvSpPr>
          <p:nvPr/>
        </p:nvSpPr>
        <p:spPr bwMode="auto">
          <a:xfrm flipV="1">
            <a:off x="1828800" y="4724400"/>
            <a:ext cx="8229600" cy="914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hlink"/>
            </a:solidFill>
            <a:round/>
            <a:headEnd/>
            <a:tailEnd/>
          </a:ln>
        </p:spPr>
        <p:txBody>
          <a:bodyPr rot="10800000" wrap="none" anchor="ctr"/>
          <a:lstStyle/>
          <a:p>
            <a:pPr>
              <a:defRPr/>
            </a:pPr>
            <a:endParaRPr lang="en-US">
              <a:solidFill>
                <a:prstClr val="black"/>
              </a:solidFill>
              <a:latin typeface="Arial" charset="0"/>
            </a:endParaRPr>
          </a:p>
        </p:txBody>
      </p:sp>
      <p:sp>
        <p:nvSpPr>
          <p:cNvPr id="29721" name="Text Box 19"/>
          <p:cNvSpPr txBox="1">
            <a:spLocks noChangeArrowheads="1"/>
          </p:cNvSpPr>
          <p:nvPr/>
        </p:nvSpPr>
        <p:spPr bwMode="auto">
          <a:xfrm>
            <a:off x="3260726" y="5145088"/>
            <a:ext cx="3190297" cy="400110"/>
          </a:xfrm>
          <a:prstGeom prst="rect">
            <a:avLst/>
          </a:prstGeom>
          <a:noFill/>
          <a:ln w="9525">
            <a:noFill/>
            <a:miter lim="800000"/>
            <a:headEnd/>
            <a:tailEnd/>
          </a:ln>
        </p:spPr>
        <p:txBody>
          <a:bodyPr wrap="none">
            <a:spAutoFit/>
          </a:bodyPr>
          <a:lstStyle/>
          <a:p>
            <a:r>
              <a:rPr lang="en-US" sz="2000" b="1" dirty="0">
                <a:solidFill>
                  <a:srgbClr val="FF0000"/>
                </a:solidFill>
                <a:latin typeface="Arial"/>
                <a:cs typeface="Arial" pitchFamily="34" charset="0"/>
              </a:rPr>
              <a:t>Death from other causes</a:t>
            </a:r>
          </a:p>
        </p:txBody>
      </p:sp>
      <p:sp>
        <p:nvSpPr>
          <p:cNvPr id="29722" name="Text Box 20"/>
          <p:cNvSpPr txBox="1">
            <a:spLocks noChangeArrowheads="1"/>
          </p:cNvSpPr>
          <p:nvPr/>
        </p:nvSpPr>
        <p:spPr bwMode="auto">
          <a:xfrm>
            <a:off x="6117230" y="4419600"/>
            <a:ext cx="3517309" cy="400110"/>
          </a:xfrm>
          <a:prstGeom prst="rect">
            <a:avLst/>
          </a:prstGeom>
          <a:noFill/>
          <a:ln w="9525">
            <a:noFill/>
            <a:miter lim="800000"/>
            <a:headEnd/>
            <a:tailEnd/>
          </a:ln>
        </p:spPr>
        <p:txBody>
          <a:bodyPr wrap="none">
            <a:spAutoFit/>
          </a:bodyPr>
          <a:lstStyle/>
          <a:p>
            <a:pPr algn="r"/>
            <a:r>
              <a:rPr lang="en-US" sz="2000" b="1" dirty="0">
                <a:solidFill>
                  <a:srgbClr val="FF0000"/>
                </a:solidFill>
                <a:latin typeface="Arial"/>
                <a:cs typeface="Arial" pitchFamily="34" charset="0"/>
              </a:rPr>
              <a:t>Death from prostate cancer</a:t>
            </a:r>
          </a:p>
        </p:txBody>
      </p:sp>
      <p:sp>
        <p:nvSpPr>
          <p:cNvPr id="24" name="Isosceles Triangle 23"/>
          <p:cNvSpPr/>
          <p:nvPr/>
        </p:nvSpPr>
        <p:spPr>
          <a:xfrm rot="5400000">
            <a:off x="3238500" y="2933700"/>
            <a:ext cx="304800" cy="228600"/>
          </a:xfrm>
          <a:prstGeom prst="triangle">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Times New Roman"/>
            </a:endParaRPr>
          </a:p>
        </p:txBody>
      </p:sp>
      <p:sp>
        <p:nvSpPr>
          <p:cNvPr id="25" name="Isosceles Triangle 24"/>
          <p:cNvSpPr/>
          <p:nvPr/>
        </p:nvSpPr>
        <p:spPr>
          <a:xfrm rot="5400000">
            <a:off x="5295900" y="2400300"/>
            <a:ext cx="304800" cy="228600"/>
          </a:xfrm>
          <a:prstGeom prst="triangle">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Times New Roman"/>
            </a:endParaRPr>
          </a:p>
        </p:txBody>
      </p:sp>
      <p:sp>
        <p:nvSpPr>
          <p:cNvPr id="26" name="Isosceles Triangle 25"/>
          <p:cNvSpPr/>
          <p:nvPr/>
        </p:nvSpPr>
        <p:spPr>
          <a:xfrm rot="5400000">
            <a:off x="7554913" y="2314575"/>
            <a:ext cx="304800" cy="228600"/>
          </a:xfrm>
          <a:prstGeom prst="triangle">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Times New Roman"/>
            </a:endParaRPr>
          </a:p>
        </p:txBody>
      </p:sp>
      <p:sp>
        <p:nvSpPr>
          <p:cNvPr id="27" name="Isosceles Triangle 26"/>
          <p:cNvSpPr/>
          <p:nvPr/>
        </p:nvSpPr>
        <p:spPr>
          <a:xfrm rot="10800000">
            <a:off x="9272588" y="2846388"/>
            <a:ext cx="304800" cy="228600"/>
          </a:xfrm>
          <a:prstGeom prst="triangle">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Times New Roman"/>
            </a:endParaRPr>
          </a:p>
        </p:txBody>
      </p:sp>
      <p:sp>
        <p:nvSpPr>
          <p:cNvPr id="28" name="Isosceles Triangle 27"/>
          <p:cNvSpPr/>
          <p:nvPr/>
        </p:nvSpPr>
        <p:spPr>
          <a:xfrm rot="5400000">
            <a:off x="8420100" y="3467100"/>
            <a:ext cx="304800" cy="228600"/>
          </a:xfrm>
          <a:prstGeom prst="triangle">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Times New Roman"/>
            </a:endParaRPr>
          </a:p>
        </p:txBody>
      </p:sp>
      <p:sp>
        <p:nvSpPr>
          <p:cNvPr id="29" name="Isosceles Triangle 28"/>
          <p:cNvSpPr/>
          <p:nvPr/>
        </p:nvSpPr>
        <p:spPr>
          <a:xfrm rot="5400000">
            <a:off x="5562600" y="3249613"/>
            <a:ext cx="304800" cy="762000"/>
          </a:xfrm>
          <a:prstGeom prst="triangle">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Times New Roman"/>
            </a:endParaRPr>
          </a:p>
        </p:txBody>
      </p:sp>
    </p:spTree>
    <p:extLst>
      <p:ext uri="{BB962C8B-B14F-4D97-AF65-F5344CB8AC3E}">
        <p14:creationId xmlns:p14="http://schemas.microsoft.com/office/powerpoint/2010/main" val="3494396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p:cNvGraphicFramePr>
            <a:graphicFrameLocks noGrp="1"/>
          </p:cNvGraphicFramePr>
          <p:nvPr/>
        </p:nvGraphicFramePr>
        <p:xfrm>
          <a:off x="1905000" y="914401"/>
          <a:ext cx="8458200" cy="5333999"/>
        </p:xfrm>
        <a:graphic>
          <a:graphicData uri="http://schemas.openxmlformats.org/drawingml/2006/table">
            <a:tbl>
              <a:tblPr bandCol="1">
                <a:tableStyleId>{3C2FFA5D-87B4-456A-9821-1D502468CF0F}</a:tableStyleId>
              </a:tblPr>
              <a:tblGrid>
                <a:gridCol w="5837604">
                  <a:extLst>
                    <a:ext uri="{9D8B030D-6E8A-4147-A177-3AD203B41FA5}">
                      <a16:colId xmlns:a16="http://schemas.microsoft.com/office/drawing/2014/main" val="20000"/>
                    </a:ext>
                  </a:extLst>
                </a:gridCol>
                <a:gridCol w="2620596">
                  <a:extLst>
                    <a:ext uri="{9D8B030D-6E8A-4147-A177-3AD203B41FA5}">
                      <a16:colId xmlns:a16="http://schemas.microsoft.com/office/drawing/2014/main" val="20001"/>
                    </a:ext>
                  </a:extLst>
                </a:gridCol>
              </a:tblGrid>
              <a:tr h="53339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171849"/>
                        </a:solidFill>
                        <a:effectLst/>
                        <a:latin typeface="Arial Narrow" charset="0"/>
                        <a:ea typeface="ＭＳ Ｐゴシック" charset="0"/>
                        <a:cs typeface="ＭＳ Ｐゴシック" charset="0"/>
                      </a:endParaRPr>
                    </a:p>
                  </a:txBody>
                  <a:tcPr marT="18281" marB="18281" anchor="ctr" horzOverflow="overflow">
                    <a:solidFill>
                      <a:schemeClr val="bg2">
                        <a:lumMod val="20000"/>
                        <a:lumOff val="8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171849"/>
                        </a:solidFill>
                        <a:effectLst/>
                        <a:latin typeface="Arial Narrow" charset="0"/>
                        <a:ea typeface="ＭＳ Ｐゴシック" charset="0"/>
                        <a:cs typeface="ＭＳ Ｐゴシック" charset="0"/>
                      </a:endParaRPr>
                    </a:p>
                  </a:txBody>
                  <a:tcPr marT="18281" marB="18281" anchor="ctr" horzOverflow="overflow">
                    <a:solidFill>
                      <a:schemeClr val="accent2">
                        <a:lumMod val="40000"/>
                        <a:lumOff val="60000"/>
                      </a:schemeClr>
                    </a:solidFill>
                  </a:tcPr>
                </a:tc>
                <a:extLst>
                  <a:ext uri="{0D108BD9-81ED-4DB2-BD59-A6C34878D82A}">
                    <a16:rowId xmlns:a16="http://schemas.microsoft.com/office/drawing/2014/main" val="10000"/>
                  </a:ext>
                </a:extLst>
              </a:tr>
            </a:tbl>
          </a:graphicData>
        </a:graphic>
      </p:graphicFrame>
      <p:grpSp>
        <p:nvGrpSpPr>
          <p:cNvPr id="2" name="Group 27"/>
          <p:cNvGrpSpPr>
            <a:grpSpLocks/>
          </p:cNvGrpSpPr>
          <p:nvPr/>
        </p:nvGrpSpPr>
        <p:grpSpPr bwMode="auto">
          <a:xfrm>
            <a:off x="2419350" y="3379788"/>
            <a:ext cx="7835288" cy="1870074"/>
            <a:chOff x="1504701" y="1939766"/>
            <a:chExt cx="7835552" cy="1870234"/>
          </a:xfrm>
        </p:grpSpPr>
        <p:sp>
          <p:nvSpPr>
            <p:cNvPr id="30" name="Freeform 29"/>
            <p:cNvSpPr/>
            <p:nvPr/>
          </p:nvSpPr>
          <p:spPr>
            <a:xfrm>
              <a:off x="1504701" y="2133457"/>
              <a:ext cx="7302747" cy="1676543"/>
            </a:xfrm>
            <a:custGeom>
              <a:avLst/>
              <a:gdLst>
                <a:gd name="connsiteX0" fmla="*/ 0 w 8716617"/>
                <a:gd name="connsiteY0" fmla="*/ 1699592 h 1923222"/>
                <a:gd name="connsiteX1" fmla="*/ 337930 w 8716617"/>
                <a:gd name="connsiteY1" fmla="*/ 1739348 h 1923222"/>
                <a:gd name="connsiteX2" fmla="*/ 506895 w 8716617"/>
                <a:gd name="connsiteY2" fmla="*/ 1371600 h 1923222"/>
                <a:gd name="connsiteX3" fmla="*/ 1192695 w 8716617"/>
                <a:gd name="connsiteY3" fmla="*/ 1749287 h 1923222"/>
                <a:gd name="connsiteX4" fmla="*/ 1997765 w 8716617"/>
                <a:gd name="connsiteY4" fmla="*/ 327992 h 1923222"/>
                <a:gd name="connsiteX5" fmla="*/ 2633869 w 8716617"/>
                <a:gd name="connsiteY5" fmla="*/ 1699592 h 1923222"/>
                <a:gd name="connsiteX6" fmla="*/ 6182139 w 8716617"/>
                <a:gd name="connsiteY6" fmla="*/ 417444 h 1923222"/>
                <a:gd name="connsiteX7" fmla="*/ 7096539 w 8716617"/>
                <a:gd name="connsiteY7" fmla="*/ 1103244 h 1923222"/>
                <a:gd name="connsiteX8" fmla="*/ 8716617 w 8716617"/>
                <a:gd name="connsiteY8" fmla="*/ 0 h 1923222"/>
                <a:gd name="connsiteX0" fmla="*/ 0 w 8716617"/>
                <a:gd name="connsiteY0" fmla="*/ 1699592 h 1923222"/>
                <a:gd name="connsiteX1" fmla="*/ 337930 w 8716617"/>
                <a:gd name="connsiteY1" fmla="*/ 1739348 h 1923222"/>
                <a:gd name="connsiteX2" fmla="*/ 506895 w 8716617"/>
                <a:gd name="connsiteY2" fmla="*/ 1371600 h 1923222"/>
                <a:gd name="connsiteX3" fmla="*/ 1192695 w 8716617"/>
                <a:gd name="connsiteY3" fmla="*/ 1749287 h 1923222"/>
                <a:gd name="connsiteX4" fmla="*/ 1997765 w 8716617"/>
                <a:gd name="connsiteY4" fmla="*/ 327992 h 1923222"/>
                <a:gd name="connsiteX5" fmla="*/ 2633869 w 8716617"/>
                <a:gd name="connsiteY5" fmla="*/ 1699592 h 1923222"/>
                <a:gd name="connsiteX6" fmla="*/ 3929269 w 8716617"/>
                <a:gd name="connsiteY6" fmla="*/ 1308653 h 1923222"/>
                <a:gd name="connsiteX7" fmla="*/ 6182139 w 8716617"/>
                <a:gd name="connsiteY7" fmla="*/ 417444 h 1923222"/>
                <a:gd name="connsiteX8" fmla="*/ 7096539 w 8716617"/>
                <a:gd name="connsiteY8" fmla="*/ 1103244 h 1923222"/>
                <a:gd name="connsiteX9" fmla="*/ 8716617 w 8716617"/>
                <a:gd name="connsiteY9" fmla="*/ 0 h 1923222"/>
                <a:gd name="connsiteX0" fmla="*/ 0 w 8716617"/>
                <a:gd name="connsiteY0" fmla="*/ 1699592 h 1923222"/>
                <a:gd name="connsiteX1" fmla="*/ 337930 w 8716617"/>
                <a:gd name="connsiteY1" fmla="*/ 1739348 h 1923222"/>
                <a:gd name="connsiteX2" fmla="*/ 506895 w 8716617"/>
                <a:gd name="connsiteY2" fmla="*/ 1371600 h 1923222"/>
                <a:gd name="connsiteX3" fmla="*/ 1192695 w 8716617"/>
                <a:gd name="connsiteY3" fmla="*/ 1749287 h 1923222"/>
                <a:gd name="connsiteX4" fmla="*/ 1997765 w 8716617"/>
                <a:gd name="connsiteY4" fmla="*/ 327992 h 1923222"/>
                <a:gd name="connsiteX5" fmla="*/ 2633869 w 8716617"/>
                <a:gd name="connsiteY5" fmla="*/ 1699592 h 1923222"/>
                <a:gd name="connsiteX6" fmla="*/ 3929269 w 8716617"/>
                <a:gd name="connsiteY6" fmla="*/ 1308653 h 1923222"/>
                <a:gd name="connsiteX7" fmla="*/ 5049078 w 8716617"/>
                <a:gd name="connsiteY7" fmla="*/ 904461 h 1923222"/>
                <a:gd name="connsiteX8" fmla="*/ 6182139 w 8716617"/>
                <a:gd name="connsiteY8" fmla="*/ 417444 h 1923222"/>
                <a:gd name="connsiteX9" fmla="*/ 7096539 w 8716617"/>
                <a:gd name="connsiteY9" fmla="*/ 1103244 h 1923222"/>
                <a:gd name="connsiteX10" fmla="*/ 8716617 w 8716617"/>
                <a:gd name="connsiteY10" fmla="*/ 0 h 1923222"/>
                <a:gd name="connsiteX0" fmla="*/ 0 w 8716617"/>
                <a:gd name="connsiteY0" fmla="*/ 1699592 h 1923222"/>
                <a:gd name="connsiteX1" fmla="*/ 337930 w 8716617"/>
                <a:gd name="connsiteY1" fmla="*/ 1739348 h 1923222"/>
                <a:gd name="connsiteX2" fmla="*/ 506895 w 8716617"/>
                <a:gd name="connsiteY2" fmla="*/ 1371600 h 1923222"/>
                <a:gd name="connsiteX3" fmla="*/ 1192695 w 8716617"/>
                <a:gd name="connsiteY3" fmla="*/ 1749287 h 1923222"/>
                <a:gd name="connsiteX4" fmla="*/ 1997765 w 8716617"/>
                <a:gd name="connsiteY4" fmla="*/ 327992 h 1923222"/>
                <a:gd name="connsiteX5" fmla="*/ 2633869 w 8716617"/>
                <a:gd name="connsiteY5" fmla="*/ 1699592 h 1923222"/>
                <a:gd name="connsiteX6" fmla="*/ 4157869 w 8716617"/>
                <a:gd name="connsiteY6" fmla="*/ 1461053 h 1923222"/>
                <a:gd name="connsiteX7" fmla="*/ 5049078 w 8716617"/>
                <a:gd name="connsiteY7" fmla="*/ 904461 h 1923222"/>
                <a:gd name="connsiteX8" fmla="*/ 6182139 w 8716617"/>
                <a:gd name="connsiteY8" fmla="*/ 417444 h 1923222"/>
                <a:gd name="connsiteX9" fmla="*/ 7096539 w 8716617"/>
                <a:gd name="connsiteY9" fmla="*/ 1103244 h 1923222"/>
                <a:gd name="connsiteX10" fmla="*/ 8716617 w 8716617"/>
                <a:gd name="connsiteY10" fmla="*/ 0 h 1923222"/>
                <a:gd name="connsiteX0" fmla="*/ 0 w 8716617"/>
                <a:gd name="connsiteY0" fmla="*/ 1699592 h 1923222"/>
                <a:gd name="connsiteX1" fmla="*/ 337930 w 8716617"/>
                <a:gd name="connsiteY1" fmla="*/ 1739348 h 1923222"/>
                <a:gd name="connsiteX2" fmla="*/ 506895 w 8716617"/>
                <a:gd name="connsiteY2" fmla="*/ 1371600 h 1923222"/>
                <a:gd name="connsiteX3" fmla="*/ 1192695 w 8716617"/>
                <a:gd name="connsiteY3" fmla="*/ 1749287 h 1923222"/>
                <a:gd name="connsiteX4" fmla="*/ 1997765 w 8716617"/>
                <a:gd name="connsiteY4" fmla="*/ 327992 h 1923222"/>
                <a:gd name="connsiteX5" fmla="*/ 2633869 w 8716617"/>
                <a:gd name="connsiteY5" fmla="*/ 1699592 h 1923222"/>
                <a:gd name="connsiteX6" fmla="*/ 4157869 w 8716617"/>
                <a:gd name="connsiteY6" fmla="*/ 1461053 h 1923222"/>
                <a:gd name="connsiteX7" fmla="*/ 5049078 w 8716617"/>
                <a:gd name="connsiteY7" fmla="*/ 904461 h 1923222"/>
                <a:gd name="connsiteX8" fmla="*/ 6182139 w 8716617"/>
                <a:gd name="connsiteY8" fmla="*/ 417444 h 1923222"/>
                <a:gd name="connsiteX9" fmla="*/ 7096539 w 8716617"/>
                <a:gd name="connsiteY9" fmla="*/ 1103244 h 1923222"/>
                <a:gd name="connsiteX10" fmla="*/ 8716617 w 8716617"/>
                <a:gd name="connsiteY10" fmla="*/ 0 h 1923222"/>
                <a:gd name="connsiteX0" fmla="*/ 0 w 8716617"/>
                <a:gd name="connsiteY0" fmla="*/ 1699592 h 1923222"/>
                <a:gd name="connsiteX1" fmla="*/ 337930 w 8716617"/>
                <a:gd name="connsiteY1" fmla="*/ 1739348 h 1923222"/>
                <a:gd name="connsiteX2" fmla="*/ 506895 w 8716617"/>
                <a:gd name="connsiteY2" fmla="*/ 1371600 h 1923222"/>
                <a:gd name="connsiteX3" fmla="*/ 1192695 w 8716617"/>
                <a:gd name="connsiteY3" fmla="*/ 1749287 h 1923222"/>
                <a:gd name="connsiteX4" fmla="*/ 1997765 w 8716617"/>
                <a:gd name="connsiteY4" fmla="*/ 327992 h 1923222"/>
                <a:gd name="connsiteX5" fmla="*/ 2633869 w 8716617"/>
                <a:gd name="connsiteY5" fmla="*/ 1699592 h 1923222"/>
                <a:gd name="connsiteX6" fmla="*/ 4157869 w 8716617"/>
                <a:gd name="connsiteY6" fmla="*/ 1461053 h 1923222"/>
                <a:gd name="connsiteX7" fmla="*/ 5201478 w 8716617"/>
                <a:gd name="connsiteY7" fmla="*/ 904461 h 1923222"/>
                <a:gd name="connsiteX8" fmla="*/ 6182139 w 8716617"/>
                <a:gd name="connsiteY8" fmla="*/ 417444 h 1923222"/>
                <a:gd name="connsiteX9" fmla="*/ 7096539 w 8716617"/>
                <a:gd name="connsiteY9" fmla="*/ 1103244 h 1923222"/>
                <a:gd name="connsiteX10" fmla="*/ 8716617 w 8716617"/>
                <a:gd name="connsiteY10" fmla="*/ 0 h 192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16617" h="1923222">
                  <a:moveTo>
                    <a:pt x="0" y="1699592"/>
                  </a:moveTo>
                  <a:cubicBezTo>
                    <a:pt x="126724" y="1746802"/>
                    <a:pt x="253448" y="1794013"/>
                    <a:pt x="337930" y="1739348"/>
                  </a:cubicBezTo>
                  <a:cubicBezTo>
                    <a:pt x="422413" y="1684683"/>
                    <a:pt x="364434" y="1369944"/>
                    <a:pt x="506895" y="1371600"/>
                  </a:cubicBezTo>
                  <a:cubicBezTo>
                    <a:pt x="649356" y="1373257"/>
                    <a:pt x="944217" y="1923222"/>
                    <a:pt x="1192695" y="1749287"/>
                  </a:cubicBezTo>
                  <a:cubicBezTo>
                    <a:pt x="1441173" y="1575352"/>
                    <a:pt x="1757569" y="336275"/>
                    <a:pt x="1997765" y="327992"/>
                  </a:cubicBezTo>
                  <a:cubicBezTo>
                    <a:pt x="2237961" y="319710"/>
                    <a:pt x="2273852" y="1510748"/>
                    <a:pt x="2633869" y="1699592"/>
                  </a:cubicBezTo>
                  <a:cubicBezTo>
                    <a:pt x="2993886" y="1888436"/>
                    <a:pt x="3729934" y="1593575"/>
                    <a:pt x="4157869" y="1461053"/>
                  </a:cubicBezTo>
                  <a:cubicBezTo>
                    <a:pt x="4585804" y="1328531"/>
                    <a:pt x="4864100" y="1078396"/>
                    <a:pt x="5201478" y="904461"/>
                  </a:cubicBezTo>
                  <a:cubicBezTo>
                    <a:pt x="5538856" y="730526"/>
                    <a:pt x="5866296" y="384314"/>
                    <a:pt x="6182139" y="417444"/>
                  </a:cubicBezTo>
                  <a:cubicBezTo>
                    <a:pt x="6497982" y="450574"/>
                    <a:pt x="6674126" y="1172818"/>
                    <a:pt x="7096539" y="1103244"/>
                  </a:cubicBezTo>
                  <a:cubicBezTo>
                    <a:pt x="7518952" y="1033670"/>
                    <a:pt x="8446604" y="150744"/>
                    <a:pt x="8716617" y="0"/>
                  </a:cubicBezTo>
                </a:path>
              </a:pathLst>
            </a:custGeom>
            <a:ln w="508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Arial" pitchFamily="34" charset="0"/>
              </a:endParaRPr>
            </a:p>
          </p:txBody>
        </p:sp>
        <p:sp>
          <p:nvSpPr>
            <p:cNvPr id="79940" name="Rectangle 21"/>
            <p:cNvSpPr>
              <a:spLocks noChangeArrowheads="1"/>
            </p:cNvSpPr>
            <p:nvPr/>
          </p:nvSpPr>
          <p:spPr bwMode="auto">
            <a:xfrm>
              <a:off x="1782361" y="2736691"/>
              <a:ext cx="654368" cy="400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Times New Roman"/>
                  <a:ea typeface="+mn-ea"/>
                  <a:cs typeface="+mn-cs"/>
                </a:rPr>
                <a:t>Local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Times New Roman"/>
                  <a:ea typeface="+mn-ea"/>
                  <a:cs typeface="+mn-cs"/>
                </a:rPr>
                <a:t>Therapy</a:t>
              </a:r>
            </a:p>
          </p:txBody>
        </p:sp>
        <p:sp>
          <p:nvSpPr>
            <p:cNvPr id="79941" name="Rectangle 22"/>
            <p:cNvSpPr>
              <a:spLocks noChangeArrowheads="1"/>
            </p:cNvSpPr>
            <p:nvPr/>
          </p:nvSpPr>
          <p:spPr bwMode="auto">
            <a:xfrm>
              <a:off x="2807996" y="1939766"/>
              <a:ext cx="840322" cy="400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Times New Roman"/>
                  <a:ea typeface="+mn-ea"/>
                  <a:cs typeface="+mn-cs"/>
                </a:rPr>
                <a:t>Androgen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Times New Roman"/>
                  <a:ea typeface="+mn-ea"/>
                  <a:cs typeface="+mn-cs"/>
                </a:rPr>
                <a:t>Deprivation</a:t>
              </a:r>
            </a:p>
          </p:txBody>
        </p:sp>
        <p:sp>
          <p:nvSpPr>
            <p:cNvPr id="79942" name="Rectangle 23"/>
            <p:cNvSpPr>
              <a:spLocks noChangeArrowheads="1"/>
            </p:cNvSpPr>
            <p:nvPr/>
          </p:nvSpPr>
          <p:spPr bwMode="auto">
            <a:xfrm>
              <a:off x="3728394" y="2670016"/>
              <a:ext cx="172278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Times New Roman"/>
                  <a:ea typeface="+mn-ea"/>
                  <a:cs typeface="+mn-cs"/>
                </a:rPr>
                <a:t>Therapies After </a:t>
              </a:r>
              <a:br>
                <a:rPr kumimoji="0" lang="en-US" sz="1000" b="1" i="0" u="none" strike="noStrike" kern="1200" cap="none" spc="0" normalizeH="0" baseline="0" noProof="0">
                  <a:ln>
                    <a:noFill/>
                  </a:ln>
                  <a:solidFill>
                    <a:srgbClr val="000000"/>
                  </a:solidFill>
                  <a:effectLst/>
                  <a:uLnTx/>
                  <a:uFillTx/>
                  <a:latin typeface="Times New Roman"/>
                  <a:ea typeface="+mn-ea"/>
                  <a:cs typeface="+mn-cs"/>
                </a:rPr>
              </a:br>
              <a:r>
                <a:rPr kumimoji="0" lang="en-US" sz="1000" b="1" i="0" u="none" strike="noStrike" kern="1200" cap="none" spc="0" normalizeH="0" baseline="0" noProof="0">
                  <a:ln>
                    <a:noFill/>
                  </a:ln>
                  <a:solidFill>
                    <a:srgbClr val="000000"/>
                  </a:solidFill>
                  <a:effectLst/>
                  <a:uLnTx/>
                  <a:uFillTx/>
                  <a:latin typeface="Times New Roman"/>
                  <a:ea typeface="+mn-ea"/>
                  <a:cs typeface="+mn-cs"/>
                </a:rPr>
                <a:t>LHRH Agonists </a:t>
              </a:r>
              <a:br>
                <a:rPr kumimoji="0" lang="en-US" sz="1000" b="1" i="0" u="none" strike="noStrike" kern="1200" cap="none" spc="0" normalizeH="0" baseline="0" noProof="0">
                  <a:ln>
                    <a:noFill/>
                  </a:ln>
                  <a:solidFill>
                    <a:srgbClr val="000000"/>
                  </a:solidFill>
                  <a:effectLst/>
                  <a:uLnTx/>
                  <a:uFillTx/>
                  <a:latin typeface="Times New Roman"/>
                  <a:ea typeface="+mn-ea"/>
                  <a:cs typeface="+mn-cs"/>
                </a:rPr>
              </a:br>
              <a:r>
                <a:rPr kumimoji="0" lang="en-US" sz="1000" b="1" i="0" u="none" strike="noStrike" kern="1200" cap="none" spc="0" normalizeH="0" baseline="0" noProof="0">
                  <a:ln>
                    <a:noFill/>
                  </a:ln>
                  <a:solidFill>
                    <a:srgbClr val="000000"/>
                  </a:solidFill>
                  <a:effectLst/>
                  <a:uLnTx/>
                  <a:uFillTx/>
                  <a:latin typeface="Times New Roman"/>
                  <a:ea typeface="+mn-ea"/>
                  <a:cs typeface="+mn-cs"/>
                </a:rPr>
                <a:t>and Antiandrogens</a:t>
              </a:r>
            </a:p>
          </p:txBody>
        </p:sp>
        <p:sp>
          <p:nvSpPr>
            <p:cNvPr id="79945" name="Rectangle 26"/>
            <p:cNvSpPr>
              <a:spLocks noChangeArrowheads="1"/>
            </p:cNvSpPr>
            <p:nvPr/>
          </p:nvSpPr>
          <p:spPr bwMode="auto">
            <a:xfrm>
              <a:off x="8826954" y="1946562"/>
              <a:ext cx="513299" cy="246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Times New Roman"/>
                  <a:ea typeface="+mn-ea"/>
                  <a:cs typeface="+mn-cs"/>
                </a:rPr>
                <a:t>Death</a:t>
              </a:r>
            </a:p>
          </p:txBody>
        </p:sp>
      </p:grpSp>
      <p:graphicFrame>
        <p:nvGraphicFramePr>
          <p:cNvPr id="47" name="Table 46"/>
          <p:cNvGraphicFramePr>
            <a:graphicFrameLocks noGrp="1"/>
          </p:cNvGraphicFramePr>
          <p:nvPr/>
        </p:nvGraphicFramePr>
        <p:xfrm>
          <a:off x="2362200" y="1676400"/>
          <a:ext cx="1066800" cy="365504"/>
        </p:xfrm>
        <a:graphic>
          <a:graphicData uri="http://schemas.openxmlformats.org/drawingml/2006/table">
            <a:tbl>
              <a:tblPr/>
              <a:tblGrid>
                <a:gridCol w="1066800">
                  <a:extLst>
                    <a:ext uri="{9D8B030D-6E8A-4147-A177-3AD203B41FA5}">
                      <a16:colId xmlns:a16="http://schemas.microsoft.com/office/drawing/2014/main" val="20000"/>
                    </a:ext>
                  </a:extLst>
                </a:gridCol>
              </a:tblGrid>
              <a:tr h="365125">
                <a:tc>
                  <a:txBody>
                    <a:bodyPr/>
                    <a:lstStyle/>
                    <a:p>
                      <a:pPr marL="0" marR="0" lvl="0" indent="0" algn="ctr" defTabSz="4572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Surgery / Radiation</a:t>
                      </a:r>
                    </a:p>
                  </a:txBody>
                  <a:tcPr marL="91491" marR="91491" marT="18160" marB="18160" anchor="ctr"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3796478" y="938123"/>
          <a:ext cx="5913556" cy="304800"/>
        </p:xfrm>
        <a:graphic>
          <a:graphicData uri="http://schemas.openxmlformats.org/drawingml/2006/table">
            <a:tbl>
              <a:tblPr/>
              <a:tblGrid>
                <a:gridCol w="5913556">
                  <a:extLst>
                    <a:ext uri="{9D8B030D-6E8A-4147-A177-3AD203B41FA5}">
                      <a16:colId xmlns:a16="http://schemas.microsoft.com/office/drawing/2014/main" val="20000"/>
                    </a:ext>
                  </a:extLst>
                </a:gridCol>
              </a:tblGrid>
              <a:tr h="30480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solidFill>
                            <a:srgbClr val="FFFFFF"/>
                          </a:solidFill>
                          <a:effectLst/>
                          <a:latin typeface="Arial" charset="0"/>
                          <a:ea typeface="ＭＳ Ｐゴシック" charset="0"/>
                          <a:cs typeface="Arial" charset="0"/>
                        </a:rPr>
                        <a:t>Androgen Deprivation Therapy</a:t>
                      </a:r>
                    </a:p>
                  </a:txBody>
                  <a:tcPr marL="91449" marR="91449" marT="18234" marB="18234" anchor="ctr"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37" name="Table 36"/>
          <p:cNvGraphicFramePr>
            <a:graphicFrameLocks noGrp="1"/>
          </p:cNvGraphicFramePr>
          <p:nvPr/>
        </p:nvGraphicFramePr>
        <p:xfrm>
          <a:off x="5257800" y="5545139"/>
          <a:ext cx="1371600" cy="271405"/>
        </p:xfrm>
        <a:graphic>
          <a:graphicData uri="http://schemas.openxmlformats.org/drawingml/2006/table">
            <a:tbl>
              <a:tblPr/>
              <a:tblGrid>
                <a:gridCol w="1371600">
                  <a:extLst>
                    <a:ext uri="{9D8B030D-6E8A-4147-A177-3AD203B41FA5}">
                      <a16:colId xmlns:a16="http://schemas.microsoft.com/office/drawing/2014/main" val="20000"/>
                    </a:ext>
                  </a:extLst>
                </a:gridCol>
              </a:tblGrid>
              <a:tr h="271405">
                <a:tc>
                  <a:txBody>
                    <a:bodyPr/>
                    <a:lstStyle/>
                    <a:p>
                      <a:pPr marL="0" marR="0" lvl="0" indent="0" algn="ctr" defTabSz="4572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err="1">
                          <a:ln>
                            <a:noFill/>
                          </a:ln>
                          <a:solidFill>
                            <a:srgbClr val="171849"/>
                          </a:solidFill>
                          <a:effectLst/>
                          <a:latin typeface="Arial" charset="0"/>
                          <a:ea typeface="ＭＳ Ｐゴシック" charset="0"/>
                          <a:cs typeface="ＭＳ Ｐゴシック" charset="0"/>
                        </a:rPr>
                        <a:t>Sipuleucel</a:t>
                      </a:r>
                      <a:r>
                        <a:rPr kumimoji="0" lang="en-US" sz="1200" b="1" i="0" u="none" strike="noStrike" cap="none" normalizeH="0" baseline="0" dirty="0">
                          <a:ln>
                            <a:noFill/>
                          </a:ln>
                          <a:solidFill>
                            <a:srgbClr val="171849"/>
                          </a:solidFill>
                          <a:effectLst/>
                          <a:latin typeface="Arial" charset="0"/>
                          <a:ea typeface="ＭＳ Ｐゴシック" charset="0"/>
                          <a:cs typeface="ＭＳ Ｐゴシック" charset="0"/>
                        </a:rPr>
                        <a:t>-T</a:t>
                      </a:r>
                    </a:p>
                  </a:txBody>
                  <a:tcPr marL="91416" marR="91416" marT="18241" marB="18241" anchor="ctr" horzOverflow="overflow">
                    <a:lnL>
                      <a:noFill/>
                    </a:lnL>
                    <a:lnR>
                      <a:noFill/>
                    </a:lnR>
                    <a:lnT>
                      <a:noFill/>
                    </a:lnT>
                    <a:lnB>
                      <a:noFill/>
                    </a:lnB>
                    <a:lnTlToBr>
                      <a:noFill/>
                    </a:lnTlToBr>
                    <a:lnBlToTr>
                      <a:noFill/>
                    </a:lnBlToTr>
                    <a:solidFill>
                      <a:srgbClr val="9BA5FF"/>
                    </a:solidFill>
                  </a:tcPr>
                </a:tc>
                <a:extLst>
                  <a:ext uri="{0D108BD9-81ED-4DB2-BD59-A6C34878D82A}">
                    <a16:rowId xmlns:a16="http://schemas.microsoft.com/office/drawing/2014/main" val="10000"/>
                  </a:ext>
                </a:extLst>
              </a:tr>
            </a:tbl>
          </a:graphicData>
        </a:graphic>
      </p:graphicFrame>
      <p:graphicFrame>
        <p:nvGraphicFramePr>
          <p:cNvPr id="46" name="Table 45"/>
          <p:cNvGraphicFramePr>
            <a:graphicFrameLocks noGrp="1"/>
          </p:cNvGraphicFramePr>
          <p:nvPr/>
        </p:nvGraphicFramePr>
        <p:xfrm>
          <a:off x="6781800" y="5562600"/>
          <a:ext cx="1219200" cy="253944"/>
        </p:xfrm>
        <a:graphic>
          <a:graphicData uri="http://schemas.openxmlformats.org/drawingml/2006/table">
            <a:tbl>
              <a:tblPr/>
              <a:tblGrid>
                <a:gridCol w="1219200">
                  <a:extLst>
                    <a:ext uri="{9D8B030D-6E8A-4147-A177-3AD203B41FA5}">
                      <a16:colId xmlns:a16="http://schemas.microsoft.com/office/drawing/2014/main" val="20000"/>
                    </a:ext>
                  </a:extLst>
                </a:gridCol>
              </a:tblGrid>
              <a:tr h="253944">
                <a:tc>
                  <a:txBody>
                    <a:bodyPr/>
                    <a:lstStyle/>
                    <a:p>
                      <a:pPr marL="0" marR="0" lvl="0" indent="0" algn="ctr" defTabSz="4572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err="1">
                          <a:ln>
                            <a:noFill/>
                          </a:ln>
                          <a:solidFill>
                            <a:srgbClr val="171849"/>
                          </a:solidFill>
                          <a:effectLst/>
                          <a:latin typeface="Arial" charset="0"/>
                          <a:ea typeface="ＭＳ Ｐゴシック" charset="0"/>
                          <a:cs typeface="ＭＳ Ｐゴシック" charset="0"/>
                        </a:rPr>
                        <a:t>Docetaxel</a:t>
                      </a:r>
                      <a:endParaRPr kumimoji="0" lang="en-US" sz="1000" b="1" i="0" u="none" strike="noStrike" cap="none" normalizeH="0" baseline="0" dirty="0">
                        <a:ln>
                          <a:noFill/>
                        </a:ln>
                        <a:solidFill>
                          <a:srgbClr val="171849"/>
                        </a:solidFill>
                        <a:effectLst/>
                        <a:latin typeface="Arial" charset="0"/>
                        <a:ea typeface="ＭＳ Ｐゴシック" charset="0"/>
                        <a:cs typeface="ＭＳ Ｐゴシック" charset="0"/>
                      </a:endParaRPr>
                    </a:p>
                  </a:txBody>
                  <a:tcPr marT="18241" marB="18241" anchor="ctr" horzOverflow="overflow">
                    <a:lnL>
                      <a:noFill/>
                    </a:lnL>
                    <a:lnR>
                      <a:noFill/>
                    </a:lnR>
                    <a:lnT>
                      <a:noFill/>
                    </a:lnT>
                    <a:lnB>
                      <a:noFill/>
                    </a:lnB>
                    <a:lnTlToBr>
                      <a:noFill/>
                    </a:lnTlToBr>
                    <a:lnBlToTr>
                      <a:noFill/>
                    </a:lnBlToTr>
                    <a:solidFill>
                      <a:srgbClr val="FFC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8153400" y="5562600"/>
          <a:ext cx="1371600" cy="253944"/>
        </p:xfrm>
        <a:graphic>
          <a:graphicData uri="http://schemas.openxmlformats.org/drawingml/2006/table">
            <a:tbl>
              <a:tblPr/>
              <a:tblGrid>
                <a:gridCol w="1371600">
                  <a:extLst>
                    <a:ext uri="{9D8B030D-6E8A-4147-A177-3AD203B41FA5}">
                      <a16:colId xmlns:a16="http://schemas.microsoft.com/office/drawing/2014/main" val="20000"/>
                    </a:ext>
                  </a:extLst>
                </a:gridCol>
              </a:tblGrid>
              <a:tr h="253944">
                <a:tc>
                  <a:txBody>
                    <a:bodyPr/>
                    <a:lstStyle/>
                    <a:p>
                      <a:pPr marL="0" marR="0" lvl="0" indent="0" algn="ctr" defTabSz="4572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err="1">
                          <a:ln>
                            <a:noFill/>
                          </a:ln>
                          <a:solidFill>
                            <a:srgbClr val="171849"/>
                          </a:solidFill>
                          <a:effectLst/>
                          <a:latin typeface="Arial" charset="0"/>
                          <a:ea typeface="ＭＳ Ｐゴシック" charset="0"/>
                          <a:cs typeface="ＭＳ Ｐゴシック" charset="0"/>
                        </a:rPr>
                        <a:t>Cabazitaxel</a:t>
                      </a:r>
                      <a:endParaRPr kumimoji="0" lang="en-US" sz="1000" b="1" i="0" u="none" strike="noStrike" cap="none" normalizeH="0" baseline="0" dirty="0">
                        <a:ln>
                          <a:noFill/>
                        </a:ln>
                        <a:solidFill>
                          <a:srgbClr val="171849"/>
                        </a:solidFill>
                        <a:effectLst/>
                        <a:latin typeface="Arial" charset="0"/>
                        <a:ea typeface="ＭＳ Ｐゴシック" charset="0"/>
                        <a:cs typeface="ＭＳ Ｐゴシック" charset="0"/>
                      </a:endParaRPr>
                    </a:p>
                  </a:txBody>
                  <a:tcPr marT="18241" marB="18241" anchor="ctr" horzOverflow="overflow">
                    <a:lnL>
                      <a:noFill/>
                    </a:lnL>
                    <a:lnR>
                      <a:noFill/>
                    </a:lnR>
                    <a:lnT>
                      <a:noFill/>
                    </a:lnT>
                    <a:lnB>
                      <a:noFill/>
                    </a:lnB>
                    <a:lnTlToBr>
                      <a:noFill/>
                    </a:lnTlToBr>
                    <a:lnBlToTr>
                      <a:noFill/>
                    </a:lnBlToTr>
                    <a:solidFill>
                      <a:srgbClr val="FFC000"/>
                    </a:solidFill>
                  </a:tcPr>
                </a:tc>
                <a:extLst>
                  <a:ext uri="{0D108BD9-81ED-4DB2-BD59-A6C34878D82A}">
                    <a16:rowId xmlns:a16="http://schemas.microsoft.com/office/drawing/2014/main" val="10000"/>
                  </a:ext>
                </a:extLst>
              </a:tr>
            </a:tbl>
          </a:graphicData>
        </a:graphic>
      </p:graphicFrame>
      <p:cxnSp>
        <p:nvCxnSpPr>
          <p:cNvPr id="44047" name="Straight Arrow Connector 48"/>
          <p:cNvCxnSpPr>
            <a:cxnSpLocks noChangeShapeType="1"/>
          </p:cNvCxnSpPr>
          <p:nvPr/>
        </p:nvCxnSpPr>
        <p:spPr bwMode="auto">
          <a:xfrm rot="5400000" flipH="1" flipV="1">
            <a:off x="5754688" y="5141913"/>
            <a:ext cx="685800" cy="3175"/>
          </a:xfrm>
          <a:prstGeom prst="straightConnector1">
            <a:avLst/>
          </a:prstGeom>
          <a:noFill/>
          <a:ln w="38100">
            <a:solidFill>
              <a:srgbClr val="632523"/>
            </a:solidFill>
            <a:round/>
            <a:headEnd/>
            <a:tailEnd type="arrow" w="med" len="med"/>
          </a:ln>
          <a:effectLst>
            <a:outerShdw blurRad="63500" dist="38100" dir="5400000" algn="t" rotWithShape="0">
              <a:srgbClr val="000000">
                <a:alpha val="39998"/>
              </a:srgbClr>
            </a:outerShdw>
          </a:effectLst>
        </p:spPr>
      </p:cxnSp>
      <p:cxnSp>
        <p:nvCxnSpPr>
          <p:cNvPr id="44048" name="Straight Arrow Connector 51"/>
          <p:cNvCxnSpPr>
            <a:cxnSpLocks noChangeShapeType="1"/>
          </p:cNvCxnSpPr>
          <p:nvPr/>
        </p:nvCxnSpPr>
        <p:spPr bwMode="auto">
          <a:xfrm flipH="1" flipV="1">
            <a:off x="7534276" y="3971926"/>
            <a:ext cx="9525" cy="1514475"/>
          </a:xfrm>
          <a:prstGeom prst="straightConnector1">
            <a:avLst/>
          </a:prstGeom>
          <a:noFill/>
          <a:ln w="38100">
            <a:solidFill>
              <a:srgbClr val="632523"/>
            </a:solidFill>
            <a:round/>
            <a:headEnd/>
            <a:tailEnd type="arrow" w="med" len="med"/>
          </a:ln>
          <a:effectLst>
            <a:outerShdw blurRad="63500" dist="38100" dir="5400000" algn="t" rotWithShape="0">
              <a:srgbClr val="000000">
                <a:alpha val="39998"/>
              </a:srgbClr>
            </a:outerShdw>
          </a:effectLst>
        </p:spPr>
      </p:cxnSp>
      <p:sp>
        <p:nvSpPr>
          <p:cNvPr id="21" name="Oval 20"/>
          <p:cNvSpPr/>
          <p:nvPr/>
        </p:nvSpPr>
        <p:spPr>
          <a:xfrm>
            <a:off x="4648200" y="4987648"/>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3" name="Oval 22"/>
          <p:cNvSpPr/>
          <p:nvPr/>
        </p:nvSpPr>
        <p:spPr>
          <a:xfrm>
            <a:off x="5974080" y="4639816"/>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4" name="Oval 23"/>
          <p:cNvSpPr/>
          <p:nvPr/>
        </p:nvSpPr>
        <p:spPr>
          <a:xfrm>
            <a:off x="7444740" y="3832096"/>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5" name="Oval 24"/>
          <p:cNvSpPr/>
          <p:nvPr/>
        </p:nvSpPr>
        <p:spPr>
          <a:xfrm>
            <a:off x="8206740" y="4426456"/>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7" name="antiandrogen ball"/>
          <p:cNvSpPr/>
          <p:nvPr/>
        </p:nvSpPr>
        <p:spPr>
          <a:xfrm>
            <a:off x="4024311" y="3777801"/>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9" name="Firstline ball"/>
          <p:cNvSpPr/>
          <p:nvPr/>
        </p:nvSpPr>
        <p:spPr>
          <a:xfrm>
            <a:off x="2886074" y="4773164"/>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3" name="Local therapy"/>
          <p:cNvSpPr/>
          <p:nvPr/>
        </p:nvSpPr>
        <p:spPr>
          <a:xfrm>
            <a:off x="2459022" y="4976890"/>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44070" name="Straight Arrow Connector 39"/>
          <p:cNvCxnSpPr>
            <a:cxnSpLocks noChangeShapeType="1"/>
          </p:cNvCxnSpPr>
          <p:nvPr/>
        </p:nvCxnSpPr>
        <p:spPr bwMode="auto">
          <a:xfrm rot="5400000">
            <a:off x="8254207" y="3915570"/>
            <a:ext cx="838200" cy="1587"/>
          </a:xfrm>
          <a:prstGeom prst="straightConnector1">
            <a:avLst/>
          </a:prstGeom>
          <a:noFill/>
          <a:ln w="38100">
            <a:solidFill>
              <a:srgbClr val="632523"/>
            </a:solidFill>
            <a:round/>
            <a:headEnd/>
            <a:tailEnd type="arrow" w="med" len="med"/>
          </a:ln>
          <a:effectLst>
            <a:outerShdw blurRad="63500" dist="38100" dir="5400000" algn="t" rotWithShape="0">
              <a:srgbClr val="000000">
                <a:alpha val="39998"/>
              </a:srgbClr>
            </a:outerShdw>
          </a:effectLst>
        </p:spPr>
      </p:cxnSp>
      <p:cxnSp>
        <p:nvCxnSpPr>
          <p:cNvPr id="44071" name="Straight Arrow Connector 40"/>
          <p:cNvCxnSpPr>
            <a:cxnSpLocks noChangeShapeType="1"/>
          </p:cNvCxnSpPr>
          <p:nvPr/>
        </p:nvCxnSpPr>
        <p:spPr bwMode="auto">
          <a:xfrm rot="5400000">
            <a:off x="6190457" y="3953670"/>
            <a:ext cx="914400" cy="1587"/>
          </a:xfrm>
          <a:prstGeom prst="straightConnector1">
            <a:avLst/>
          </a:prstGeom>
          <a:noFill/>
          <a:ln w="38100">
            <a:solidFill>
              <a:srgbClr val="632523"/>
            </a:solidFill>
            <a:round/>
            <a:headEnd/>
            <a:tailEnd type="arrow" w="med" len="med"/>
          </a:ln>
          <a:effectLst>
            <a:outerShdw blurRad="63500" dist="38100" dir="5400000" algn="t" rotWithShape="0">
              <a:srgbClr val="000000">
                <a:alpha val="39998"/>
              </a:srgbClr>
            </a:outerShdw>
          </a:effectLst>
        </p:spPr>
      </p:cxnSp>
      <p:sp>
        <p:nvSpPr>
          <p:cNvPr id="59" name="Oval 58"/>
          <p:cNvSpPr/>
          <p:nvPr/>
        </p:nvSpPr>
        <p:spPr>
          <a:xfrm>
            <a:off x="6505575" y="4365877"/>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0" name="Oval 59"/>
          <p:cNvSpPr/>
          <p:nvPr/>
        </p:nvSpPr>
        <p:spPr>
          <a:xfrm>
            <a:off x="6657975" y="4270627"/>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1" name="Oval 60"/>
          <p:cNvSpPr/>
          <p:nvPr/>
        </p:nvSpPr>
        <p:spPr>
          <a:xfrm>
            <a:off x="7425690" y="3853432"/>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3" name="antiandrogen ball"/>
          <p:cNvSpPr/>
          <p:nvPr/>
        </p:nvSpPr>
        <p:spPr>
          <a:xfrm>
            <a:off x="7305152" y="3857720"/>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2" name="Oval 61"/>
          <p:cNvSpPr/>
          <p:nvPr/>
        </p:nvSpPr>
        <p:spPr>
          <a:xfrm>
            <a:off x="8772525" y="4165852"/>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7" name="Oval 66"/>
          <p:cNvSpPr/>
          <p:nvPr/>
        </p:nvSpPr>
        <p:spPr>
          <a:xfrm>
            <a:off x="8586747" y="4258816"/>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44094" name="Straight Arrow Connector 50"/>
          <p:cNvCxnSpPr>
            <a:cxnSpLocks noChangeShapeType="1"/>
          </p:cNvCxnSpPr>
          <p:nvPr/>
        </p:nvCxnSpPr>
        <p:spPr bwMode="auto">
          <a:xfrm flipH="1" flipV="1">
            <a:off x="8672513" y="4576756"/>
            <a:ext cx="14287" cy="909644"/>
          </a:xfrm>
          <a:prstGeom prst="straightConnector1">
            <a:avLst/>
          </a:prstGeom>
          <a:noFill/>
          <a:ln w="38100">
            <a:solidFill>
              <a:srgbClr val="632523"/>
            </a:solidFill>
            <a:round/>
            <a:headEnd/>
            <a:tailEnd type="arrow" w="med" len="med"/>
          </a:ln>
          <a:effectLst>
            <a:outerShdw blurRad="63500" dist="38100" dir="5400000" algn="t" rotWithShape="0">
              <a:srgbClr val="000000">
                <a:alpha val="39998"/>
              </a:srgbClr>
            </a:outerShdw>
          </a:effectLst>
        </p:spPr>
      </p:cxnSp>
      <p:sp>
        <p:nvSpPr>
          <p:cNvPr id="42" name="Rectangle 41"/>
          <p:cNvSpPr/>
          <p:nvPr/>
        </p:nvSpPr>
        <p:spPr>
          <a:xfrm>
            <a:off x="3796256" y="1667275"/>
            <a:ext cx="5408676" cy="304800"/>
          </a:xfrm>
          <a:prstGeom prst="rect">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PARP inhibitors (~23%)</a:t>
            </a:r>
          </a:p>
        </p:txBody>
      </p:sp>
      <p:sp>
        <p:nvSpPr>
          <p:cNvPr id="69" name="Rectangle 68"/>
          <p:cNvSpPr/>
          <p:nvPr/>
        </p:nvSpPr>
        <p:spPr>
          <a:xfrm>
            <a:off x="5974080" y="1274941"/>
            <a:ext cx="3735954" cy="292991"/>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Arial"/>
                <a:ea typeface="ＭＳ Ｐゴシック" charset="0"/>
                <a:cs typeface="ＭＳ Ｐゴシック" charset="0"/>
              </a:rPr>
              <a:t>Denosumab</a:t>
            </a:r>
            <a:r>
              <a:rPr kumimoji="0" 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 </a:t>
            </a:r>
            <a:r>
              <a:rPr kumimoji="0" lang="en-US" sz="1200" b="1" i="0" u="none" strike="noStrike" kern="1200" cap="none" spc="0" normalizeH="0" baseline="0" noProof="0" dirty="0" err="1">
                <a:ln>
                  <a:noFill/>
                </a:ln>
                <a:solidFill>
                  <a:srgbClr val="FFFFFF"/>
                </a:solidFill>
                <a:effectLst/>
                <a:uLnTx/>
                <a:uFillTx/>
                <a:latin typeface="Arial"/>
                <a:ea typeface="ＭＳ Ｐゴシック" charset="0"/>
                <a:cs typeface="ＭＳ Ｐゴシック" charset="0"/>
              </a:rPr>
              <a:t>Zoledronic</a:t>
            </a:r>
            <a:r>
              <a:rPr kumimoji="0" 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 Acid</a:t>
            </a:r>
          </a:p>
        </p:txBody>
      </p:sp>
      <p:graphicFrame>
        <p:nvGraphicFramePr>
          <p:cNvPr id="39" name="Table 38"/>
          <p:cNvGraphicFramePr>
            <a:graphicFrameLocks noGrp="1"/>
          </p:cNvGraphicFramePr>
          <p:nvPr/>
        </p:nvGraphicFramePr>
        <p:xfrm>
          <a:off x="3796478" y="2866872"/>
          <a:ext cx="5408676" cy="254325"/>
        </p:xfrm>
        <a:graphic>
          <a:graphicData uri="http://schemas.openxmlformats.org/drawingml/2006/table">
            <a:tbl>
              <a:tblPr/>
              <a:tblGrid>
                <a:gridCol w="5408676">
                  <a:extLst>
                    <a:ext uri="{9D8B030D-6E8A-4147-A177-3AD203B41FA5}">
                      <a16:colId xmlns:a16="http://schemas.microsoft.com/office/drawing/2014/main" val="20000"/>
                    </a:ext>
                  </a:extLst>
                </a:gridCol>
              </a:tblGrid>
              <a:tr h="2543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a:ln>
                            <a:noFill/>
                          </a:ln>
                          <a:solidFill>
                            <a:srgbClr val="171849"/>
                          </a:solidFill>
                          <a:effectLst/>
                          <a:latin typeface="Arial" charset="0"/>
                          <a:ea typeface="ＭＳ Ｐゴシック" charset="0"/>
                          <a:cs typeface="ＭＳ Ｐゴシック" charset="0"/>
                        </a:rPr>
                        <a:t>Abiraterone</a:t>
                      </a:r>
                      <a:endParaRPr kumimoji="0" lang="en-US" sz="1400" b="1" i="0" u="none" strike="noStrike" cap="none" normalizeH="0" baseline="0" dirty="0">
                        <a:ln>
                          <a:noFill/>
                        </a:ln>
                        <a:solidFill>
                          <a:srgbClr val="171849"/>
                        </a:solidFill>
                        <a:effectLst/>
                        <a:latin typeface="Arial Narrow" charset="0"/>
                        <a:ea typeface="ＭＳ Ｐゴシック" charset="0"/>
                        <a:cs typeface="ＭＳ Ｐゴシック" charset="0"/>
                      </a:endParaRPr>
                    </a:p>
                  </a:txBody>
                  <a:tcPr marT="18281" marB="18281" anchor="ctr" horzOverflow="overflow">
                    <a:lnL>
                      <a:noFill/>
                    </a:lnL>
                    <a:lnR>
                      <a:noFill/>
                    </a:lnR>
                    <a:lnT>
                      <a:noFill/>
                    </a:lnT>
                    <a:lnB>
                      <a:noFill/>
                    </a:lnB>
                    <a:lnTlToBr>
                      <a:noFill/>
                    </a:lnTlToBr>
                    <a:lnBlToTr>
                      <a:noFill/>
                    </a:lnBlToTr>
                    <a:solidFill>
                      <a:srgbClr val="F1CCF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796478" y="2614257"/>
          <a:ext cx="5408676" cy="219378"/>
        </p:xfrm>
        <a:graphic>
          <a:graphicData uri="http://schemas.openxmlformats.org/drawingml/2006/table">
            <a:tbl>
              <a:tblPr/>
              <a:tblGrid>
                <a:gridCol w="5408676">
                  <a:extLst>
                    <a:ext uri="{9D8B030D-6E8A-4147-A177-3AD203B41FA5}">
                      <a16:colId xmlns:a16="http://schemas.microsoft.com/office/drawing/2014/main" val="20000"/>
                    </a:ext>
                  </a:extLst>
                </a:gridCol>
              </a:tblGrid>
              <a:tr h="216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171849"/>
                          </a:solidFill>
                          <a:effectLst/>
                          <a:latin typeface="Arial" charset="0"/>
                          <a:ea typeface="ＭＳ Ｐゴシック" charset="0"/>
                          <a:cs typeface="ＭＳ Ｐゴシック" charset="0"/>
                        </a:rPr>
                        <a:t>Enzalutamide</a:t>
                      </a:r>
                      <a:endParaRPr kumimoji="0" lang="en-US" sz="1200" b="1" i="0" u="none" strike="noStrike" cap="none" normalizeH="0" baseline="0" dirty="0">
                        <a:ln>
                          <a:noFill/>
                        </a:ln>
                        <a:solidFill>
                          <a:srgbClr val="171849"/>
                        </a:solidFill>
                        <a:effectLst/>
                        <a:latin typeface="Arial Narrow" charset="0"/>
                        <a:ea typeface="ＭＳ Ｐゴシック" charset="0"/>
                        <a:cs typeface="ＭＳ Ｐゴシック" charset="0"/>
                      </a:endParaRPr>
                    </a:p>
                  </a:txBody>
                  <a:tcPr marL="91421" marR="91421" marT="18249" marB="18249" anchor="ctr" horzOverflow="overflow">
                    <a:lnL>
                      <a:noFill/>
                    </a:lnL>
                    <a:lnR>
                      <a:noFill/>
                    </a:lnR>
                    <a:lnT>
                      <a:noFill/>
                    </a:lnT>
                    <a:lnB>
                      <a:noFill/>
                    </a:lnB>
                    <a:lnTlToBr>
                      <a:noFill/>
                    </a:lnTlToBr>
                    <a:lnBlToTr>
                      <a:noFill/>
                    </a:lnBlToTr>
                    <a:solidFill>
                      <a:srgbClr val="F1CCF0"/>
                    </a:solidFill>
                  </a:tcPr>
                </a:tc>
                <a:extLst>
                  <a:ext uri="{0D108BD9-81ED-4DB2-BD59-A6C34878D82A}">
                    <a16:rowId xmlns:a16="http://schemas.microsoft.com/office/drawing/2014/main" val="10000"/>
                  </a:ext>
                </a:extLst>
              </a:tr>
            </a:tbl>
          </a:graphicData>
        </a:graphic>
      </p:graphicFrame>
      <p:sp>
        <p:nvSpPr>
          <p:cNvPr id="41" name="TextBox 40"/>
          <p:cNvSpPr txBox="1"/>
          <p:nvPr/>
        </p:nvSpPr>
        <p:spPr>
          <a:xfrm>
            <a:off x="3792534" y="5558898"/>
            <a:ext cx="1398651" cy="276999"/>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2F65"/>
                </a:solidFill>
                <a:effectLst/>
                <a:uLnTx/>
                <a:uFillTx/>
                <a:latin typeface="Arial"/>
                <a:ea typeface="+mn-ea"/>
                <a:cs typeface="+mn-cs"/>
              </a:rPr>
              <a:t>Docetaxel</a:t>
            </a:r>
            <a:endParaRPr kumimoji="0" lang="en-US" sz="1200" b="1" i="0" u="none" strike="noStrike" kern="1200" cap="none" spc="0" normalizeH="0" baseline="0" noProof="0" dirty="0">
              <a:ln>
                <a:noFill/>
              </a:ln>
              <a:solidFill>
                <a:srgbClr val="002F65"/>
              </a:solidFill>
              <a:effectLst/>
              <a:uLnTx/>
              <a:uFillTx/>
              <a:latin typeface="Arial"/>
              <a:ea typeface="+mn-ea"/>
              <a:cs typeface="+mn-cs"/>
            </a:endParaRPr>
          </a:p>
        </p:txBody>
      </p:sp>
      <p:graphicFrame>
        <p:nvGraphicFramePr>
          <p:cNvPr id="49" name="Table 48"/>
          <p:cNvGraphicFramePr>
            <a:graphicFrameLocks noGrp="1"/>
          </p:cNvGraphicFramePr>
          <p:nvPr/>
        </p:nvGraphicFramePr>
        <p:xfrm>
          <a:off x="3796478" y="2317458"/>
          <a:ext cx="3141726" cy="258762"/>
        </p:xfrm>
        <a:graphic>
          <a:graphicData uri="http://schemas.openxmlformats.org/drawingml/2006/table">
            <a:tbl>
              <a:tblPr/>
              <a:tblGrid>
                <a:gridCol w="3141726">
                  <a:extLst>
                    <a:ext uri="{9D8B030D-6E8A-4147-A177-3AD203B41FA5}">
                      <a16:colId xmlns:a16="http://schemas.microsoft.com/office/drawing/2014/main" val="20000"/>
                    </a:ext>
                  </a:extLst>
                </a:gridCol>
              </a:tblGrid>
              <a:tr h="2587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a:ln>
                            <a:noFill/>
                          </a:ln>
                          <a:solidFill>
                            <a:srgbClr val="171849"/>
                          </a:solidFill>
                          <a:effectLst/>
                          <a:latin typeface="Arial" charset="0"/>
                          <a:ea typeface="ＭＳ Ｐゴシック" charset="0"/>
                          <a:cs typeface="ＭＳ Ｐゴシック" charset="0"/>
                        </a:rPr>
                        <a:t>Apalutamide</a:t>
                      </a:r>
                      <a:endParaRPr kumimoji="0" lang="en-US" sz="1200" b="1" i="0" u="none" strike="noStrike" cap="none" normalizeH="0" baseline="0" dirty="0">
                        <a:ln>
                          <a:noFill/>
                        </a:ln>
                        <a:solidFill>
                          <a:srgbClr val="171849"/>
                        </a:solidFill>
                        <a:effectLst/>
                        <a:latin typeface="Arial Narrow" charset="0"/>
                        <a:ea typeface="ＭＳ Ｐゴシック" charset="0"/>
                        <a:cs typeface="ＭＳ Ｐゴシック" charset="0"/>
                      </a:endParaRPr>
                    </a:p>
                  </a:txBody>
                  <a:tcPr marL="91421" marR="91421" marT="18249" marB="18249" anchor="ctr" horzOverflow="overflow">
                    <a:lnL>
                      <a:noFill/>
                    </a:lnL>
                    <a:lnR>
                      <a:noFill/>
                    </a:lnR>
                    <a:lnT>
                      <a:noFill/>
                    </a:lnT>
                    <a:lnB>
                      <a:noFill/>
                    </a:lnB>
                    <a:lnTlToBr>
                      <a:noFill/>
                    </a:lnTlToBr>
                    <a:lnBlToTr>
                      <a:noFill/>
                    </a:lnBlToTr>
                    <a:solidFill>
                      <a:srgbClr val="F1CCF0"/>
                    </a:solidFill>
                  </a:tcPr>
                </a:tc>
                <a:extLst>
                  <a:ext uri="{0D108BD9-81ED-4DB2-BD59-A6C34878D82A}">
                    <a16:rowId xmlns:a16="http://schemas.microsoft.com/office/drawing/2014/main" val="10000"/>
                  </a:ext>
                </a:extLst>
              </a:tr>
            </a:tbl>
          </a:graphicData>
        </a:graphic>
      </p:graphicFrame>
      <p:graphicFrame>
        <p:nvGraphicFramePr>
          <p:cNvPr id="45" name="Table 44"/>
          <p:cNvGraphicFramePr>
            <a:graphicFrameLocks noGrp="1"/>
          </p:cNvGraphicFramePr>
          <p:nvPr/>
        </p:nvGraphicFramePr>
        <p:xfrm>
          <a:off x="3792534" y="2024163"/>
          <a:ext cx="3133767" cy="258762"/>
        </p:xfrm>
        <a:graphic>
          <a:graphicData uri="http://schemas.openxmlformats.org/drawingml/2006/table">
            <a:tbl>
              <a:tblPr/>
              <a:tblGrid>
                <a:gridCol w="3133767">
                  <a:extLst>
                    <a:ext uri="{9D8B030D-6E8A-4147-A177-3AD203B41FA5}">
                      <a16:colId xmlns:a16="http://schemas.microsoft.com/office/drawing/2014/main" val="20000"/>
                    </a:ext>
                  </a:extLst>
                </a:gridCol>
              </a:tblGrid>
              <a:tr h="2587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a:ln>
                            <a:noFill/>
                          </a:ln>
                          <a:solidFill>
                            <a:srgbClr val="171849"/>
                          </a:solidFill>
                          <a:effectLst/>
                          <a:latin typeface="Arial" charset="0"/>
                          <a:ea typeface="ＭＳ Ｐゴシック" charset="0"/>
                          <a:cs typeface="ＭＳ Ｐゴシック" charset="0"/>
                        </a:rPr>
                        <a:t>Darolutamide</a:t>
                      </a:r>
                      <a:endParaRPr kumimoji="0" lang="en-US" sz="1200" b="1" i="0" u="none" strike="noStrike" cap="none" normalizeH="0" baseline="0" dirty="0">
                        <a:ln>
                          <a:noFill/>
                        </a:ln>
                        <a:solidFill>
                          <a:srgbClr val="171849"/>
                        </a:solidFill>
                        <a:effectLst/>
                        <a:latin typeface="Arial Narrow" charset="0"/>
                        <a:ea typeface="ＭＳ Ｐゴシック" charset="0"/>
                        <a:cs typeface="ＭＳ Ｐゴシック" charset="0"/>
                      </a:endParaRPr>
                    </a:p>
                  </a:txBody>
                  <a:tcPr marL="91421" marR="91421" marT="18249" marB="18249" anchor="ctr" horzOverflow="overflow">
                    <a:lnL>
                      <a:noFill/>
                    </a:lnL>
                    <a:lnR>
                      <a:noFill/>
                    </a:lnR>
                    <a:lnT>
                      <a:noFill/>
                    </a:lnT>
                    <a:lnB>
                      <a:noFill/>
                    </a:lnB>
                    <a:lnTlToBr>
                      <a:noFill/>
                    </a:lnTlToBr>
                    <a:lnBlToTr>
                      <a:noFill/>
                    </a:lnBlToTr>
                    <a:solidFill>
                      <a:srgbClr val="F1CCF0"/>
                    </a:solidFill>
                  </a:tcPr>
                </a:tc>
                <a:extLst>
                  <a:ext uri="{0D108BD9-81ED-4DB2-BD59-A6C34878D82A}">
                    <a16:rowId xmlns:a16="http://schemas.microsoft.com/office/drawing/2014/main" val="10000"/>
                  </a:ext>
                </a:extLst>
              </a:tr>
            </a:tbl>
          </a:graphicData>
        </a:graphic>
      </p:graphicFrame>
      <p:sp>
        <p:nvSpPr>
          <p:cNvPr id="9" name="Rectangle 8">
            <a:extLst>
              <a:ext uri="{FF2B5EF4-FFF2-40B4-BE49-F238E27FC236}">
                <a16:creationId xmlns:a16="http://schemas.microsoft.com/office/drawing/2014/main" id="{D7FBAE1C-B594-B40F-535B-056799A60D79}"/>
              </a:ext>
            </a:extLst>
          </p:cNvPr>
          <p:cNvSpPr/>
          <p:nvPr/>
        </p:nvSpPr>
        <p:spPr>
          <a:xfrm>
            <a:off x="5637736" y="3181203"/>
            <a:ext cx="1896016" cy="3048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Radium-223</a:t>
            </a:r>
          </a:p>
        </p:txBody>
      </p:sp>
      <p:sp>
        <p:nvSpPr>
          <p:cNvPr id="10" name="Rectangle 9">
            <a:extLst>
              <a:ext uri="{FF2B5EF4-FFF2-40B4-BE49-F238E27FC236}">
                <a16:creationId xmlns:a16="http://schemas.microsoft.com/office/drawing/2014/main" id="{522532F3-82D8-CF1D-C9D9-C9B133C4B1B4}"/>
              </a:ext>
            </a:extLst>
          </p:cNvPr>
          <p:cNvSpPr/>
          <p:nvPr/>
        </p:nvSpPr>
        <p:spPr>
          <a:xfrm>
            <a:off x="7628984" y="3189817"/>
            <a:ext cx="1896016" cy="29438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Lu-177 PSMA (~90%)</a:t>
            </a:r>
          </a:p>
        </p:txBody>
      </p:sp>
      <p:sp>
        <p:nvSpPr>
          <p:cNvPr id="3" name="Rectangle 2">
            <a:extLst>
              <a:ext uri="{FF2B5EF4-FFF2-40B4-BE49-F238E27FC236}">
                <a16:creationId xmlns:a16="http://schemas.microsoft.com/office/drawing/2014/main" id="{BB83DDFA-E08F-3C57-9D9A-01CADC3CC583}"/>
              </a:ext>
            </a:extLst>
          </p:cNvPr>
          <p:cNvSpPr/>
          <p:nvPr/>
        </p:nvSpPr>
        <p:spPr>
          <a:xfrm>
            <a:off x="5637735" y="5893444"/>
            <a:ext cx="3887265" cy="304800"/>
          </a:xfrm>
          <a:prstGeom prst="rect">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Pembrolizumab (~3%)</a:t>
            </a:r>
          </a:p>
        </p:txBody>
      </p:sp>
    </p:spTree>
    <p:extLst>
      <p:ext uri="{BB962C8B-B14F-4D97-AF65-F5344CB8AC3E}">
        <p14:creationId xmlns:p14="http://schemas.microsoft.com/office/powerpoint/2010/main" val="2703859333"/>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endParaRPr lang="en-US" b="1" dirty="0">
              <a:solidFill>
                <a:srgbClr val="00AEEF"/>
              </a:solidFill>
              <a:latin typeface="+mj-lt"/>
            </a:endParaRPr>
          </a:p>
        </p:txBody>
      </p:sp>
      <p:sp>
        <p:nvSpPr>
          <p:cNvPr id="8" name="Right Arrow 7"/>
          <p:cNvSpPr/>
          <p:nvPr/>
        </p:nvSpPr>
        <p:spPr>
          <a:xfrm>
            <a:off x="508000" y="3543905"/>
            <a:ext cx="11381619" cy="677333"/>
          </a:xfrm>
          <a:prstGeom prst="rightArrow">
            <a:avLst>
              <a:gd name="adj1" fmla="val 28571"/>
              <a:gd name="adj2" fmla="val 69643"/>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Oval 8"/>
          <p:cNvSpPr/>
          <p:nvPr/>
        </p:nvSpPr>
        <p:spPr>
          <a:xfrm>
            <a:off x="1403049" y="3676952"/>
            <a:ext cx="362858" cy="362858"/>
          </a:xfrm>
          <a:prstGeom prst="ellipse">
            <a:avLst/>
          </a:prstGeom>
          <a:solidFill>
            <a:schemeClr val="accent4">
              <a:lumMod val="50000"/>
            </a:schemeClr>
          </a:solidFill>
          <a:ln w="38100" cmpd="sng">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Oval 9"/>
          <p:cNvSpPr/>
          <p:nvPr/>
        </p:nvSpPr>
        <p:spPr>
          <a:xfrm>
            <a:off x="3459240" y="3676952"/>
            <a:ext cx="362858" cy="362858"/>
          </a:xfrm>
          <a:prstGeom prst="ellipse">
            <a:avLst/>
          </a:prstGeom>
          <a:solidFill>
            <a:schemeClr val="accent4">
              <a:lumMod val="75000"/>
            </a:schemeClr>
          </a:solidFill>
          <a:ln w="38100" cmpd="sng">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Oval 10"/>
          <p:cNvSpPr/>
          <p:nvPr/>
        </p:nvSpPr>
        <p:spPr>
          <a:xfrm>
            <a:off x="5382383" y="3676952"/>
            <a:ext cx="362858" cy="362858"/>
          </a:xfrm>
          <a:prstGeom prst="ellipse">
            <a:avLst/>
          </a:prstGeom>
          <a:solidFill>
            <a:srgbClr val="008000"/>
          </a:solidFill>
          <a:ln w="38100" cmpd="sng">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Oval 11"/>
          <p:cNvSpPr/>
          <p:nvPr/>
        </p:nvSpPr>
        <p:spPr>
          <a:xfrm>
            <a:off x="7269240" y="3676952"/>
            <a:ext cx="362858" cy="362858"/>
          </a:xfrm>
          <a:prstGeom prst="ellipse">
            <a:avLst/>
          </a:prstGeom>
          <a:solidFill>
            <a:srgbClr val="009800"/>
          </a:solidFill>
          <a:ln w="38100" cmpd="sng">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Oval 12"/>
          <p:cNvSpPr/>
          <p:nvPr/>
        </p:nvSpPr>
        <p:spPr>
          <a:xfrm>
            <a:off x="9107717" y="3676952"/>
            <a:ext cx="362858" cy="362858"/>
          </a:xfrm>
          <a:prstGeom prst="ellipse">
            <a:avLst/>
          </a:prstGeom>
          <a:solidFill>
            <a:srgbClr val="1DA808"/>
          </a:solidFill>
          <a:ln w="38100" cmpd="sng">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Oval 13"/>
          <p:cNvSpPr/>
          <p:nvPr/>
        </p:nvSpPr>
        <p:spPr>
          <a:xfrm>
            <a:off x="10631717" y="3676952"/>
            <a:ext cx="362858" cy="362858"/>
          </a:xfrm>
          <a:prstGeom prst="ellipse">
            <a:avLst/>
          </a:prstGeom>
          <a:solidFill>
            <a:srgbClr val="A6DA60"/>
          </a:solidFill>
          <a:ln w="38100" cmpd="sng">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Box 14"/>
          <p:cNvSpPr txBox="1"/>
          <p:nvPr/>
        </p:nvSpPr>
        <p:spPr>
          <a:xfrm>
            <a:off x="1983619" y="3725335"/>
            <a:ext cx="12227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1940s-1950s</a:t>
            </a:r>
          </a:p>
        </p:txBody>
      </p:sp>
      <p:sp>
        <p:nvSpPr>
          <p:cNvPr id="16" name="TextBox 15"/>
          <p:cNvSpPr txBox="1"/>
          <p:nvPr/>
        </p:nvSpPr>
        <p:spPr>
          <a:xfrm>
            <a:off x="3979333" y="3725335"/>
            <a:ext cx="12227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1950s-1960s</a:t>
            </a:r>
          </a:p>
        </p:txBody>
      </p:sp>
      <p:sp>
        <p:nvSpPr>
          <p:cNvPr id="17" name="TextBox 16"/>
          <p:cNvSpPr txBox="1"/>
          <p:nvPr/>
        </p:nvSpPr>
        <p:spPr>
          <a:xfrm>
            <a:off x="5914571" y="3725335"/>
            <a:ext cx="12227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1970s-1980s</a:t>
            </a:r>
          </a:p>
        </p:txBody>
      </p:sp>
      <p:sp>
        <p:nvSpPr>
          <p:cNvPr id="18" name="TextBox 17"/>
          <p:cNvSpPr txBox="1"/>
          <p:nvPr/>
        </p:nvSpPr>
        <p:spPr>
          <a:xfrm>
            <a:off x="7753047" y="3725335"/>
            <a:ext cx="12227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1990s-2000s</a:t>
            </a:r>
          </a:p>
        </p:txBody>
      </p:sp>
      <p:sp>
        <p:nvSpPr>
          <p:cNvPr id="19" name="TextBox 18"/>
          <p:cNvSpPr txBox="1"/>
          <p:nvPr/>
        </p:nvSpPr>
        <p:spPr>
          <a:xfrm>
            <a:off x="9494762" y="3725335"/>
            <a:ext cx="8285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2010s +</a:t>
            </a:r>
          </a:p>
        </p:txBody>
      </p:sp>
      <p:pic>
        <p:nvPicPr>
          <p:cNvPr id="20" name="Picture 19" descr="huggins-13189-portrait-mediu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991" y="4245428"/>
            <a:ext cx="1074634" cy="161195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22" name="TextBox 21"/>
          <p:cNvSpPr txBox="1"/>
          <p:nvPr/>
        </p:nvSpPr>
        <p:spPr>
          <a:xfrm>
            <a:off x="761998" y="1548191"/>
            <a:ext cx="1681239" cy="1923603"/>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1941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Huggins and colleagues propose testosterone suppression as PC treatment</a:t>
            </a:r>
          </a:p>
        </p:txBody>
      </p:sp>
      <p:sp>
        <p:nvSpPr>
          <p:cNvPr id="23" name="TextBox 22"/>
          <p:cNvSpPr txBox="1"/>
          <p:nvPr/>
        </p:nvSpPr>
        <p:spPr>
          <a:xfrm>
            <a:off x="4874381" y="2286854"/>
            <a:ext cx="1427238" cy="1184940"/>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1971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LHRH </a:t>
            </a:r>
            <a:br>
              <a:rPr kumimoji="0" lang="en-US" sz="1600" b="0" i="0" u="none" strike="noStrike" kern="1200" cap="none" spc="0" normalizeH="0" baseline="0" noProof="0" dirty="0">
                <a:ln>
                  <a:noFill/>
                </a:ln>
                <a:solidFill>
                  <a:prstClr val="black"/>
                </a:solidFill>
                <a:effectLst/>
                <a:uLnTx/>
                <a:uFillTx/>
                <a:latin typeface="Arial"/>
                <a:ea typeface="+mn-ea"/>
                <a:cs typeface="+mn-cs"/>
              </a:rPr>
            </a:br>
            <a:r>
              <a:rPr kumimoji="0" lang="en-US" sz="1600" b="0" i="0" u="none" strike="noStrike" kern="1200" cap="none" spc="0" normalizeH="0" baseline="0" noProof="0" dirty="0">
                <a:ln>
                  <a:noFill/>
                </a:ln>
                <a:solidFill>
                  <a:prstClr val="black"/>
                </a:solidFill>
                <a:effectLst/>
                <a:uLnTx/>
                <a:uFillTx/>
                <a:latin typeface="Arial"/>
                <a:ea typeface="+mn-ea"/>
                <a:cs typeface="+mn-cs"/>
              </a:rPr>
              <a:t>structure characterized</a:t>
            </a:r>
          </a:p>
        </p:txBody>
      </p:sp>
      <p:sp>
        <p:nvSpPr>
          <p:cNvPr id="24" name="TextBox 23"/>
          <p:cNvSpPr txBox="1"/>
          <p:nvPr/>
        </p:nvSpPr>
        <p:spPr>
          <a:xfrm>
            <a:off x="9930187" y="4197050"/>
            <a:ext cx="1778000" cy="1677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First oral GnRH antagonist (relugolix) approved for treatment of PC</a:t>
            </a:r>
          </a:p>
        </p:txBody>
      </p:sp>
      <p:sp>
        <p:nvSpPr>
          <p:cNvPr id="25" name="TextBox 24"/>
          <p:cNvSpPr txBox="1"/>
          <p:nvPr/>
        </p:nvSpPr>
        <p:spPr>
          <a:xfrm>
            <a:off x="8454573" y="1794412"/>
            <a:ext cx="1693333" cy="167738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2008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First GnRH antagonist (degarelix) approved for treatment of PC</a:t>
            </a:r>
          </a:p>
        </p:txBody>
      </p:sp>
      <p:sp>
        <p:nvSpPr>
          <p:cNvPr id="26" name="TextBox 25"/>
          <p:cNvSpPr txBox="1"/>
          <p:nvPr/>
        </p:nvSpPr>
        <p:spPr>
          <a:xfrm>
            <a:off x="6543520" y="4197050"/>
            <a:ext cx="1814286" cy="1677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1985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First LHRH analogue (leuprolide) approved for treatment of PC</a:t>
            </a:r>
          </a:p>
        </p:txBody>
      </p:sp>
      <p:sp>
        <p:nvSpPr>
          <p:cNvPr id="27" name="TextBox 26"/>
          <p:cNvSpPr txBox="1"/>
          <p:nvPr/>
        </p:nvSpPr>
        <p:spPr>
          <a:xfrm>
            <a:off x="2648859" y="4197050"/>
            <a:ext cx="1983619" cy="1677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1967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Oral DES considered as effective as orchiectomy in the treatment of PC</a:t>
            </a:r>
          </a:p>
        </p:txBody>
      </p:sp>
      <p:sp>
        <p:nvSpPr>
          <p:cNvPr id="2" name="TextBox 1">
            <a:extLst>
              <a:ext uri="{FF2B5EF4-FFF2-40B4-BE49-F238E27FC236}">
                <a16:creationId xmlns:a16="http://schemas.microsoft.com/office/drawing/2014/main" id="{7438B71C-5EF9-09EC-A79C-623777263B1F}"/>
              </a:ext>
            </a:extLst>
          </p:cNvPr>
          <p:cNvSpPr txBox="1"/>
          <p:nvPr/>
        </p:nvSpPr>
        <p:spPr>
          <a:xfrm>
            <a:off x="1176578" y="244549"/>
            <a:ext cx="10698772" cy="584775"/>
          </a:xfrm>
          <a:prstGeom prst="rect">
            <a:avLst/>
          </a:prstGeom>
          <a:noFill/>
        </p:spPr>
        <p:txBody>
          <a:bodyPr wrap="square" rtlCol="0">
            <a:spAutoFit/>
          </a:bodyPr>
          <a:lstStyle/>
          <a:p>
            <a:r>
              <a:rPr lang="en-US" sz="3200">
                <a:solidFill>
                  <a:srgbClr val="00AEEF"/>
                </a:solidFill>
              </a:rPr>
              <a:t>Androgen Receptor Pathway Inhibitors = Targeted Therapy</a:t>
            </a:r>
            <a:endParaRPr lang="en-US" sz="3200"/>
          </a:p>
        </p:txBody>
      </p:sp>
    </p:spTree>
    <p:extLst>
      <p:ext uri="{BB962C8B-B14F-4D97-AF65-F5344CB8AC3E}">
        <p14:creationId xmlns:p14="http://schemas.microsoft.com/office/powerpoint/2010/main" val="1622962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FC6F0D0-E7D9-676D-E68F-3C66FF7F58CA}"/>
              </a:ext>
            </a:extLst>
          </p:cNvPr>
          <p:cNvSpPr txBox="1"/>
          <p:nvPr/>
        </p:nvSpPr>
        <p:spPr>
          <a:xfrm>
            <a:off x="1277325" y="1259286"/>
            <a:ext cx="9176239"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34994"/>
                </a:solidFill>
                <a:effectLst/>
                <a:uLnTx/>
                <a:uFillTx/>
                <a:latin typeface="Poppins Bold"/>
                <a:ea typeface="+mn-ea"/>
                <a:cs typeface="+mn-cs"/>
              </a:rPr>
              <a:t>Thank You to Our Sponsors!</a:t>
            </a:r>
            <a:endParaRPr kumimoji="0" lang="en-US" sz="4800" b="0" i="0" u="none" strike="noStrike" kern="1200" cap="none" spc="0" normalizeH="0" baseline="0" noProof="0">
              <a:ln>
                <a:noFill/>
              </a:ln>
              <a:solidFill>
                <a:srgbClr val="134994"/>
              </a:solidFill>
              <a:effectLst/>
              <a:uLnTx/>
              <a:uFillTx/>
              <a:latin typeface="Poppins Bold"/>
              <a:ea typeface="+mn-ea"/>
              <a:cs typeface="Poppins Bold"/>
            </a:endParaRPr>
          </a:p>
        </p:txBody>
      </p:sp>
      <p:grpSp>
        <p:nvGrpSpPr>
          <p:cNvPr id="17" name="Group 16">
            <a:extLst>
              <a:ext uri="{FF2B5EF4-FFF2-40B4-BE49-F238E27FC236}">
                <a16:creationId xmlns:a16="http://schemas.microsoft.com/office/drawing/2014/main" id="{886E425F-C347-BF91-4B62-52A4791181A1}"/>
              </a:ext>
            </a:extLst>
          </p:cNvPr>
          <p:cNvGrpSpPr/>
          <p:nvPr/>
        </p:nvGrpSpPr>
        <p:grpSpPr>
          <a:xfrm>
            <a:off x="1297646" y="2387718"/>
            <a:ext cx="9590257" cy="3856040"/>
            <a:chOff x="1297646" y="2236850"/>
            <a:chExt cx="9590257" cy="3856040"/>
          </a:xfrm>
        </p:grpSpPr>
        <p:pic>
          <p:nvPicPr>
            <p:cNvPr id="5" name="Picture 4" descr="A blue and red logo with text&#10;&#10;Description automatically generated">
              <a:extLst>
                <a:ext uri="{FF2B5EF4-FFF2-40B4-BE49-F238E27FC236}">
                  <a16:creationId xmlns:a16="http://schemas.microsoft.com/office/drawing/2014/main" id="{169F3406-8D8D-55B6-0083-431836689DBB}"/>
                </a:ext>
              </a:extLst>
            </p:cNvPr>
            <p:cNvPicPr>
              <a:picLocks noChangeAspect="1"/>
            </p:cNvPicPr>
            <p:nvPr/>
          </p:nvPicPr>
          <p:blipFill>
            <a:blip r:embed="rId3"/>
            <a:stretch>
              <a:fillRect/>
            </a:stretch>
          </p:blipFill>
          <p:spPr>
            <a:xfrm>
              <a:off x="4321195" y="5552929"/>
              <a:ext cx="3395000" cy="539961"/>
            </a:xfrm>
            <a:prstGeom prst="rect">
              <a:avLst/>
            </a:prstGeom>
          </p:spPr>
        </p:pic>
        <p:pic>
          <p:nvPicPr>
            <p:cNvPr id="8" name="Picture 7" descr="A blue and black logo&#10;&#10;Description automatically generated">
              <a:extLst>
                <a:ext uri="{FF2B5EF4-FFF2-40B4-BE49-F238E27FC236}">
                  <a16:creationId xmlns:a16="http://schemas.microsoft.com/office/drawing/2014/main" id="{5138C252-509F-7AD6-692B-BE12B5CA3E86}"/>
                </a:ext>
              </a:extLst>
            </p:cNvPr>
            <p:cNvPicPr>
              <a:picLocks noChangeAspect="1"/>
            </p:cNvPicPr>
            <p:nvPr/>
          </p:nvPicPr>
          <p:blipFill>
            <a:blip r:embed="rId4"/>
            <a:stretch>
              <a:fillRect/>
            </a:stretch>
          </p:blipFill>
          <p:spPr>
            <a:xfrm>
              <a:off x="2794795" y="2673294"/>
              <a:ext cx="2541872" cy="1050527"/>
            </a:xfrm>
            <a:prstGeom prst="rect">
              <a:avLst/>
            </a:prstGeom>
          </p:spPr>
        </p:pic>
        <p:pic>
          <p:nvPicPr>
            <p:cNvPr id="11" name="Picture 10" descr="A logo with blue and green text&#10;&#10;Description automatically generated">
              <a:extLst>
                <a:ext uri="{FF2B5EF4-FFF2-40B4-BE49-F238E27FC236}">
                  <a16:creationId xmlns:a16="http://schemas.microsoft.com/office/drawing/2014/main" id="{A85704C9-A3FF-2D27-9C13-AB38B13465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3139" t="4938" r="3139" b="7407"/>
            <a:stretch/>
          </p:blipFill>
          <p:spPr>
            <a:xfrm>
              <a:off x="7174684" y="2236850"/>
              <a:ext cx="2034827" cy="2082563"/>
            </a:xfrm>
            <a:prstGeom prst="rect">
              <a:avLst/>
            </a:prstGeom>
          </p:spPr>
        </p:pic>
        <p:sp>
          <p:nvSpPr>
            <p:cNvPr id="4" name="TextBox 3">
              <a:extLst>
                <a:ext uri="{FF2B5EF4-FFF2-40B4-BE49-F238E27FC236}">
                  <a16:creationId xmlns:a16="http://schemas.microsoft.com/office/drawing/2014/main" id="{1FF857DF-21AE-9D3C-A64F-868350C13AE3}"/>
                </a:ext>
              </a:extLst>
            </p:cNvPr>
            <p:cNvSpPr txBox="1"/>
            <p:nvPr/>
          </p:nvSpPr>
          <p:spPr>
            <a:xfrm>
              <a:off x="1392171" y="4597255"/>
              <a:ext cx="9389234"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Pfizer has provided funding to ACS in support of the launch of “Change the Odds: Uniting to Improve Cancer Outcomes™,” a new initiative to start creating change where it is most urgently needed: in communities disproportionately impacted by breast and prostate cancer. </a:t>
              </a:r>
            </a:p>
          </p:txBody>
        </p:sp>
        <p:cxnSp>
          <p:nvCxnSpPr>
            <p:cNvPr id="7" name="Straight Connector 6">
              <a:extLst>
                <a:ext uri="{FF2B5EF4-FFF2-40B4-BE49-F238E27FC236}">
                  <a16:creationId xmlns:a16="http://schemas.microsoft.com/office/drawing/2014/main" id="{B0B04A22-961B-BBCC-65B0-8A9053D18400}"/>
                </a:ext>
              </a:extLst>
            </p:cNvPr>
            <p:cNvCxnSpPr/>
            <p:nvPr/>
          </p:nvCxnSpPr>
          <p:spPr>
            <a:xfrm>
              <a:off x="1297646" y="4457700"/>
              <a:ext cx="9590257" cy="0"/>
            </a:xfrm>
            <a:prstGeom prst="line">
              <a:avLst/>
            </a:prstGeom>
            <a:ln>
              <a:solidFill>
                <a:srgbClr val="A7A8A9"/>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422A7F9D-9DF1-76AE-A7A6-624098C21010}"/>
              </a:ext>
            </a:extLst>
          </p:cNvPr>
          <p:cNvPicPr>
            <a:picLocks noChangeAspect="1"/>
          </p:cNvPicPr>
          <p:nvPr/>
        </p:nvPicPr>
        <p:blipFill>
          <a:blip r:embed="rId7"/>
          <a:srcRect/>
          <a:stretch/>
        </p:blipFill>
        <p:spPr>
          <a:xfrm>
            <a:off x="8817553" y="180461"/>
            <a:ext cx="2959393" cy="602128"/>
          </a:xfrm>
          <a:prstGeom prst="rect">
            <a:avLst/>
          </a:prstGeom>
        </p:spPr>
      </p:pic>
      <p:sp>
        <p:nvSpPr>
          <p:cNvPr id="2" name="Rectangle 1">
            <a:extLst>
              <a:ext uri="{FF2B5EF4-FFF2-40B4-BE49-F238E27FC236}">
                <a16:creationId xmlns:a16="http://schemas.microsoft.com/office/drawing/2014/main" id="{E99068B7-7B0B-7756-5ED4-0003D92F0A2E}"/>
              </a:ext>
            </a:extLst>
          </p:cNvPr>
          <p:cNvSpPr/>
          <p:nvPr/>
        </p:nvSpPr>
        <p:spPr>
          <a:xfrm>
            <a:off x="0" y="0"/>
            <a:ext cx="1277325" cy="301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082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FFEB6-32E9-D8E5-9782-92E9F190AA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7C6013-8448-D0E1-3D1C-BE2D02164D0A}"/>
              </a:ext>
            </a:extLst>
          </p:cNvPr>
          <p:cNvSpPr>
            <a:spLocks noGrp="1"/>
          </p:cNvSpPr>
          <p:nvPr>
            <p:ph type="title"/>
          </p:nvPr>
        </p:nvSpPr>
        <p:spPr>
          <a:xfrm>
            <a:off x="349933" y="8078"/>
            <a:ext cx="11774938" cy="1325563"/>
          </a:xfrm>
        </p:spPr>
        <p:txBody>
          <a:bodyPr/>
          <a:lstStyle/>
          <a:p>
            <a:pPr algn="ctr"/>
            <a:r>
              <a:rPr lang="en-US" sz="3200" dirty="0">
                <a:solidFill>
                  <a:srgbClr val="00AEEF"/>
                </a:solidFill>
              </a:rPr>
              <a:t>Combination Therapy Targets Tumor Heterogeneity in </a:t>
            </a:r>
            <a:r>
              <a:rPr lang="en-US" sz="3200" dirty="0" err="1">
                <a:solidFill>
                  <a:srgbClr val="00AEEF"/>
                </a:solidFill>
              </a:rPr>
              <a:t>mHSPC</a:t>
            </a:r>
            <a:endParaRPr lang="en-US" sz="3200" dirty="0">
              <a:solidFill>
                <a:srgbClr val="00AEEF"/>
              </a:solidFill>
            </a:endParaRPr>
          </a:p>
        </p:txBody>
      </p:sp>
      <p:pic>
        <p:nvPicPr>
          <p:cNvPr id="2" name="Picture 1">
            <a:extLst>
              <a:ext uri="{FF2B5EF4-FFF2-40B4-BE49-F238E27FC236}">
                <a16:creationId xmlns:a16="http://schemas.microsoft.com/office/drawing/2014/main" id="{EB8AA410-F41B-5CED-A846-5D8BB2F50FE8}"/>
              </a:ext>
            </a:extLst>
          </p:cNvPr>
          <p:cNvPicPr>
            <a:picLocks noChangeAspect="1"/>
          </p:cNvPicPr>
          <p:nvPr/>
        </p:nvPicPr>
        <p:blipFill>
          <a:blip r:embed="rId2"/>
          <a:stretch>
            <a:fillRect/>
          </a:stretch>
        </p:blipFill>
        <p:spPr>
          <a:xfrm>
            <a:off x="1381026" y="1333641"/>
            <a:ext cx="10195089" cy="5065042"/>
          </a:xfrm>
          <a:prstGeom prst="rect">
            <a:avLst/>
          </a:prstGeom>
        </p:spPr>
      </p:pic>
      <p:sp>
        <p:nvSpPr>
          <p:cNvPr id="5" name="TextBox 4">
            <a:extLst>
              <a:ext uri="{FF2B5EF4-FFF2-40B4-BE49-F238E27FC236}">
                <a16:creationId xmlns:a16="http://schemas.microsoft.com/office/drawing/2014/main" id="{49481B5E-A79B-2B45-8BBF-1019FE472485}"/>
              </a:ext>
            </a:extLst>
          </p:cNvPr>
          <p:cNvSpPr txBox="1"/>
          <p:nvPr/>
        </p:nvSpPr>
        <p:spPr>
          <a:xfrm>
            <a:off x="9379671" y="1951348"/>
            <a:ext cx="1291472" cy="646331"/>
          </a:xfrm>
          <a:prstGeom prst="rect">
            <a:avLst/>
          </a:prstGeom>
          <a:solidFill>
            <a:srgbClr val="FFFF00"/>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rPr>
              <a:t>ARPI</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Abiraterone</a:t>
            </a:r>
          </a:p>
        </p:txBody>
      </p:sp>
      <p:sp>
        <p:nvSpPr>
          <p:cNvPr id="6" name="TextBox 5">
            <a:extLst>
              <a:ext uri="{FF2B5EF4-FFF2-40B4-BE49-F238E27FC236}">
                <a16:creationId xmlns:a16="http://schemas.microsoft.com/office/drawing/2014/main" id="{1B68D893-2526-F676-DF18-8E1DAF23B4E7}"/>
              </a:ext>
            </a:extLst>
          </p:cNvPr>
          <p:cNvSpPr txBox="1"/>
          <p:nvPr/>
        </p:nvSpPr>
        <p:spPr>
          <a:xfrm>
            <a:off x="9833729" y="3613977"/>
            <a:ext cx="1516144" cy="1200329"/>
          </a:xfrm>
          <a:prstGeom prst="rect">
            <a:avLst/>
          </a:prstGeom>
          <a:solidFill>
            <a:srgbClr val="FFFF00"/>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rPr>
              <a:t>ARPI</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Apalutamide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Darolutamide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Enzalutamide</a:t>
            </a:r>
          </a:p>
        </p:txBody>
      </p:sp>
      <p:sp>
        <p:nvSpPr>
          <p:cNvPr id="7" name="TextBox 6">
            <a:extLst>
              <a:ext uri="{FF2B5EF4-FFF2-40B4-BE49-F238E27FC236}">
                <a16:creationId xmlns:a16="http://schemas.microsoft.com/office/drawing/2014/main" id="{94D57730-C00A-AA65-9D3F-E9A8485D9194}"/>
              </a:ext>
            </a:extLst>
          </p:cNvPr>
          <p:cNvSpPr txBox="1"/>
          <p:nvPr/>
        </p:nvSpPr>
        <p:spPr>
          <a:xfrm>
            <a:off x="9664046" y="5535356"/>
            <a:ext cx="1291472" cy="646331"/>
          </a:xfrm>
          <a:prstGeom prst="rect">
            <a:avLst/>
          </a:prstGeom>
          <a:solidFill>
            <a:srgbClr val="FFC000"/>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rPr>
              <a:t>Chemo</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Docetaxel</a:t>
            </a:r>
          </a:p>
        </p:txBody>
      </p:sp>
      <p:sp>
        <p:nvSpPr>
          <p:cNvPr id="4" name="TextBox 3">
            <a:extLst>
              <a:ext uri="{FF2B5EF4-FFF2-40B4-BE49-F238E27FC236}">
                <a16:creationId xmlns:a16="http://schemas.microsoft.com/office/drawing/2014/main" id="{1C08629A-D4F9-F5E9-2CBE-D21D6CC5A11A}"/>
              </a:ext>
            </a:extLst>
          </p:cNvPr>
          <p:cNvSpPr txBox="1"/>
          <p:nvPr/>
        </p:nvSpPr>
        <p:spPr>
          <a:xfrm>
            <a:off x="8798683" y="6466238"/>
            <a:ext cx="25812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Hussain. </a:t>
            </a:r>
            <a:r>
              <a:rPr kumimoji="0" lang="en-US" sz="1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JAMA </a:t>
            </a:r>
            <a:r>
              <a:rPr kumimoji="0" lang="en-US" sz="1400" b="0" i="0" u="sng"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Onc</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10:807, 2024</a:t>
            </a:r>
          </a:p>
        </p:txBody>
      </p:sp>
    </p:spTree>
    <p:extLst>
      <p:ext uri="{BB962C8B-B14F-4D97-AF65-F5344CB8AC3E}">
        <p14:creationId xmlns:p14="http://schemas.microsoft.com/office/powerpoint/2010/main" val="1514505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A61301-7D37-6D04-33C9-4305D2EDAD1D}"/>
              </a:ext>
            </a:extLst>
          </p:cNvPr>
          <p:cNvSpPr>
            <a:spLocks noGrp="1"/>
          </p:cNvSpPr>
          <p:nvPr>
            <p:ph type="title"/>
          </p:nvPr>
        </p:nvSpPr>
        <p:spPr>
          <a:xfrm>
            <a:off x="349933" y="8078"/>
            <a:ext cx="11774938" cy="1325563"/>
          </a:xfrm>
        </p:spPr>
        <p:txBody>
          <a:bodyPr/>
          <a:lstStyle/>
          <a:p>
            <a:pPr algn="ctr"/>
            <a:r>
              <a:rPr lang="en-US" sz="3200" dirty="0">
                <a:solidFill>
                  <a:srgbClr val="00AEEF"/>
                </a:solidFill>
              </a:rPr>
              <a:t>11 Prospective RCTs Demonstrate Significant Survival Benefit for Combination Therapy in </a:t>
            </a:r>
            <a:r>
              <a:rPr lang="en-US" sz="3200" dirty="0" err="1">
                <a:solidFill>
                  <a:srgbClr val="00AEEF"/>
                </a:solidFill>
              </a:rPr>
              <a:t>mHSPC</a:t>
            </a:r>
            <a:endParaRPr lang="en-US" sz="3200" dirty="0">
              <a:solidFill>
                <a:srgbClr val="00AEEF"/>
              </a:solidFill>
            </a:endParaRPr>
          </a:p>
        </p:txBody>
      </p:sp>
      <p:sp>
        <p:nvSpPr>
          <p:cNvPr id="10" name="TextBox 9">
            <a:extLst>
              <a:ext uri="{FF2B5EF4-FFF2-40B4-BE49-F238E27FC236}">
                <a16:creationId xmlns:a16="http://schemas.microsoft.com/office/drawing/2014/main" id="{B14F8DFB-689D-6F4E-01BD-43FA20DC5E03}"/>
              </a:ext>
            </a:extLst>
          </p:cNvPr>
          <p:cNvSpPr txBox="1"/>
          <p:nvPr/>
        </p:nvSpPr>
        <p:spPr>
          <a:xfrm>
            <a:off x="2089811" y="4924193"/>
            <a:ext cx="42242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a:ea typeface="+mn-ea"/>
                <a:cs typeface="+mn-cs"/>
              </a:rPr>
              <a:t>“Doublet” Therapies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[ADT]</a:t>
            </a:r>
            <a:r>
              <a:rPr kumimoji="0" lang="en-US" sz="2400" b="1" i="1" u="none" strike="noStrike" kern="1200" cap="none" spc="0" normalizeH="0" baseline="0" noProof="0" dirty="0">
                <a:ln>
                  <a:noFill/>
                </a:ln>
                <a:solidFill>
                  <a:prstClr val="black"/>
                </a:solidFill>
                <a:effectLst/>
                <a:uLnTx/>
                <a:uFillTx/>
                <a:latin typeface="Calibri"/>
                <a:ea typeface="+mn-ea"/>
                <a:cs typeface="+mn-cs"/>
              </a:rPr>
              <a:t> vs </a:t>
            </a:r>
            <a:r>
              <a:rPr kumimoji="0" lang="en-US" sz="2400" b="1" i="0" u="none" strike="noStrike" kern="1200" cap="none" spc="0" normalizeH="0" baseline="0" noProof="0" dirty="0">
                <a:ln>
                  <a:noFill/>
                </a:ln>
                <a:solidFill>
                  <a:prstClr val="black"/>
                </a:solidFill>
                <a:effectLst/>
                <a:uLnTx/>
                <a:uFillTx/>
                <a:latin typeface="Calibri"/>
                <a:ea typeface="+mn-ea"/>
                <a:cs typeface="+mn-cs"/>
              </a:rPr>
              <a:t>[ADT + ARPI]</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highlight>
                  <a:srgbClr val="FFFF00"/>
                </a:highlight>
                <a:uLnTx/>
                <a:uFillTx/>
                <a:latin typeface="Calibri"/>
                <a:ea typeface="+mn-ea"/>
                <a:cs typeface="+mn-cs"/>
              </a:rPr>
              <a:t>HR for OS: 0.63-0.81</a:t>
            </a:r>
          </a:p>
        </p:txBody>
      </p:sp>
      <p:sp>
        <p:nvSpPr>
          <p:cNvPr id="11" name="TextBox 10">
            <a:extLst>
              <a:ext uri="{FF2B5EF4-FFF2-40B4-BE49-F238E27FC236}">
                <a16:creationId xmlns:a16="http://schemas.microsoft.com/office/drawing/2014/main" id="{DB99B02E-A7ED-1244-C31F-53AEF1F77D09}"/>
              </a:ext>
            </a:extLst>
          </p:cNvPr>
          <p:cNvSpPr txBox="1"/>
          <p:nvPr/>
        </p:nvSpPr>
        <p:spPr>
          <a:xfrm>
            <a:off x="6514063" y="4924194"/>
            <a:ext cx="47792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a:ea typeface="+mn-ea"/>
                <a:cs typeface="+mn-cs"/>
              </a:rPr>
              <a:t>“Triplet” Therapies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[ADT + Doce] </a:t>
            </a:r>
            <a:r>
              <a:rPr kumimoji="0" lang="en-US" sz="2400" b="1" i="1" u="none" strike="noStrike" kern="1200" cap="none" spc="0" normalizeH="0" baseline="0" noProof="0" dirty="0">
                <a:ln>
                  <a:noFill/>
                </a:ln>
                <a:solidFill>
                  <a:prstClr val="black"/>
                </a:solidFill>
                <a:effectLst/>
                <a:uLnTx/>
                <a:uFillTx/>
                <a:latin typeface="Calibri"/>
                <a:ea typeface="+mn-ea"/>
                <a:cs typeface="+mn-cs"/>
              </a:rPr>
              <a:t>vs</a:t>
            </a:r>
            <a:r>
              <a:rPr kumimoji="0" lang="en-US" sz="2400" b="1" i="0" u="none" strike="noStrike" kern="1200" cap="none" spc="0" normalizeH="0" baseline="0" noProof="0" dirty="0">
                <a:ln>
                  <a:noFill/>
                </a:ln>
                <a:solidFill>
                  <a:prstClr val="black"/>
                </a:solidFill>
                <a:effectLst/>
                <a:uLnTx/>
                <a:uFillTx/>
                <a:latin typeface="Calibri"/>
                <a:ea typeface="+mn-ea"/>
                <a:cs typeface="+mn-cs"/>
              </a:rPr>
              <a:t> [ADT + Doce + ARPI]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highlight>
                  <a:srgbClr val="FFFF00"/>
                </a:highlight>
                <a:uLnTx/>
                <a:uFillTx/>
                <a:latin typeface="Calibri"/>
                <a:ea typeface="+mn-ea"/>
                <a:cs typeface="+mn-cs"/>
              </a:rPr>
              <a:t>HR for OS: 0.68-0.75</a:t>
            </a:r>
          </a:p>
        </p:txBody>
      </p:sp>
      <p:pic>
        <p:nvPicPr>
          <p:cNvPr id="4" name="Picture 3">
            <a:extLst>
              <a:ext uri="{FF2B5EF4-FFF2-40B4-BE49-F238E27FC236}">
                <a16:creationId xmlns:a16="http://schemas.microsoft.com/office/drawing/2014/main" id="{CA0DCCB7-99EA-C5AE-BA39-A909C2E06A34}"/>
              </a:ext>
            </a:extLst>
          </p:cNvPr>
          <p:cNvPicPr>
            <a:picLocks noChangeAspect="1"/>
          </p:cNvPicPr>
          <p:nvPr/>
        </p:nvPicPr>
        <p:blipFill>
          <a:blip r:embed="rId2"/>
          <a:stretch>
            <a:fillRect/>
          </a:stretch>
        </p:blipFill>
        <p:spPr>
          <a:xfrm>
            <a:off x="1276976" y="1333641"/>
            <a:ext cx="9638048" cy="3277234"/>
          </a:xfrm>
          <a:prstGeom prst="rect">
            <a:avLst/>
          </a:prstGeom>
        </p:spPr>
      </p:pic>
      <p:sp>
        <p:nvSpPr>
          <p:cNvPr id="5" name="TextBox 4">
            <a:extLst>
              <a:ext uri="{FF2B5EF4-FFF2-40B4-BE49-F238E27FC236}">
                <a16:creationId xmlns:a16="http://schemas.microsoft.com/office/drawing/2014/main" id="{DCD8D290-5630-2CB4-589E-11EC67C28658}"/>
              </a:ext>
            </a:extLst>
          </p:cNvPr>
          <p:cNvSpPr txBox="1"/>
          <p:nvPr/>
        </p:nvSpPr>
        <p:spPr>
          <a:xfrm>
            <a:off x="9313683" y="4480070"/>
            <a:ext cx="782425" cy="26161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ARANOTE</a:t>
            </a:r>
          </a:p>
        </p:txBody>
      </p:sp>
      <p:sp>
        <p:nvSpPr>
          <p:cNvPr id="2" name="TextBox 1">
            <a:extLst>
              <a:ext uri="{FF2B5EF4-FFF2-40B4-BE49-F238E27FC236}">
                <a16:creationId xmlns:a16="http://schemas.microsoft.com/office/drawing/2014/main" id="{59DE5774-AB74-B6C4-316E-784D979C03FF}"/>
              </a:ext>
            </a:extLst>
          </p:cNvPr>
          <p:cNvSpPr txBox="1"/>
          <p:nvPr/>
        </p:nvSpPr>
        <p:spPr>
          <a:xfrm>
            <a:off x="8798683" y="6466238"/>
            <a:ext cx="25812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Hussain. </a:t>
            </a:r>
            <a:r>
              <a:rPr kumimoji="0" lang="en-US" sz="1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JAMA </a:t>
            </a:r>
            <a:r>
              <a:rPr kumimoji="0" lang="en-US" sz="1400" b="0" i="0" u="sng"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Onc</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10:807, 2024</a:t>
            </a:r>
          </a:p>
        </p:txBody>
      </p:sp>
    </p:spTree>
    <p:extLst>
      <p:ext uri="{BB962C8B-B14F-4D97-AF65-F5344CB8AC3E}">
        <p14:creationId xmlns:p14="http://schemas.microsoft.com/office/powerpoint/2010/main" val="3937495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9D08EE-84D7-08A6-074B-AEC645909388}"/>
              </a:ext>
            </a:extLst>
          </p:cNvPr>
          <p:cNvPicPr>
            <a:picLocks noChangeAspect="1"/>
          </p:cNvPicPr>
          <p:nvPr/>
        </p:nvPicPr>
        <p:blipFill>
          <a:blip r:embed="rId2"/>
          <a:stretch>
            <a:fillRect/>
          </a:stretch>
        </p:blipFill>
        <p:spPr>
          <a:xfrm>
            <a:off x="2654759" y="354748"/>
            <a:ext cx="7115175" cy="4448175"/>
          </a:xfrm>
          <a:prstGeom prst="rect">
            <a:avLst/>
          </a:prstGeom>
        </p:spPr>
      </p:pic>
      <p:sp>
        <p:nvSpPr>
          <p:cNvPr id="4" name="TextBox 3">
            <a:extLst>
              <a:ext uri="{FF2B5EF4-FFF2-40B4-BE49-F238E27FC236}">
                <a16:creationId xmlns:a16="http://schemas.microsoft.com/office/drawing/2014/main" id="{BA2675AD-EAE6-D3C6-D62A-34AD5FC4BF9B}"/>
              </a:ext>
            </a:extLst>
          </p:cNvPr>
          <p:cNvSpPr txBox="1"/>
          <p:nvPr/>
        </p:nvSpPr>
        <p:spPr>
          <a:xfrm>
            <a:off x="2815682" y="5195730"/>
            <a:ext cx="1974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ADT alone</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650A50F8-4795-5010-6943-6FFD6C41A363}"/>
              </a:ext>
            </a:extLst>
          </p:cNvPr>
          <p:cNvSpPr txBox="1"/>
          <p:nvPr/>
        </p:nvSpPr>
        <p:spPr>
          <a:xfrm>
            <a:off x="5034434" y="4931918"/>
            <a:ext cx="23677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ADT + Docetaxel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ADT + ARPI</a:t>
            </a:r>
          </a:p>
        </p:txBody>
      </p:sp>
      <p:sp>
        <p:nvSpPr>
          <p:cNvPr id="9" name="TextBox 8">
            <a:extLst>
              <a:ext uri="{FF2B5EF4-FFF2-40B4-BE49-F238E27FC236}">
                <a16:creationId xmlns:a16="http://schemas.microsoft.com/office/drawing/2014/main" id="{752818FE-B6ED-C7D8-B753-8483F4A9EFD9}"/>
              </a:ext>
            </a:extLst>
          </p:cNvPr>
          <p:cNvSpPr txBox="1"/>
          <p:nvPr/>
        </p:nvSpPr>
        <p:spPr>
          <a:xfrm>
            <a:off x="7402183" y="4931918"/>
            <a:ext cx="236775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ADT + Docetaxel + Abiraterone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ADT + Docetaxel +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Darolutamide</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4BA093B-3F4B-70E8-960C-5EEAFC94A591}"/>
              </a:ext>
            </a:extLst>
          </p:cNvPr>
          <p:cNvSpPr/>
          <p:nvPr/>
        </p:nvSpPr>
        <p:spPr>
          <a:xfrm>
            <a:off x="3021980" y="5193527"/>
            <a:ext cx="1583473" cy="40011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CFEA2A4E-F623-972A-5603-1834261B0C5A}"/>
              </a:ext>
            </a:extLst>
          </p:cNvPr>
          <p:cNvSpPr/>
          <p:nvPr/>
        </p:nvSpPr>
        <p:spPr>
          <a:xfrm>
            <a:off x="5114875" y="4931918"/>
            <a:ext cx="2222705" cy="36491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581B779E-4BBA-8DC0-BEBF-1CEEC3770E7C}"/>
              </a:ext>
            </a:extLst>
          </p:cNvPr>
          <p:cNvSpPr/>
          <p:nvPr/>
        </p:nvSpPr>
        <p:spPr>
          <a:xfrm>
            <a:off x="5112572" y="5593637"/>
            <a:ext cx="2218830" cy="2963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5614F4C-B52A-F5CA-1E9D-9F63D8F2E1D0}"/>
              </a:ext>
            </a:extLst>
          </p:cNvPr>
          <p:cNvSpPr/>
          <p:nvPr/>
        </p:nvSpPr>
        <p:spPr>
          <a:xfrm>
            <a:off x="7551102" y="4937409"/>
            <a:ext cx="2154227" cy="6526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18E23BA0-0048-7E3E-B4E2-54F88E1D7FA2}"/>
              </a:ext>
            </a:extLst>
          </p:cNvPr>
          <p:cNvSpPr/>
          <p:nvPr/>
        </p:nvSpPr>
        <p:spPr>
          <a:xfrm>
            <a:off x="7536495" y="5820937"/>
            <a:ext cx="2162655" cy="68231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EC20B676-F2C7-68BA-E972-CB04FEB76C4C}"/>
              </a:ext>
            </a:extLst>
          </p:cNvPr>
          <p:cNvSpPr txBox="1"/>
          <p:nvPr/>
        </p:nvSpPr>
        <p:spPr>
          <a:xfrm>
            <a:off x="2585850" y="354062"/>
            <a:ext cx="718408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EEF"/>
                </a:solidFill>
                <a:effectLst/>
                <a:uLnTx/>
                <a:uFillTx/>
                <a:latin typeface="Calibri"/>
                <a:ea typeface="+mn-ea"/>
                <a:cs typeface="+mn-cs"/>
              </a:rPr>
              <a:t>Metastatic Hormone Sensitive Prostate Cancer </a:t>
            </a:r>
          </a:p>
        </p:txBody>
      </p:sp>
      <p:sp>
        <p:nvSpPr>
          <p:cNvPr id="2" name="&quot;Not Allowed&quot; Symbol 1">
            <a:extLst>
              <a:ext uri="{FF2B5EF4-FFF2-40B4-BE49-F238E27FC236}">
                <a16:creationId xmlns:a16="http://schemas.microsoft.com/office/drawing/2014/main" id="{26F5731C-0C02-729A-7441-02D6648D33A3}"/>
              </a:ext>
            </a:extLst>
          </p:cNvPr>
          <p:cNvSpPr/>
          <p:nvPr/>
        </p:nvSpPr>
        <p:spPr>
          <a:xfrm>
            <a:off x="5951349" y="4843753"/>
            <a:ext cx="620658" cy="57867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quot;Not Allowed&quot; Symbol 5">
            <a:extLst>
              <a:ext uri="{FF2B5EF4-FFF2-40B4-BE49-F238E27FC236}">
                <a16:creationId xmlns:a16="http://schemas.microsoft.com/office/drawing/2014/main" id="{4606C21F-2E53-E1DD-508F-175B59A3E8CC}"/>
              </a:ext>
            </a:extLst>
          </p:cNvPr>
          <p:cNvSpPr/>
          <p:nvPr/>
        </p:nvSpPr>
        <p:spPr>
          <a:xfrm>
            <a:off x="3492420" y="5114373"/>
            <a:ext cx="620658" cy="57867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138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animBg="1"/>
      <p:bldP spid="14" grpId="0" animBg="1"/>
      <p:bldP spid="16" grpId="0" animBg="1"/>
      <p:bldP spid="17" grpId="0" animBg="1"/>
      <p:bldP spid="2"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 picture">
            <a:extLst>
              <a:ext uri="{FF2B5EF4-FFF2-40B4-BE49-F238E27FC236}">
                <a16:creationId xmlns:a16="http://schemas.microsoft.com/office/drawing/2014/main" id="{9DCB7FF2-DB90-F502-FF6F-25F251250C81}"/>
              </a:ext>
            </a:extLst>
          </p:cNvPr>
          <p:cNvPicPr>
            <a:picLocks noChangeAspect="1" noChangeArrowheads="1"/>
          </p:cNvPicPr>
          <p:nvPr>
            <p:custDataLst>
              <p:tags r:id="rId1"/>
            </p:custDataLst>
          </p:nvPr>
        </p:nvPicPr>
        <p:blipFill rotWithShape="1">
          <a:blip r:embed="rId4" cstate="print">
            <a:extLst>
              <a:ext uri="{28A0092B-C50C-407E-A947-70E740481C1C}">
                <a14:useLocalDpi xmlns:a14="http://schemas.microsoft.com/office/drawing/2010/main" val="0"/>
              </a:ext>
            </a:extLst>
          </a:blip>
          <a:srcRect t="55125"/>
          <a:stretch/>
        </p:blipFill>
        <p:spPr bwMode="auto">
          <a:xfrm>
            <a:off x="392056" y="1782286"/>
            <a:ext cx="7879741" cy="38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5" name="New picture">
            <a:extLst>
              <a:ext uri="{FF2B5EF4-FFF2-40B4-BE49-F238E27FC236}">
                <a16:creationId xmlns:a16="http://schemas.microsoft.com/office/drawing/2014/main" id="{2ECB43A0-FBB6-3AA8-5C05-10BED466B093}"/>
              </a:ext>
            </a:extLst>
          </p:cNvPr>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78820" b="50835"/>
          <a:stretch/>
        </p:blipFill>
        <p:spPr bwMode="auto">
          <a:xfrm>
            <a:off x="9351264" y="489355"/>
            <a:ext cx="1962912" cy="612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6" name="Title 1">
            <a:extLst>
              <a:ext uri="{FF2B5EF4-FFF2-40B4-BE49-F238E27FC236}">
                <a16:creationId xmlns:a16="http://schemas.microsoft.com/office/drawing/2014/main" id="{0338AD73-38C0-8D5F-FA73-5225D49623C4}"/>
              </a:ext>
            </a:extLst>
          </p:cNvPr>
          <p:cNvSpPr txBox="1">
            <a:spLocks/>
          </p:cNvSpPr>
          <p:nvPr/>
        </p:nvSpPr>
        <p:spPr>
          <a:xfrm>
            <a:off x="262334" y="226244"/>
            <a:ext cx="8702249" cy="1310326"/>
          </a:xfrm>
        </p:spPr>
        <p:txBody>
          <a:bodyPr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AEEF"/>
                </a:solidFill>
                <a:effectLst/>
                <a:uLnTx/>
                <a:uFillTx/>
                <a:latin typeface="Arial" panose="020B0604020202020204" pitchFamily="34" charset="0"/>
                <a:ea typeface="+mj-ea"/>
                <a:cs typeface="Arial" panose="020B0604020202020204" pitchFamily="34" charset="0"/>
              </a:rPr>
              <a:t>Molecularly-Driven Treatment Decisions Are Becoming More Common </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Arial" panose="020B0604020202020204" pitchFamily="34" charset="0"/>
                <a:ea typeface="+mj-ea"/>
                <a:cs typeface="Arial" panose="020B0604020202020204" pitchFamily="34" charset="0"/>
              </a:rPr>
              <a:t>(</a:t>
            </a:r>
            <a:r>
              <a:rPr kumimoji="0" lang="en-US" sz="2800" b="1" i="0" u="none" strike="noStrike" kern="1200" cap="none" spc="0" normalizeH="0" baseline="0" noProof="0" dirty="0">
                <a:ln>
                  <a:noFill/>
                </a:ln>
                <a:solidFill>
                  <a:srgbClr val="44546A"/>
                </a:solidFill>
                <a:effectLst/>
                <a:highlight>
                  <a:srgbClr val="FFFF00"/>
                </a:highlight>
                <a:uLnTx/>
                <a:uFillTx/>
                <a:latin typeface="Arial" panose="020B0604020202020204" pitchFamily="34" charset="0"/>
                <a:ea typeface="+mj-ea"/>
                <a:cs typeface="Arial" panose="020B0604020202020204" pitchFamily="34" charset="0"/>
              </a:rPr>
              <a:t>8.9%</a:t>
            </a:r>
            <a:r>
              <a:rPr kumimoji="0" lang="en-US" sz="2800" b="1" i="0" u="none" strike="noStrike" kern="1200" cap="none" spc="0" normalizeH="0" baseline="0" noProof="0" dirty="0">
                <a:ln>
                  <a:noFill/>
                </a:ln>
                <a:solidFill>
                  <a:srgbClr val="44546A"/>
                </a:solidFill>
                <a:effectLst/>
                <a:highlight>
                  <a:srgbClr val="FFFF00"/>
                </a:highlight>
                <a:uLnTx/>
                <a:uFillTx/>
                <a:latin typeface="Arial" panose="020B0604020202020204" pitchFamily="34" charset="0"/>
                <a:ea typeface="+mj-ea"/>
                <a:cs typeface="Arial" panose="020B0604020202020204" pitchFamily="34" charset="0"/>
                <a:sym typeface="Wingdings" pitchFamily="2" charset="2"/>
              </a:rPr>
              <a:t>31.6% in 5 </a:t>
            </a:r>
            <a:r>
              <a:rPr kumimoji="0" lang="en-US" sz="2800" b="1" i="0" u="none" strike="noStrike" kern="1200" cap="none" spc="0" normalizeH="0" baseline="0" noProof="0" dirty="0" err="1">
                <a:ln>
                  <a:noFill/>
                </a:ln>
                <a:solidFill>
                  <a:srgbClr val="44546A"/>
                </a:solidFill>
                <a:effectLst/>
                <a:highlight>
                  <a:srgbClr val="FFFF00"/>
                </a:highlight>
                <a:uLnTx/>
                <a:uFillTx/>
                <a:latin typeface="Arial" panose="020B0604020202020204" pitchFamily="34" charset="0"/>
                <a:ea typeface="+mj-ea"/>
                <a:cs typeface="Arial" panose="020B0604020202020204" pitchFamily="34" charset="0"/>
                <a:sym typeface="Wingdings" pitchFamily="2" charset="2"/>
              </a:rPr>
              <a:t>yrs</a:t>
            </a:r>
            <a:r>
              <a:rPr kumimoji="0" lang="en-US" sz="2800" b="1" i="0" u="none" strike="noStrike" kern="1200" cap="none" spc="0" normalizeH="0" baseline="0" noProof="0" dirty="0">
                <a:ln>
                  <a:noFill/>
                </a:ln>
                <a:solidFill>
                  <a:srgbClr val="44546A"/>
                </a:solidFill>
                <a:effectLst/>
                <a:uLnTx/>
                <a:uFillTx/>
                <a:latin typeface="Arial" panose="020B0604020202020204" pitchFamily="34" charset="0"/>
                <a:ea typeface="+mj-ea"/>
                <a:cs typeface="Arial" panose="020B0604020202020204" pitchFamily="34" charset="0"/>
                <a:sym typeface="Wingdings" pitchFamily="2" charset="2"/>
              </a:rPr>
              <a:t>)</a:t>
            </a:r>
            <a:endParaRPr kumimoji="0" lang="en-US" sz="2800" b="1" i="0" u="none" strike="noStrike" kern="1200" cap="none" spc="0" normalizeH="0" baseline="0" noProof="0" dirty="0">
              <a:ln>
                <a:noFill/>
              </a:ln>
              <a:solidFill>
                <a:srgbClr val="44546A"/>
              </a:solidFill>
              <a:effectLst/>
              <a:uLnTx/>
              <a:uFillTx/>
              <a:latin typeface="Arial" panose="020B0604020202020204" pitchFamily="34" charset="0"/>
              <a:ea typeface="+mj-ea"/>
              <a:cs typeface="Arial" panose="020B0604020202020204" pitchFamily="34" charset="0"/>
            </a:endParaRPr>
          </a:p>
        </p:txBody>
      </p:sp>
      <p:sp>
        <p:nvSpPr>
          <p:cNvPr id="7" name="Oval 6">
            <a:extLst>
              <a:ext uri="{FF2B5EF4-FFF2-40B4-BE49-F238E27FC236}">
                <a16:creationId xmlns:a16="http://schemas.microsoft.com/office/drawing/2014/main" id="{321D4A62-229B-847B-A675-56E355FC7984}"/>
              </a:ext>
            </a:extLst>
          </p:cNvPr>
          <p:cNvSpPr/>
          <p:nvPr/>
        </p:nvSpPr>
        <p:spPr>
          <a:xfrm>
            <a:off x="9799983" y="4850296"/>
            <a:ext cx="1669774" cy="149086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B85AFC2-5DAE-ABC4-676A-5E93A181AF8E}"/>
              </a:ext>
            </a:extLst>
          </p:cNvPr>
          <p:cNvSpPr/>
          <p:nvPr/>
        </p:nvSpPr>
        <p:spPr>
          <a:xfrm>
            <a:off x="9722193" y="2517913"/>
            <a:ext cx="1669774" cy="19845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DC3D4F7-14C3-E22A-2103-196BD136A8DD}"/>
              </a:ext>
            </a:extLst>
          </p:cNvPr>
          <p:cNvSpPr txBox="1"/>
          <p:nvPr/>
        </p:nvSpPr>
        <p:spPr>
          <a:xfrm>
            <a:off x="877824" y="6293202"/>
            <a:ext cx="41740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Suehnholz. </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Cancer </a:t>
            </a:r>
            <a:r>
              <a:rPr kumimoji="0" lang="en-US" sz="1400" b="0" i="0" u="sng" strike="noStrike" kern="1200" cap="none" spc="0" normalizeH="0" baseline="0" noProof="0" dirty="0" err="1">
                <a:ln>
                  <a:noFill/>
                </a:ln>
                <a:solidFill>
                  <a:prstClr val="black"/>
                </a:solidFill>
                <a:effectLst/>
                <a:uLnTx/>
                <a:uFillTx/>
                <a:latin typeface="Calibri" panose="020F0502020204030204"/>
                <a:ea typeface="+mn-ea"/>
                <a:cs typeface="+mn-cs"/>
              </a:rPr>
              <a:t>Discov</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14:49, 2024</a:t>
            </a:r>
          </a:p>
        </p:txBody>
      </p:sp>
    </p:spTree>
    <p:extLst>
      <p:ext uri="{BB962C8B-B14F-4D97-AF65-F5344CB8AC3E}">
        <p14:creationId xmlns:p14="http://schemas.microsoft.com/office/powerpoint/2010/main" val="1516107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3"/>
          </p:nvPr>
        </p:nvSpPr>
        <p:spPr>
          <a:xfrm>
            <a:off x="3494087" y="6082578"/>
            <a:ext cx="76992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Robinson D. </a:t>
            </a:r>
            <a:r>
              <a:rPr kumimoji="0" lang="en-US" sz="1400" b="0" i="0" u="sng" strike="noStrike" kern="1200" cap="none" spc="0" normalizeH="0" baseline="0" noProof="0" dirty="0">
                <a:ln>
                  <a:noFill/>
                </a:ln>
                <a:solidFill>
                  <a:srgbClr val="000000"/>
                </a:solidFill>
                <a:effectLst/>
                <a:uLnTx/>
                <a:uFillTx/>
                <a:latin typeface="Calibri"/>
                <a:ea typeface="+mn-ea"/>
                <a:cs typeface="Arial" panose="020B0604020202020204" pitchFamily="34" charset="0"/>
              </a:rPr>
              <a:t>Cell </a:t>
            </a:r>
            <a:r>
              <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161:1215, 2015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Pritchard C. </a:t>
            </a:r>
            <a:r>
              <a:rPr kumimoji="0" lang="en-US" sz="1400" b="0" i="0" u="sng" strike="noStrike" kern="1200" cap="none" spc="0" normalizeH="0" baseline="0" noProof="0" dirty="0">
                <a:ln>
                  <a:noFill/>
                </a:ln>
                <a:solidFill>
                  <a:srgbClr val="000000"/>
                </a:solidFill>
                <a:effectLst/>
                <a:uLnTx/>
                <a:uFillTx/>
                <a:latin typeface="Calibri"/>
                <a:ea typeface="+mn-ea"/>
                <a:cs typeface="Arial" panose="020B0604020202020204" pitchFamily="34" charset="0"/>
              </a:rPr>
              <a:t>N Engl J Med</a:t>
            </a:r>
            <a:r>
              <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375:443, 2016</a:t>
            </a:r>
          </a:p>
        </p:txBody>
      </p:sp>
      <p:sp>
        <p:nvSpPr>
          <p:cNvPr id="2" name="Title 1"/>
          <p:cNvSpPr>
            <a:spLocks noGrp="1"/>
          </p:cNvSpPr>
          <p:nvPr>
            <p:ph type="title"/>
          </p:nvPr>
        </p:nvSpPr>
        <p:spPr>
          <a:xfrm>
            <a:off x="121920" y="150726"/>
            <a:ext cx="11948160" cy="990600"/>
          </a:xfrm>
        </p:spPr>
        <p:txBody>
          <a:bodyPr/>
          <a:lstStyle/>
          <a:p>
            <a:pPr algn="ctr"/>
            <a:r>
              <a:rPr lang="en-US" sz="3200" b="1" dirty="0">
                <a:solidFill>
                  <a:srgbClr val="00AEEF"/>
                </a:solidFill>
                <a:latin typeface="+mj-lt"/>
              </a:rPr>
              <a:t>DNA Repair Gene Alterations Are Common </a:t>
            </a:r>
            <a:br>
              <a:rPr lang="en-US" sz="3200" b="1" dirty="0">
                <a:solidFill>
                  <a:srgbClr val="00AEEF"/>
                </a:solidFill>
                <a:latin typeface="+mj-lt"/>
              </a:rPr>
            </a:br>
            <a:r>
              <a:rPr lang="en-US" sz="3200" b="1" dirty="0">
                <a:solidFill>
                  <a:srgbClr val="00AEEF"/>
                </a:solidFill>
                <a:latin typeface="+mj-lt"/>
              </a:rPr>
              <a:t>in Metastatic Prostate Cancer</a:t>
            </a:r>
            <a:endParaRPr lang="en-US" sz="3200" b="1" baseline="30000" dirty="0">
              <a:solidFill>
                <a:srgbClr val="00AEEF"/>
              </a:solidFill>
              <a:latin typeface="+mj-lt"/>
            </a:endParaRPr>
          </a:p>
        </p:txBody>
      </p:sp>
      <p:sp>
        <p:nvSpPr>
          <p:cNvPr id="4" name="Content Placeholder 2"/>
          <p:cNvSpPr>
            <a:spLocks noGrp="1"/>
          </p:cNvSpPr>
          <p:nvPr/>
        </p:nvSpPr>
        <p:spPr>
          <a:xfrm>
            <a:off x="892175" y="1909173"/>
            <a:ext cx="5203825" cy="3669459"/>
          </a:xfrm>
          <a:prstGeom prst="rect">
            <a:avLst/>
          </a:prstGeom>
        </p:spPr>
        <p:txBody>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Arial"/>
                <a:ea typeface="ヒラギノ角ゴ Pro W3" charset="0"/>
                <a:cs typeface="Arial" panose="020B0604020202020204" pitchFamily="34" charset="0"/>
              </a:rPr>
              <a:t>23% </a:t>
            </a:r>
            <a:r>
              <a:rPr kumimoji="0" lang="en-US" sz="2000" b="0" i="0" u="none" strike="noStrike" kern="1200" cap="none" spc="0" normalizeH="0" baseline="0" noProof="0" dirty="0">
                <a:ln>
                  <a:noFill/>
                </a:ln>
                <a:solidFill>
                  <a:srgbClr val="000000"/>
                </a:solidFill>
                <a:effectLst/>
                <a:uLnTx/>
                <a:uFillTx/>
                <a:latin typeface="Arial"/>
                <a:ea typeface="ヒラギノ角ゴ Pro W3" charset="0"/>
                <a:cs typeface="Arial" panose="020B0604020202020204" pitchFamily="34" charset="0"/>
              </a:rPr>
              <a:t>of </a:t>
            </a:r>
            <a:r>
              <a:rPr kumimoji="0" lang="en-US" sz="2000" b="0" i="0" u="none" strike="noStrike" kern="1200" cap="none" spc="0" normalizeH="0" baseline="0" noProof="0" dirty="0" err="1">
                <a:ln>
                  <a:noFill/>
                </a:ln>
                <a:solidFill>
                  <a:srgbClr val="000000"/>
                </a:solidFill>
                <a:effectLst/>
                <a:uLnTx/>
                <a:uFillTx/>
                <a:latin typeface="Arial"/>
                <a:ea typeface="ヒラギノ角ゴ Pro W3" charset="0"/>
                <a:cs typeface="Arial" panose="020B0604020202020204" pitchFamily="34" charset="0"/>
              </a:rPr>
              <a:t>mCRPCs</a:t>
            </a:r>
            <a:r>
              <a:rPr kumimoji="0" lang="en-US" sz="2000" b="0" i="0" u="none" strike="noStrike" kern="1200" cap="none" spc="0" normalizeH="0" baseline="0" noProof="0" dirty="0">
                <a:ln>
                  <a:noFill/>
                </a:ln>
                <a:solidFill>
                  <a:srgbClr val="000000"/>
                </a:solidFill>
                <a:effectLst/>
                <a:uLnTx/>
                <a:uFillTx/>
                <a:latin typeface="Arial"/>
                <a:ea typeface="ヒラギノ角ゴ Pro W3" charset="0"/>
                <a:cs typeface="Arial" panose="020B0604020202020204" pitchFamily="34" charset="0"/>
              </a:rPr>
              <a:t> harbor DNA damage repair (DDR) alterations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a:ea typeface="ヒラギノ角ゴ Pro W3" charset="0"/>
                <a:cs typeface="Arial" panose="020B0604020202020204" pitchFamily="34" charset="0"/>
              </a:rPr>
              <a:t>The frequency of DDR mutations increases with disease progression</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ヒラギノ角ゴ Pro W3"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About half of these (~12%) </a:t>
            </a:r>
            <a:r>
              <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have germline alterations in DDR genes</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Age and family history do not affect mutation frequency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a:ea typeface="ヒラギノ角ゴ Pro W3" charset="0"/>
              <a:cs typeface="Arial" panose="020B0604020202020204" pitchFamily="34" charset="0"/>
            </a:endParaRPr>
          </a:p>
        </p:txBody>
      </p:sp>
      <p:pic>
        <p:nvPicPr>
          <p:cNvPr id="8" name="Picture 7" descr="150204907_0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7240" y="1699590"/>
            <a:ext cx="4007325" cy="3730959"/>
          </a:xfrm>
          <a:prstGeom prst="rect">
            <a:avLst/>
          </a:prstGeom>
        </p:spPr>
      </p:pic>
    </p:spTree>
    <p:extLst>
      <p:ext uri="{BB962C8B-B14F-4D97-AF65-F5344CB8AC3E}">
        <p14:creationId xmlns:p14="http://schemas.microsoft.com/office/powerpoint/2010/main" val="3943730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429D3306-D39D-25A3-4348-C7CD154CDE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683"/>
          <a:stretch/>
        </p:blipFill>
        <p:spPr bwMode="auto">
          <a:xfrm>
            <a:off x="1479951" y="1550504"/>
            <a:ext cx="8388878" cy="42998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B3F7FF-47F7-4EBD-F8C3-C4CE7410E2BB}"/>
              </a:ext>
            </a:extLst>
          </p:cNvPr>
          <p:cNvSpPr txBox="1"/>
          <p:nvPr/>
        </p:nvSpPr>
        <p:spPr>
          <a:xfrm>
            <a:off x="7812156" y="6300616"/>
            <a:ext cx="610262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12121"/>
                </a:solidFill>
                <a:effectLst/>
                <a:uLnTx/>
                <a:uFillTx/>
                <a:latin typeface="Calibri"/>
                <a:ea typeface="+mn-ea"/>
                <a:cs typeface="+mn-cs"/>
              </a:rPr>
              <a:t>Barata</a:t>
            </a:r>
            <a:r>
              <a:rPr kumimoji="0" lang="en-US" sz="1400" b="0" i="0" u="none" strike="noStrike" kern="1200" cap="none" spc="0" normalizeH="0" baseline="0" noProof="0" dirty="0">
                <a:ln>
                  <a:noFill/>
                </a:ln>
                <a:solidFill>
                  <a:srgbClr val="212121"/>
                </a:solidFill>
                <a:effectLst/>
                <a:uLnTx/>
                <a:uFillTx/>
                <a:latin typeface="Calibri"/>
                <a:ea typeface="+mn-ea"/>
                <a:cs typeface="+mn-cs"/>
              </a:rPr>
              <a:t> P.  </a:t>
            </a:r>
            <a:r>
              <a:rPr kumimoji="0" lang="en-US" sz="1400" b="0" i="0" u="sng" strike="noStrike" kern="1200" cap="none" spc="0" normalizeH="0" baseline="0" noProof="0" dirty="0">
                <a:ln>
                  <a:noFill/>
                </a:ln>
                <a:solidFill>
                  <a:srgbClr val="212121"/>
                </a:solidFill>
                <a:effectLst/>
                <a:uLnTx/>
                <a:uFillTx/>
                <a:latin typeface="Calibri"/>
                <a:ea typeface="+mn-ea"/>
                <a:cs typeface="+mn-cs"/>
              </a:rPr>
              <a:t>JAMA </a:t>
            </a:r>
            <a:r>
              <a:rPr kumimoji="0" lang="en-US" sz="1400" b="0" i="0" u="sng" strike="noStrike" kern="1200" cap="none" spc="0" normalizeH="0" baseline="0" noProof="0" dirty="0" err="1">
                <a:ln>
                  <a:noFill/>
                </a:ln>
                <a:solidFill>
                  <a:srgbClr val="212121"/>
                </a:solidFill>
                <a:effectLst/>
                <a:uLnTx/>
                <a:uFillTx/>
                <a:latin typeface="Calibri"/>
                <a:ea typeface="+mn-ea"/>
                <a:cs typeface="+mn-cs"/>
              </a:rPr>
              <a:t>Onc</a:t>
            </a:r>
            <a:r>
              <a:rPr kumimoji="0" lang="en-US" sz="1400" b="0" i="0" u="sng" strike="noStrike" kern="1200" cap="none" spc="0" normalizeH="0" baseline="0" noProof="0" dirty="0">
                <a:ln>
                  <a:noFill/>
                </a:ln>
                <a:solidFill>
                  <a:srgbClr val="212121"/>
                </a:solidFill>
                <a:effectLst/>
                <a:uLnTx/>
                <a:uFillTx/>
                <a:latin typeface="Calibri"/>
                <a:ea typeface="+mn-ea"/>
                <a:cs typeface="+mn-cs"/>
              </a:rPr>
              <a:t> </a:t>
            </a:r>
            <a:r>
              <a:rPr kumimoji="0" lang="en-US" sz="1400" b="0" i="0" u="none" strike="noStrike" kern="1200" cap="none" spc="0" normalizeH="0" baseline="0" noProof="0" dirty="0">
                <a:ln>
                  <a:noFill/>
                </a:ln>
                <a:solidFill>
                  <a:srgbClr val="212121"/>
                </a:solidFill>
                <a:effectLst/>
                <a:uLnTx/>
                <a:uFillTx/>
                <a:latin typeface="Calibri"/>
                <a:ea typeface="+mn-ea"/>
                <a:cs typeface="+mn-cs"/>
              </a:rPr>
              <a:t>10(7): 975, 2024</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itle 1">
            <a:extLst>
              <a:ext uri="{FF2B5EF4-FFF2-40B4-BE49-F238E27FC236}">
                <a16:creationId xmlns:a16="http://schemas.microsoft.com/office/drawing/2014/main" id="{2DB94EFF-B8FD-7EC6-C1CD-DFFFAE6CE067}"/>
              </a:ext>
            </a:extLst>
          </p:cNvPr>
          <p:cNvSpPr txBox="1">
            <a:spLocks/>
          </p:cNvSpPr>
          <p:nvPr/>
        </p:nvSpPr>
        <p:spPr>
          <a:xfrm>
            <a:off x="121920" y="308646"/>
            <a:ext cx="11948160" cy="990600"/>
          </a:xfrm>
          <a:prstGeom prst="rect">
            <a:avLst/>
          </a:prstGeom>
        </p:spPr>
        <p:txBody>
          <a:bodyPr/>
          <a:lstStyle>
            <a:lvl1pPr algn="l" defTabSz="457189" rtl="0" eaLnBrk="1" latinLnBrk="0" hangingPunct="1">
              <a:spcBef>
                <a:spcPct val="0"/>
              </a:spcBef>
              <a:buNone/>
              <a:defRPr sz="2000" b="1" kern="1200">
                <a:solidFill>
                  <a:schemeClr val="accent1"/>
                </a:solidFill>
                <a:latin typeface="Times New Roman"/>
                <a:ea typeface="+mj-ea"/>
                <a:cs typeface="Times New Roman"/>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EEF"/>
                </a:solidFill>
                <a:effectLst/>
                <a:uLnTx/>
                <a:uFillTx/>
                <a:latin typeface="Calibri"/>
                <a:ea typeface="+mj-ea"/>
                <a:cs typeface="Times New Roman"/>
              </a:rPr>
              <a:t>But…</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EEF"/>
                </a:solidFill>
                <a:effectLst/>
                <a:uLnTx/>
                <a:uFillTx/>
                <a:latin typeface="Calibri"/>
                <a:ea typeface="+mj-ea"/>
                <a:cs typeface="Times New Roman"/>
              </a:rPr>
              <a:t>Over 60% of </a:t>
            </a:r>
            <a:r>
              <a:rPr kumimoji="0" lang="en-US" sz="3200" b="1" i="0" u="none" strike="noStrike" kern="1200" cap="none" spc="0" normalizeH="0" baseline="0" noProof="0" dirty="0" err="1">
                <a:ln>
                  <a:noFill/>
                </a:ln>
                <a:solidFill>
                  <a:srgbClr val="00AEEF"/>
                </a:solidFill>
                <a:effectLst/>
                <a:uLnTx/>
                <a:uFillTx/>
                <a:latin typeface="Calibri"/>
                <a:ea typeface="+mj-ea"/>
                <a:cs typeface="Times New Roman"/>
              </a:rPr>
              <a:t>mCRPC</a:t>
            </a:r>
            <a:r>
              <a:rPr kumimoji="0" lang="en-US" sz="3200" b="1" i="0" u="none" strike="noStrike" kern="1200" cap="none" spc="0" normalizeH="0" baseline="0" noProof="0" dirty="0">
                <a:ln>
                  <a:noFill/>
                </a:ln>
                <a:solidFill>
                  <a:srgbClr val="00AEEF"/>
                </a:solidFill>
                <a:effectLst/>
                <a:uLnTx/>
                <a:uFillTx/>
                <a:latin typeface="Calibri"/>
                <a:ea typeface="+mj-ea"/>
                <a:cs typeface="Times New Roman"/>
              </a:rPr>
              <a:t> Pts </a:t>
            </a:r>
            <a:r>
              <a:rPr kumimoji="0" lang="en-US" sz="3200" b="1" i="0" u="sng" strike="noStrike" kern="1200" cap="none" spc="0" normalizeH="0" baseline="0" noProof="0" dirty="0">
                <a:ln>
                  <a:noFill/>
                </a:ln>
                <a:solidFill>
                  <a:srgbClr val="00AEEF"/>
                </a:solidFill>
                <a:effectLst/>
                <a:uLnTx/>
                <a:uFillTx/>
                <a:latin typeface="Calibri"/>
                <a:ea typeface="+mj-ea"/>
                <a:cs typeface="Times New Roman"/>
              </a:rPr>
              <a:t>Never</a:t>
            </a:r>
            <a:r>
              <a:rPr kumimoji="0" lang="en-US" sz="3200" b="1" i="0" u="none" strike="noStrike" kern="1200" cap="none" spc="0" normalizeH="0" baseline="0" noProof="0" dirty="0">
                <a:ln>
                  <a:noFill/>
                </a:ln>
                <a:solidFill>
                  <a:srgbClr val="00AEEF"/>
                </a:solidFill>
                <a:effectLst/>
                <a:uLnTx/>
                <a:uFillTx/>
                <a:latin typeface="Calibri"/>
                <a:ea typeface="+mj-ea"/>
                <a:cs typeface="Times New Roman"/>
              </a:rPr>
              <a:t> Get Tested for DDR Mutations</a:t>
            </a:r>
            <a:endParaRPr kumimoji="0" lang="en-US" sz="3200" b="1" i="0" u="none" strike="noStrike" kern="1200" cap="none" spc="0" normalizeH="0" baseline="30000" noProof="0" dirty="0">
              <a:ln>
                <a:noFill/>
              </a:ln>
              <a:solidFill>
                <a:srgbClr val="00AEEF"/>
              </a:solidFill>
              <a:effectLst/>
              <a:uLnTx/>
              <a:uFillTx/>
              <a:latin typeface="Calibri"/>
              <a:ea typeface="+mj-ea"/>
              <a:cs typeface="Times New Roman"/>
            </a:endParaRPr>
          </a:p>
        </p:txBody>
      </p:sp>
    </p:spTree>
    <p:extLst>
      <p:ext uri="{BB962C8B-B14F-4D97-AF65-F5344CB8AC3E}">
        <p14:creationId xmlns:p14="http://schemas.microsoft.com/office/powerpoint/2010/main" val="1546234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04664" y="215640"/>
            <a:ext cx="4782672" cy="2382363"/>
          </a:xfrm>
          <a:prstGeom prst="rect">
            <a:avLst/>
          </a:prstGeom>
        </p:spPr>
      </p:pic>
      <p:sp>
        <p:nvSpPr>
          <p:cNvPr id="6" name="TextBox 5">
            <a:extLst>
              <a:ext uri="{FF2B5EF4-FFF2-40B4-BE49-F238E27FC236}">
                <a16:creationId xmlns:a16="http://schemas.microsoft.com/office/drawing/2014/main" id="{80C04B27-E362-B931-AB67-8C0DD92DAA4A}"/>
              </a:ext>
            </a:extLst>
          </p:cNvPr>
          <p:cNvSpPr txBox="1"/>
          <p:nvPr/>
        </p:nvSpPr>
        <p:spPr>
          <a:xfrm>
            <a:off x="596447" y="6488471"/>
            <a:ext cx="45187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Sartor O.  </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N Engl J Med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385:1091, 2021</a:t>
            </a:r>
          </a:p>
        </p:txBody>
      </p:sp>
      <p:pic>
        <p:nvPicPr>
          <p:cNvPr id="2" name="Picture 1" descr="Diagram&#10;&#10;Description automatically generated">
            <a:extLst>
              <a:ext uri="{FF2B5EF4-FFF2-40B4-BE49-F238E27FC236}">
                <a16:creationId xmlns:a16="http://schemas.microsoft.com/office/drawing/2014/main" id="{301C12A1-BFB5-53F0-1294-F6AF05D76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0826" y="2697607"/>
            <a:ext cx="6261182" cy="3537568"/>
          </a:xfrm>
          <a:prstGeom prst="rect">
            <a:avLst/>
          </a:prstGeom>
        </p:spPr>
      </p:pic>
    </p:spTree>
    <p:extLst>
      <p:ext uri="{BB962C8B-B14F-4D97-AF65-F5344CB8AC3E}">
        <p14:creationId xmlns:p14="http://schemas.microsoft.com/office/powerpoint/2010/main" val="24747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DC7E-B1D0-3033-4B94-9B773EF87D94}"/>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03730529-8FF1-6B55-6890-5755F816E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0"/>
            <a:ext cx="1149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301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093A9A-703F-433A-B971-F9927C7EDAD9}"/>
              </a:ext>
            </a:extLst>
          </p:cNvPr>
          <p:cNvSpPr>
            <a:spLocks noGrp="1"/>
          </p:cNvSpPr>
          <p:nvPr>
            <p:ph type="title"/>
          </p:nvPr>
        </p:nvSpPr>
        <p:spPr>
          <a:xfrm>
            <a:off x="305553" y="183096"/>
            <a:ext cx="11265199" cy="1208120"/>
          </a:xfrm>
        </p:spPr>
        <p:txBody>
          <a:bodyPr>
            <a:normAutofit/>
          </a:bodyPr>
          <a:lstStyle/>
          <a:p>
            <a:pPr algn="ctr"/>
            <a:r>
              <a:rPr lang="en-US" sz="3200" b="1" dirty="0">
                <a:solidFill>
                  <a:srgbClr val="00AEEF"/>
                </a:solidFill>
              </a:rPr>
              <a:t>Primary Endpoints: </a:t>
            </a:r>
            <a:r>
              <a:rPr lang="en-US" sz="3200" b="1" baseline="30000" dirty="0">
                <a:solidFill>
                  <a:srgbClr val="00AEEF"/>
                </a:solidFill>
              </a:rPr>
              <a:t>177</a:t>
            </a:r>
            <a:r>
              <a:rPr lang="en-US" sz="3200" b="1" dirty="0">
                <a:solidFill>
                  <a:srgbClr val="00AEEF"/>
                </a:solidFill>
              </a:rPr>
              <a:t>Lu-PSMA-617 Improves </a:t>
            </a:r>
            <a:r>
              <a:rPr lang="en-US" sz="3200" b="1" dirty="0" err="1">
                <a:solidFill>
                  <a:srgbClr val="00AEEF"/>
                </a:solidFill>
              </a:rPr>
              <a:t>rPFS</a:t>
            </a:r>
            <a:r>
              <a:rPr lang="en-US" sz="3200" b="1" dirty="0">
                <a:solidFill>
                  <a:srgbClr val="00AEEF"/>
                </a:solidFill>
              </a:rPr>
              <a:t> and OS</a:t>
            </a:r>
            <a:br>
              <a:rPr lang="en-US" sz="3200" b="1" dirty="0">
                <a:solidFill>
                  <a:srgbClr val="00AEEF"/>
                </a:solidFill>
              </a:rPr>
            </a:br>
            <a:endParaRPr lang="en-US" sz="3200" b="1" dirty="0">
              <a:solidFill>
                <a:srgbClr val="00AEEF"/>
              </a:solidFill>
            </a:endParaRPr>
          </a:p>
        </p:txBody>
      </p:sp>
      <p:pic>
        <p:nvPicPr>
          <p:cNvPr id="7" name="Picture 6">
            <a:extLst>
              <a:ext uri="{FF2B5EF4-FFF2-40B4-BE49-F238E27FC236}">
                <a16:creationId xmlns:a16="http://schemas.microsoft.com/office/drawing/2014/main" id="{F09C75D7-D1AB-4EA9-B579-AC70A24FD129}"/>
              </a:ext>
            </a:extLst>
          </p:cNvPr>
          <p:cNvPicPr>
            <a:picLocks noChangeAspect="1"/>
          </p:cNvPicPr>
          <p:nvPr/>
        </p:nvPicPr>
        <p:blipFill>
          <a:blip r:embed="rId3"/>
          <a:stretch>
            <a:fillRect/>
          </a:stretch>
        </p:blipFill>
        <p:spPr>
          <a:xfrm>
            <a:off x="141228" y="2076531"/>
            <a:ext cx="5825379" cy="3634860"/>
          </a:xfrm>
          <a:prstGeom prst="rect">
            <a:avLst/>
          </a:prstGeom>
        </p:spPr>
      </p:pic>
      <p:pic>
        <p:nvPicPr>
          <p:cNvPr id="6" name="Picture 5">
            <a:extLst>
              <a:ext uri="{FF2B5EF4-FFF2-40B4-BE49-F238E27FC236}">
                <a16:creationId xmlns:a16="http://schemas.microsoft.com/office/drawing/2014/main" id="{4F43062D-1475-CE1C-449F-B13D9813BDB3}"/>
              </a:ext>
            </a:extLst>
          </p:cNvPr>
          <p:cNvPicPr>
            <a:picLocks noChangeAspect="1"/>
          </p:cNvPicPr>
          <p:nvPr/>
        </p:nvPicPr>
        <p:blipFill>
          <a:blip r:embed="rId4"/>
          <a:stretch>
            <a:fillRect/>
          </a:stretch>
        </p:blipFill>
        <p:spPr>
          <a:xfrm>
            <a:off x="6364540" y="2076531"/>
            <a:ext cx="5827460" cy="3634860"/>
          </a:xfrm>
          <a:prstGeom prst="rect">
            <a:avLst/>
          </a:prstGeom>
        </p:spPr>
      </p:pic>
      <p:sp>
        <p:nvSpPr>
          <p:cNvPr id="8" name="TextBox 7">
            <a:extLst>
              <a:ext uri="{FF2B5EF4-FFF2-40B4-BE49-F238E27FC236}">
                <a16:creationId xmlns:a16="http://schemas.microsoft.com/office/drawing/2014/main" id="{BD5D4CB4-3A65-875C-8E65-454788C0E384}"/>
              </a:ext>
            </a:extLst>
          </p:cNvPr>
          <p:cNvSpPr txBox="1"/>
          <p:nvPr/>
        </p:nvSpPr>
        <p:spPr>
          <a:xfrm>
            <a:off x="1622682" y="1680991"/>
            <a:ext cx="28624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rPFS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65FA930-B330-FF30-6A57-FEA8B2791F93}"/>
              </a:ext>
            </a:extLst>
          </p:cNvPr>
          <p:cNvSpPr txBox="1"/>
          <p:nvPr/>
        </p:nvSpPr>
        <p:spPr>
          <a:xfrm>
            <a:off x="7706850" y="1734117"/>
            <a:ext cx="28624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OS</a:t>
            </a:r>
          </a:p>
        </p:txBody>
      </p:sp>
      <p:sp>
        <p:nvSpPr>
          <p:cNvPr id="3" name="TextBox 2">
            <a:extLst>
              <a:ext uri="{FF2B5EF4-FFF2-40B4-BE49-F238E27FC236}">
                <a16:creationId xmlns:a16="http://schemas.microsoft.com/office/drawing/2014/main" id="{C93C6054-E467-9986-9A9D-679DB93D3C89}"/>
              </a:ext>
            </a:extLst>
          </p:cNvPr>
          <p:cNvSpPr txBox="1"/>
          <p:nvPr/>
        </p:nvSpPr>
        <p:spPr>
          <a:xfrm>
            <a:off x="596447" y="6488471"/>
            <a:ext cx="45187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Sartor O.  </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N Engl J Med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385:1091, 2021</a:t>
            </a:r>
          </a:p>
        </p:txBody>
      </p:sp>
    </p:spTree>
    <p:extLst>
      <p:ext uri="{BB962C8B-B14F-4D97-AF65-F5344CB8AC3E}">
        <p14:creationId xmlns:p14="http://schemas.microsoft.com/office/powerpoint/2010/main" val="3833329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999B8-93B2-491E-A7A8-D4BE0E5A3DEF}"/>
              </a:ext>
            </a:extLst>
          </p:cNvPr>
          <p:cNvSpPr>
            <a:spLocks noGrp="1"/>
          </p:cNvSpPr>
          <p:nvPr>
            <p:ph type="title"/>
          </p:nvPr>
        </p:nvSpPr>
        <p:spPr>
          <a:xfrm>
            <a:off x="327858" y="-9975"/>
            <a:ext cx="11123751" cy="1208120"/>
          </a:xfrm>
        </p:spPr>
        <p:txBody>
          <a:bodyPr>
            <a:normAutofit/>
          </a:bodyPr>
          <a:lstStyle/>
          <a:p>
            <a:pPr algn="ctr"/>
            <a:r>
              <a:rPr lang="en-US" sz="3200" b="1" dirty="0">
                <a:solidFill>
                  <a:srgbClr val="00AEEF"/>
                </a:solidFill>
                <a:latin typeface="+mj-lt"/>
                <a:cs typeface="Arial" panose="020B0604020202020204" pitchFamily="34" charset="0"/>
              </a:rPr>
              <a:t>Secondary endpoint: PSA responses favored the</a:t>
            </a:r>
            <a:br>
              <a:rPr lang="en-US" sz="3200" b="1" dirty="0">
                <a:solidFill>
                  <a:srgbClr val="00AEEF"/>
                </a:solidFill>
                <a:latin typeface="+mj-lt"/>
                <a:cs typeface="Arial" panose="020B0604020202020204" pitchFamily="34" charset="0"/>
              </a:rPr>
            </a:br>
            <a:r>
              <a:rPr lang="en-US" sz="3200" b="1" baseline="30000" dirty="0">
                <a:solidFill>
                  <a:srgbClr val="00AEEF"/>
                </a:solidFill>
                <a:latin typeface="+mj-lt"/>
                <a:cs typeface="Arial" panose="020B0604020202020204" pitchFamily="34" charset="0"/>
              </a:rPr>
              <a:t>177</a:t>
            </a:r>
            <a:r>
              <a:rPr lang="en-US" sz="3200" b="1" dirty="0">
                <a:solidFill>
                  <a:srgbClr val="00AEEF"/>
                </a:solidFill>
                <a:latin typeface="+mj-lt"/>
                <a:cs typeface="Arial" panose="020B0604020202020204" pitchFamily="34" charset="0"/>
              </a:rPr>
              <a:t>Lu-PSMA-617 arm among evaluable patients</a:t>
            </a:r>
          </a:p>
        </p:txBody>
      </p:sp>
      <p:sp>
        <p:nvSpPr>
          <p:cNvPr id="3" name="Rectangle 2">
            <a:extLst>
              <a:ext uri="{FF2B5EF4-FFF2-40B4-BE49-F238E27FC236}">
                <a16:creationId xmlns:a16="http://schemas.microsoft.com/office/drawing/2014/main" id="{1E043942-3344-4EB0-AFD5-F4447E95F649}"/>
              </a:ext>
            </a:extLst>
          </p:cNvPr>
          <p:cNvSpPr/>
          <p:nvPr/>
        </p:nvSpPr>
        <p:spPr>
          <a:xfrm>
            <a:off x="5219814" y="4228996"/>
            <a:ext cx="1866657" cy="1714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81"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E402EF76-CED9-405E-B31E-183DC354483B}"/>
              </a:ext>
            </a:extLst>
          </p:cNvPr>
          <p:cNvPicPr>
            <a:picLocks noChangeAspect="1"/>
          </p:cNvPicPr>
          <p:nvPr/>
        </p:nvPicPr>
        <p:blipFill>
          <a:blip r:embed="rId2"/>
          <a:stretch>
            <a:fillRect/>
          </a:stretch>
        </p:blipFill>
        <p:spPr>
          <a:xfrm>
            <a:off x="535637" y="1424438"/>
            <a:ext cx="11120726" cy="4745128"/>
          </a:xfrm>
          <a:prstGeom prst="rect">
            <a:avLst/>
          </a:prstGeom>
        </p:spPr>
      </p:pic>
      <p:sp>
        <p:nvSpPr>
          <p:cNvPr id="4" name="TextBox 3">
            <a:extLst>
              <a:ext uri="{FF2B5EF4-FFF2-40B4-BE49-F238E27FC236}">
                <a16:creationId xmlns:a16="http://schemas.microsoft.com/office/drawing/2014/main" id="{A9417E46-6E44-CA2D-59FA-28D20C290A77}"/>
              </a:ext>
            </a:extLst>
          </p:cNvPr>
          <p:cNvSpPr txBox="1"/>
          <p:nvPr/>
        </p:nvSpPr>
        <p:spPr>
          <a:xfrm>
            <a:off x="596447" y="6488471"/>
            <a:ext cx="45187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Sartor O.  </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N Engl J Med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385:1091, 2021</a:t>
            </a:r>
          </a:p>
        </p:txBody>
      </p:sp>
    </p:spTree>
    <p:extLst>
      <p:ext uri="{BB962C8B-B14F-4D97-AF65-F5344CB8AC3E}">
        <p14:creationId xmlns:p14="http://schemas.microsoft.com/office/powerpoint/2010/main" val="2363939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EB4D4-5091-9174-A056-6F8614C54E72}"/>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2DEF2E8B-C9FE-4E55-6480-D46E8A85FD5A}"/>
              </a:ext>
            </a:extLst>
          </p:cNvPr>
          <p:cNvSpPr txBox="1"/>
          <p:nvPr/>
        </p:nvSpPr>
        <p:spPr>
          <a:xfrm>
            <a:off x="1230376" y="2102155"/>
            <a:ext cx="9731248" cy="830997"/>
          </a:xfrm>
          <a:prstGeom prst="rect">
            <a:avLst/>
          </a:prstGeom>
        </p:spPr>
        <p:txBody>
          <a:bodyPr wrap="square" lIns="0" tIns="0" rIns="0" bIns="0" rtlCol="0" anchor="t">
            <a:spAutoFit/>
          </a:bodyPr>
          <a:lstStyle/>
          <a:p>
            <a:pPr defTabSz="609630">
              <a:spcBef>
                <a:spcPct val="0"/>
              </a:spcBef>
              <a:defRPr/>
            </a:pPr>
            <a:r>
              <a:rPr kumimoji="0" lang="en-US" b="0" i="0" u="none" strike="noStrike" kern="1200" cap="none" spc="0" normalizeH="0" baseline="0" noProof="0" dirty="0">
                <a:ln>
                  <a:noFill/>
                </a:ln>
                <a:effectLst/>
                <a:uLnTx/>
                <a:uFillTx/>
                <a:latin typeface="Source Sans Pro"/>
                <a:ea typeface="Source Sans Pro"/>
                <a:cs typeface="Source Sans Pro"/>
                <a:sym typeface="Source Sans Pro"/>
              </a:rPr>
              <a:t>ACS</a:t>
            </a:r>
            <a:r>
              <a:rPr lang="en-US" dirty="0">
                <a:latin typeface="Source Sans Pro"/>
                <a:ea typeface="Source Sans Pro"/>
                <a:cs typeface="Source Sans Pro"/>
                <a:sym typeface="Source Sans Pro"/>
              </a:rPr>
              <a:t>/ACS CAN</a:t>
            </a:r>
            <a:r>
              <a:rPr kumimoji="0" lang="en-US" b="0" i="0" u="none" strike="noStrike" kern="1200" cap="none" spc="0" normalizeH="0" baseline="0" noProof="0" dirty="0">
                <a:ln>
                  <a:noFill/>
                </a:ln>
                <a:effectLst/>
                <a:uLnTx/>
                <a:uFillTx/>
                <a:latin typeface="Source Sans Pro"/>
                <a:ea typeface="Source Sans Pro"/>
                <a:cs typeface="Source Sans Pro"/>
                <a:sym typeface="Source Sans Pro"/>
              </a:rPr>
              <a:t> is a nonprofit, nonpartisan organization. We believe everyone should have a fair and just opportunity to prevent, detect, treat, and survive cancer.</a:t>
            </a:r>
            <a:r>
              <a:rPr lang="en-US" noProof="0" dirty="0">
                <a:latin typeface="Source Sans Pro"/>
                <a:ea typeface="Source Sans Pro"/>
                <a:cs typeface="Source Sans Pro"/>
                <a:sym typeface="Source Sans Pro"/>
              </a:rPr>
              <a:t> </a:t>
            </a:r>
            <a:r>
              <a:rPr kumimoji="0" lang="en-US" b="0" i="0" u="none" strike="noStrike" kern="1200" cap="none" spc="0" normalizeH="0" baseline="0" noProof="0" dirty="0">
                <a:ln>
                  <a:noFill/>
                </a:ln>
                <a:effectLst/>
                <a:uLnTx/>
                <a:uFillTx/>
                <a:latin typeface="Source Sans Pro"/>
                <a:ea typeface="Source Sans Pro"/>
                <a:cs typeface="Source Sans Pro"/>
                <a:sym typeface="Source Sans Pro"/>
              </a:rPr>
              <a:t>We therefore ask that you avoid partisan topics and opinions today.</a:t>
            </a:r>
          </a:p>
        </p:txBody>
      </p:sp>
      <p:sp>
        <p:nvSpPr>
          <p:cNvPr id="4" name="TextBox 3">
            <a:extLst>
              <a:ext uri="{FF2B5EF4-FFF2-40B4-BE49-F238E27FC236}">
                <a16:creationId xmlns:a16="http://schemas.microsoft.com/office/drawing/2014/main" id="{1F78F1DF-3000-6123-E49D-B9A95C82F300}"/>
              </a:ext>
            </a:extLst>
          </p:cNvPr>
          <p:cNvSpPr txBox="1"/>
          <p:nvPr/>
        </p:nvSpPr>
        <p:spPr>
          <a:xfrm>
            <a:off x="387604" y="632820"/>
            <a:ext cx="8325144" cy="504241"/>
          </a:xfrm>
          <a:prstGeom prst="rect">
            <a:avLst/>
          </a:prstGeom>
          <a:noFill/>
        </p:spPr>
        <p:txBody>
          <a:bodyPr wrap="square" lIns="0" tIns="0" rIns="0" bIns="0" rtlCol="0" anchor="t">
            <a:spAutoFit/>
          </a:bodyPr>
          <a:lstStyle/>
          <a:p>
            <a:pPr marL="0" marR="0" lvl="0" indent="0" algn="l" defTabSz="457200" rtl="0" eaLnBrk="1" fontAlgn="auto" latinLnBrk="0" hangingPunct="1">
              <a:lnSpc>
                <a:spcPts val="3600"/>
              </a:lnSpc>
              <a:spcBef>
                <a:spcPts val="0"/>
              </a:spcBef>
              <a:spcAft>
                <a:spcPts val="0"/>
              </a:spcAft>
              <a:buClrTx/>
              <a:buSzTx/>
              <a:buFontTx/>
              <a:buNone/>
              <a:tabLst/>
              <a:defRPr/>
            </a:pPr>
            <a:r>
              <a:rPr lang="en-US" sz="4400" b="1">
                <a:solidFill>
                  <a:srgbClr val="134994"/>
                </a:solidFill>
                <a:latin typeface="Poppins" pitchFamily="2" charset="77"/>
                <a:cs typeface="Poppins" pitchFamily="2" charset="77"/>
              </a:rPr>
              <a:t>Ground Rules</a:t>
            </a:r>
            <a:endParaRPr kumimoji="0" lang="en-US" sz="4400" b="1" i="0" u="none" strike="noStrike" kern="1200" cap="none" spc="0" normalizeH="0" baseline="0" noProof="0">
              <a:ln>
                <a:noFill/>
              </a:ln>
              <a:solidFill>
                <a:srgbClr val="134994"/>
              </a:solidFill>
              <a:effectLst/>
              <a:uLnTx/>
              <a:uFillTx/>
              <a:latin typeface="Poppins" pitchFamily="2" charset="77"/>
              <a:ea typeface="+mn-ea"/>
              <a:cs typeface="Poppins" pitchFamily="2" charset="77"/>
            </a:endParaRPr>
          </a:p>
        </p:txBody>
      </p:sp>
      <p:sp>
        <p:nvSpPr>
          <p:cNvPr id="6" name="TextBox 5">
            <a:extLst>
              <a:ext uri="{FF2B5EF4-FFF2-40B4-BE49-F238E27FC236}">
                <a16:creationId xmlns:a16="http://schemas.microsoft.com/office/drawing/2014/main" id="{58DCD8FB-286A-7A60-4B92-497891DC00AF}"/>
              </a:ext>
            </a:extLst>
          </p:cNvPr>
          <p:cNvSpPr txBox="1"/>
          <p:nvPr/>
        </p:nvSpPr>
        <p:spPr>
          <a:xfrm>
            <a:off x="487680" y="1748212"/>
            <a:ext cx="615696" cy="923330"/>
          </a:xfrm>
          <a:prstGeom prst="rect">
            <a:avLst/>
          </a:prstGeom>
          <a:noFill/>
        </p:spPr>
        <p:txBody>
          <a:bodyPr wrap="square" rtlCol="0">
            <a:spAutoFit/>
          </a:bodyPr>
          <a:lstStyle/>
          <a:p>
            <a:pPr algn="ctr"/>
            <a:r>
              <a:rPr lang="en-US" sz="5400">
                <a:solidFill>
                  <a:srgbClr val="012169"/>
                </a:solidFill>
                <a:latin typeface="Poppins" panose="00000500000000000000" pitchFamily="2" charset="0"/>
                <a:cs typeface="Poppins" panose="00000500000000000000" pitchFamily="2" charset="0"/>
              </a:rPr>
              <a:t>1</a:t>
            </a:r>
          </a:p>
        </p:txBody>
      </p:sp>
      <p:sp>
        <p:nvSpPr>
          <p:cNvPr id="8" name="TextBox 9">
            <a:extLst>
              <a:ext uri="{FF2B5EF4-FFF2-40B4-BE49-F238E27FC236}">
                <a16:creationId xmlns:a16="http://schemas.microsoft.com/office/drawing/2014/main" id="{BB460FF1-0805-30C9-5B29-728295E0AFB9}"/>
              </a:ext>
            </a:extLst>
          </p:cNvPr>
          <p:cNvSpPr txBox="1"/>
          <p:nvPr/>
        </p:nvSpPr>
        <p:spPr>
          <a:xfrm>
            <a:off x="1230376" y="1794378"/>
            <a:ext cx="9731248" cy="307777"/>
          </a:xfrm>
          <a:prstGeom prst="rect">
            <a:avLst/>
          </a:prstGeom>
        </p:spPr>
        <p:txBody>
          <a:bodyPr wrap="square" lIns="0" tIns="0" rIns="0" bIns="0" rtlCol="0" anchor="t">
            <a:spAutoFit/>
          </a:bodyPr>
          <a:lstStyle/>
          <a:p>
            <a:pPr marL="0" marR="0" lvl="0" indent="0" algn="l" defTabSz="609630" rtl="0" eaLnBrk="1" fontAlgn="auto" latinLnBrk="0" hangingPunct="1">
              <a:spcBef>
                <a:spcPct val="0"/>
              </a:spcBef>
              <a:spcAft>
                <a:spcPts val="0"/>
              </a:spcAft>
              <a:buClrTx/>
              <a:buSzTx/>
              <a:buFontTx/>
              <a:buNone/>
              <a:tabLst/>
              <a:defRPr/>
            </a:pPr>
            <a:r>
              <a:rPr kumimoji="0" lang="en-US" sz="2000" b="1" i="0" u="none" strike="noStrike" kern="1200" cap="none" spc="0" normalizeH="0" baseline="0" noProof="0">
                <a:ln>
                  <a:noFill/>
                </a:ln>
                <a:solidFill>
                  <a:srgbClr val="2746F8"/>
                </a:solidFill>
                <a:effectLst/>
                <a:uLnTx/>
                <a:uFillTx/>
                <a:latin typeface="Source Sans Pro"/>
                <a:ea typeface="Source Sans Pro"/>
                <a:cs typeface="Source Sans Pro"/>
                <a:sym typeface="Source Sans Pro"/>
              </a:rPr>
              <a:t>Nonpartisan Commitment &amp; Discussion Guidelines</a:t>
            </a:r>
          </a:p>
        </p:txBody>
      </p:sp>
      <p:sp>
        <p:nvSpPr>
          <p:cNvPr id="10" name="TextBox 9">
            <a:extLst>
              <a:ext uri="{FF2B5EF4-FFF2-40B4-BE49-F238E27FC236}">
                <a16:creationId xmlns:a16="http://schemas.microsoft.com/office/drawing/2014/main" id="{35AE05D6-A1B9-BE9B-0FE1-E803F7C5F725}"/>
              </a:ext>
            </a:extLst>
          </p:cNvPr>
          <p:cNvSpPr txBox="1"/>
          <p:nvPr/>
        </p:nvSpPr>
        <p:spPr>
          <a:xfrm>
            <a:off x="1230376" y="3589453"/>
            <a:ext cx="9731248" cy="1107996"/>
          </a:xfrm>
          <a:prstGeom prst="rect">
            <a:avLst/>
          </a:prstGeom>
        </p:spPr>
        <p:txBody>
          <a:bodyPr wrap="square" lIns="0" tIns="0" rIns="0" bIns="0" rtlCol="0" anchor="t">
            <a:spAutoFit/>
          </a:bodyPr>
          <a:lstStyle/>
          <a:p>
            <a:r>
              <a:rPr lang="en-US">
                <a:latin typeface="Source Sans Pro" panose="020B0503030403020204" pitchFamily="34" charset="0"/>
                <a:ea typeface="Source Sans Pro" panose="020B0503030403020204" pitchFamily="34" charset="0"/>
                <a:cs typeface="Poppins" pitchFamily="2" charset="77"/>
              </a:rPr>
              <a:t>Rules for engagement </a:t>
            </a:r>
            <a:r>
              <a:rPr lang="en-US" b="0" i="0">
                <a:solidFill>
                  <a:srgbClr val="000000"/>
                </a:solidFill>
                <a:effectLst/>
                <a:latin typeface="Source Sans Pro" panose="020B0503030403020204" pitchFamily="34" charset="0"/>
              </a:rPr>
              <a:t>clarify the expectations for participation by members and representatives of the ACS NPCRT. Members are expected to respect and comply with these Rules and all other applicable ACS policies.</a:t>
            </a:r>
          </a:p>
          <a:p>
            <a:endParaRPr lang="en-US">
              <a:latin typeface="Source Sans Pro" panose="020B0503030403020204" pitchFamily="34" charset="0"/>
              <a:ea typeface="Source Sans Pro" panose="020B0503030403020204" pitchFamily="34" charset="0"/>
              <a:cs typeface="Poppins" pitchFamily="2" charset="77"/>
            </a:endParaRPr>
          </a:p>
        </p:txBody>
      </p:sp>
      <p:sp>
        <p:nvSpPr>
          <p:cNvPr id="11" name="TextBox 10">
            <a:extLst>
              <a:ext uri="{FF2B5EF4-FFF2-40B4-BE49-F238E27FC236}">
                <a16:creationId xmlns:a16="http://schemas.microsoft.com/office/drawing/2014/main" id="{46FA9604-8F63-A16F-5473-A6CC74169B9C}"/>
              </a:ext>
            </a:extLst>
          </p:cNvPr>
          <p:cNvSpPr txBox="1"/>
          <p:nvPr/>
        </p:nvSpPr>
        <p:spPr>
          <a:xfrm>
            <a:off x="487680" y="3281676"/>
            <a:ext cx="615696" cy="923330"/>
          </a:xfrm>
          <a:prstGeom prst="rect">
            <a:avLst/>
          </a:prstGeom>
          <a:noFill/>
        </p:spPr>
        <p:txBody>
          <a:bodyPr wrap="square" rtlCol="0">
            <a:spAutoFit/>
          </a:bodyPr>
          <a:lstStyle/>
          <a:p>
            <a:pPr algn="ctr"/>
            <a:r>
              <a:rPr lang="en-US" sz="5400">
                <a:solidFill>
                  <a:srgbClr val="012169"/>
                </a:solidFill>
                <a:latin typeface="Poppins" panose="00000500000000000000" pitchFamily="2" charset="0"/>
                <a:cs typeface="Poppins" panose="00000500000000000000" pitchFamily="2" charset="0"/>
              </a:rPr>
              <a:t>2</a:t>
            </a:r>
          </a:p>
        </p:txBody>
      </p:sp>
      <p:sp>
        <p:nvSpPr>
          <p:cNvPr id="12" name="TextBox 9">
            <a:extLst>
              <a:ext uri="{FF2B5EF4-FFF2-40B4-BE49-F238E27FC236}">
                <a16:creationId xmlns:a16="http://schemas.microsoft.com/office/drawing/2014/main" id="{91402D6F-238E-ECB8-FF62-CD5149FDB821}"/>
              </a:ext>
            </a:extLst>
          </p:cNvPr>
          <p:cNvSpPr txBox="1"/>
          <p:nvPr/>
        </p:nvSpPr>
        <p:spPr>
          <a:xfrm>
            <a:off x="1230376" y="3281676"/>
            <a:ext cx="9731248" cy="307777"/>
          </a:xfrm>
          <a:prstGeom prst="rect">
            <a:avLst/>
          </a:prstGeom>
        </p:spPr>
        <p:txBody>
          <a:bodyPr wrap="square" lIns="0" tIns="0" rIns="0" bIns="0" rtlCol="0" anchor="t">
            <a:spAutoFit/>
          </a:bodyPr>
          <a:lstStyle/>
          <a:p>
            <a:pPr defTabSz="609630">
              <a:spcBef>
                <a:spcPct val="0"/>
              </a:spcBef>
              <a:defRPr/>
            </a:pPr>
            <a:r>
              <a:rPr lang="en-US" sz="2000" b="1">
                <a:solidFill>
                  <a:srgbClr val="2746F8"/>
                </a:solidFill>
                <a:latin typeface="Source Sans Pro"/>
                <a:ea typeface="Source Sans Pro"/>
                <a:cs typeface="Source Sans Pro"/>
                <a:sym typeface="Source Sans Pro"/>
              </a:rPr>
              <a:t>ACS National Roundtable Rules</a:t>
            </a:r>
            <a:r>
              <a:rPr kumimoji="0" lang="en-US" sz="2000" b="1" i="0" u="none" strike="noStrike" kern="1200" cap="none" spc="0" normalizeH="0" baseline="0" noProof="0">
                <a:ln>
                  <a:noFill/>
                </a:ln>
                <a:solidFill>
                  <a:srgbClr val="2746F8"/>
                </a:solidFill>
                <a:effectLst/>
                <a:uLnTx/>
                <a:uFillTx/>
                <a:latin typeface="Source Sans Pro"/>
                <a:ea typeface="Source Sans Pro"/>
                <a:cs typeface="Source Sans Pro"/>
                <a:sym typeface="Source Sans Pro"/>
              </a:rPr>
              <a:t> for Engagement</a:t>
            </a:r>
          </a:p>
        </p:txBody>
      </p:sp>
      <p:sp>
        <p:nvSpPr>
          <p:cNvPr id="15" name="TextBox 9">
            <a:extLst>
              <a:ext uri="{FF2B5EF4-FFF2-40B4-BE49-F238E27FC236}">
                <a16:creationId xmlns:a16="http://schemas.microsoft.com/office/drawing/2014/main" id="{B1977C4F-BE63-A171-9962-EDE40FCD68CF}"/>
              </a:ext>
            </a:extLst>
          </p:cNvPr>
          <p:cNvSpPr txBox="1"/>
          <p:nvPr/>
        </p:nvSpPr>
        <p:spPr>
          <a:xfrm>
            <a:off x="1230376" y="5104253"/>
            <a:ext cx="9731248" cy="553998"/>
          </a:xfrm>
          <a:prstGeom prst="rect">
            <a:avLst/>
          </a:prstGeom>
        </p:spPr>
        <p:txBody>
          <a:bodyPr wrap="square" lIns="0" tIns="0" rIns="0" bIns="0" rtlCol="0" anchor="t">
            <a:spAutoFit/>
          </a:bodyPr>
          <a:lstStyle/>
          <a:p>
            <a:r>
              <a:rPr lang="en-US">
                <a:highlight>
                  <a:srgbClr val="FFFF00"/>
                </a:highlight>
                <a:latin typeface="Source Sans Pro"/>
                <a:ea typeface="Source Sans Pro"/>
                <a:cs typeface="Poppins"/>
              </a:rPr>
              <a:t>This webinar is being recorded. </a:t>
            </a:r>
            <a:r>
              <a:rPr lang="en-US">
                <a:latin typeface="Source Sans Pro"/>
                <a:ea typeface="Source Sans Pro"/>
                <a:cs typeface="Poppins"/>
              </a:rPr>
              <a:t>Please be mindful of our conversation and respectful of others’ privacy. Do not identify or discuss specific patients by name.</a:t>
            </a:r>
            <a:endParaRPr lang="en-US" b="0" i="0">
              <a:solidFill>
                <a:srgbClr val="000000"/>
              </a:solidFill>
              <a:effectLst/>
              <a:latin typeface="Source Sans Pro"/>
              <a:ea typeface="Source Sans Pro"/>
              <a:cs typeface="Poppins"/>
            </a:endParaRPr>
          </a:p>
        </p:txBody>
      </p:sp>
      <p:sp>
        <p:nvSpPr>
          <p:cNvPr id="16" name="TextBox 15">
            <a:extLst>
              <a:ext uri="{FF2B5EF4-FFF2-40B4-BE49-F238E27FC236}">
                <a16:creationId xmlns:a16="http://schemas.microsoft.com/office/drawing/2014/main" id="{9043CF16-9AD9-7A12-0EBC-6A13822F8A20}"/>
              </a:ext>
            </a:extLst>
          </p:cNvPr>
          <p:cNvSpPr txBox="1"/>
          <p:nvPr/>
        </p:nvSpPr>
        <p:spPr>
          <a:xfrm>
            <a:off x="487680" y="4796476"/>
            <a:ext cx="615696" cy="923330"/>
          </a:xfrm>
          <a:prstGeom prst="rect">
            <a:avLst/>
          </a:prstGeom>
          <a:noFill/>
        </p:spPr>
        <p:txBody>
          <a:bodyPr wrap="square" rtlCol="0">
            <a:spAutoFit/>
          </a:bodyPr>
          <a:lstStyle/>
          <a:p>
            <a:pPr algn="ctr"/>
            <a:r>
              <a:rPr lang="en-US" sz="5400">
                <a:solidFill>
                  <a:srgbClr val="012169"/>
                </a:solidFill>
                <a:latin typeface="Poppins" panose="00000500000000000000" pitchFamily="2" charset="0"/>
                <a:cs typeface="Poppins" panose="00000500000000000000" pitchFamily="2" charset="0"/>
              </a:rPr>
              <a:t>3</a:t>
            </a:r>
          </a:p>
        </p:txBody>
      </p:sp>
      <p:sp>
        <p:nvSpPr>
          <p:cNvPr id="17" name="TextBox 9">
            <a:extLst>
              <a:ext uri="{FF2B5EF4-FFF2-40B4-BE49-F238E27FC236}">
                <a16:creationId xmlns:a16="http://schemas.microsoft.com/office/drawing/2014/main" id="{E6300A32-ED7D-9177-8BBF-9BEE0F2E51D8}"/>
              </a:ext>
            </a:extLst>
          </p:cNvPr>
          <p:cNvSpPr txBox="1"/>
          <p:nvPr/>
        </p:nvSpPr>
        <p:spPr>
          <a:xfrm>
            <a:off x="1230376" y="4796476"/>
            <a:ext cx="9731248" cy="307777"/>
          </a:xfrm>
          <a:prstGeom prst="rect">
            <a:avLst/>
          </a:prstGeom>
        </p:spPr>
        <p:txBody>
          <a:bodyPr wrap="square" lIns="0" tIns="0" rIns="0" bIns="0" rtlCol="0" anchor="t">
            <a:spAutoFit/>
          </a:bodyPr>
          <a:lstStyle/>
          <a:p>
            <a:pPr marL="0" marR="0" lvl="0" indent="0" algn="l" defTabSz="609630" rtl="0" eaLnBrk="1" fontAlgn="auto" latinLnBrk="0" hangingPunct="1">
              <a:spcBef>
                <a:spcPct val="0"/>
              </a:spcBef>
              <a:spcAft>
                <a:spcPts val="0"/>
              </a:spcAft>
              <a:buClrTx/>
              <a:buSzTx/>
              <a:buFontTx/>
              <a:buNone/>
              <a:tabLst/>
              <a:defRPr/>
            </a:pPr>
            <a:r>
              <a:rPr kumimoji="0" lang="en-US" sz="2000" b="1" i="0" u="none" strike="noStrike" kern="1200" cap="none" spc="0" normalizeH="0" baseline="0" noProof="0">
                <a:ln>
                  <a:noFill/>
                </a:ln>
                <a:solidFill>
                  <a:srgbClr val="2746F8"/>
                </a:solidFill>
                <a:effectLst/>
                <a:uLnTx/>
                <a:uFillTx/>
                <a:latin typeface="Source Sans Pro"/>
                <a:ea typeface="Source Sans Pro"/>
                <a:cs typeface="Source Sans Pro"/>
                <a:sym typeface="Source Sans Pro"/>
              </a:rPr>
              <a:t>Confidentiality</a:t>
            </a:r>
          </a:p>
        </p:txBody>
      </p:sp>
      <p:pic>
        <p:nvPicPr>
          <p:cNvPr id="2" name="Picture 1" descr="A blue and purple symbol&#10;&#10;AI-generated content may be incorrect.">
            <a:extLst>
              <a:ext uri="{FF2B5EF4-FFF2-40B4-BE49-F238E27FC236}">
                <a16:creationId xmlns:a16="http://schemas.microsoft.com/office/drawing/2014/main" id="{4A5909AD-3EC4-412F-DB3F-DAE074915F1B}"/>
              </a:ext>
            </a:extLst>
          </p:cNvPr>
          <p:cNvPicPr>
            <a:picLocks noChangeAspect="1"/>
          </p:cNvPicPr>
          <p:nvPr/>
        </p:nvPicPr>
        <p:blipFill>
          <a:blip r:embed="rId2"/>
          <a:stretch>
            <a:fillRect/>
          </a:stretch>
        </p:blipFill>
        <p:spPr>
          <a:xfrm>
            <a:off x="8817553" y="183387"/>
            <a:ext cx="2940420" cy="609230"/>
          </a:xfrm>
          <a:prstGeom prst="rect">
            <a:avLst/>
          </a:prstGeom>
        </p:spPr>
      </p:pic>
      <p:sp>
        <p:nvSpPr>
          <p:cNvPr id="5" name="Rectangle 4">
            <a:extLst>
              <a:ext uri="{FF2B5EF4-FFF2-40B4-BE49-F238E27FC236}">
                <a16:creationId xmlns:a16="http://schemas.microsoft.com/office/drawing/2014/main" id="{324450FB-C17E-2440-C1BE-018C18346AEF}"/>
              </a:ext>
            </a:extLst>
          </p:cNvPr>
          <p:cNvSpPr/>
          <p:nvPr/>
        </p:nvSpPr>
        <p:spPr>
          <a:xfrm>
            <a:off x="0" y="22302"/>
            <a:ext cx="1277325" cy="301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975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AD65EC61-61D1-B105-572F-31BDAABC73A4}"/>
              </a:ext>
            </a:extLst>
          </p:cNvPr>
          <p:cNvSpPr>
            <a:spLocks noGrp="1" noChangeArrowheads="1"/>
          </p:cNvSpPr>
          <p:nvPr>
            <p:ph type="title"/>
          </p:nvPr>
        </p:nvSpPr>
        <p:spPr>
          <a:xfrm>
            <a:off x="1517715" y="276226"/>
            <a:ext cx="9426805" cy="746125"/>
          </a:xfrm>
        </p:spPr>
        <p:txBody>
          <a:bodyPr>
            <a:normAutofit fontScale="90000"/>
          </a:bodyPr>
          <a:lstStyle/>
          <a:p>
            <a:pPr algn="ctr"/>
            <a:r>
              <a:rPr lang="en-US" altLang="en-US" sz="3200" b="1" dirty="0">
                <a:solidFill>
                  <a:srgbClr val="00AEEF"/>
                </a:solidFill>
                <a:latin typeface="+mj-lt"/>
              </a:rPr>
              <a:t>Bispecific T-Cell Engagers (</a:t>
            </a:r>
            <a:r>
              <a:rPr lang="en-US" altLang="en-US" sz="3200" b="1" dirty="0" err="1">
                <a:solidFill>
                  <a:srgbClr val="00AEEF"/>
                </a:solidFill>
                <a:latin typeface="+mj-lt"/>
              </a:rPr>
              <a:t>BiTEs</a:t>
            </a:r>
            <a:r>
              <a:rPr lang="en-US" altLang="en-US" sz="3200" b="1" dirty="0">
                <a:solidFill>
                  <a:srgbClr val="00AEEF"/>
                </a:solidFill>
                <a:latin typeface="+mj-lt"/>
              </a:rPr>
              <a:t>)</a:t>
            </a:r>
            <a:br>
              <a:rPr lang="en-US" altLang="en-US" sz="3200" b="1" dirty="0">
                <a:solidFill>
                  <a:srgbClr val="00AEEF"/>
                </a:solidFill>
                <a:latin typeface="+mj-lt"/>
              </a:rPr>
            </a:br>
            <a:r>
              <a:rPr lang="en-US" altLang="en-US" sz="3200" b="1" dirty="0">
                <a:solidFill>
                  <a:srgbClr val="00AEEF"/>
                </a:solidFill>
                <a:latin typeface="+mj-lt"/>
              </a:rPr>
              <a:t>Targeting PSMA in Prostate Cancer</a:t>
            </a:r>
          </a:p>
        </p:txBody>
      </p:sp>
      <p:sp>
        <p:nvSpPr>
          <p:cNvPr id="47107" name="Content Placeholder 2">
            <a:extLst>
              <a:ext uri="{FF2B5EF4-FFF2-40B4-BE49-F238E27FC236}">
                <a16:creationId xmlns:a16="http://schemas.microsoft.com/office/drawing/2014/main" id="{2DDB6D3C-8EF6-0998-8668-F9DACADD87CE}"/>
              </a:ext>
            </a:extLst>
          </p:cNvPr>
          <p:cNvSpPr>
            <a:spLocks noGrp="1" noChangeArrowheads="1"/>
          </p:cNvSpPr>
          <p:nvPr>
            <p:ph idx="1"/>
          </p:nvPr>
        </p:nvSpPr>
        <p:spPr>
          <a:xfrm>
            <a:off x="1404986" y="1390787"/>
            <a:ext cx="8115300" cy="4800600"/>
          </a:xfrm>
        </p:spPr>
        <p:txBody>
          <a:bodyPr>
            <a:normAutofit lnSpcReduction="10000"/>
          </a:bodyPr>
          <a:lstStyle/>
          <a:p>
            <a:pPr>
              <a:lnSpc>
                <a:spcPct val="100000"/>
              </a:lnSpc>
              <a:buFont typeface="Arial" panose="020B0604020202020204" pitchFamily="34" charset="0"/>
              <a:buChar char="•"/>
            </a:pPr>
            <a:r>
              <a:rPr lang="en-US" altLang="en-US" sz="2400" dirty="0"/>
              <a:t>Amgen AMG 160</a:t>
            </a:r>
          </a:p>
          <a:p>
            <a:pPr>
              <a:lnSpc>
                <a:spcPct val="100000"/>
              </a:lnSpc>
              <a:buFont typeface="Arial" panose="020B0604020202020204" pitchFamily="34" charset="0"/>
              <a:buChar char="•"/>
            </a:pPr>
            <a:r>
              <a:rPr lang="en-US" altLang="en-US" sz="2400" dirty="0"/>
              <a:t>Harpoon HPN 424</a:t>
            </a:r>
          </a:p>
          <a:p>
            <a:pPr>
              <a:lnSpc>
                <a:spcPct val="100000"/>
              </a:lnSpc>
              <a:buFont typeface="Arial" panose="020B0604020202020204" pitchFamily="34" charset="0"/>
              <a:buChar char="•"/>
            </a:pPr>
            <a:r>
              <a:rPr lang="en-US" altLang="en-US" sz="2400" dirty="0"/>
              <a:t>Janssen 63898081</a:t>
            </a:r>
          </a:p>
          <a:p>
            <a:pPr>
              <a:lnSpc>
                <a:spcPct val="100000"/>
              </a:lnSpc>
              <a:buFont typeface="Arial" panose="020B0604020202020204" pitchFamily="34" charset="0"/>
              <a:buChar char="•"/>
            </a:pPr>
            <a:r>
              <a:rPr lang="en-US" altLang="en-US" sz="2400" dirty="0" err="1"/>
              <a:t>Tenebio</a:t>
            </a:r>
            <a:r>
              <a:rPr lang="en-US" altLang="en-US" sz="2400" dirty="0"/>
              <a:t> TNB 585</a:t>
            </a:r>
          </a:p>
          <a:p>
            <a:pPr>
              <a:lnSpc>
                <a:spcPct val="100000"/>
              </a:lnSpc>
              <a:buFont typeface="Arial" panose="020B0604020202020204" pitchFamily="34" charset="0"/>
              <a:buChar char="•"/>
            </a:pPr>
            <a:r>
              <a:rPr lang="en-US" altLang="en-US" sz="2400" dirty="0" err="1"/>
              <a:t>Abbvie</a:t>
            </a:r>
            <a:r>
              <a:rPr lang="en-US" altLang="en-US" sz="2400" dirty="0"/>
              <a:t> CCW702</a:t>
            </a:r>
          </a:p>
          <a:p>
            <a:pPr>
              <a:lnSpc>
                <a:spcPct val="100000"/>
              </a:lnSpc>
              <a:buFont typeface="Arial" panose="020B0604020202020204" pitchFamily="34" charset="0"/>
              <a:buChar char="•"/>
            </a:pPr>
            <a:r>
              <a:rPr lang="en-US" altLang="en-US" sz="2400" dirty="0"/>
              <a:t>Regeneron REGN 5678 </a:t>
            </a:r>
          </a:p>
          <a:p>
            <a:pPr>
              <a:lnSpc>
                <a:spcPct val="100000"/>
              </a:lnSpc>
              <a:buFont typeface="Arial" panose="020B0604020202020204" pitchFamily="34" charset="0"/>
              <a:buChar char="•"/>
            </a:pPr>
            <a:r>
              <a:rPr lang="en-US" altLang="en-US" sz="2400" dirty="0" err="1"/>
              <a:t>Janux</a:t>
            </a:r>
            <a:r>
              <a:rPr lang="en-US" altLang="en-US" sz="2400" dirty="0"/>
              <a:t> PSMA-</a:t>
            </a:r>
            <a:r>
              <a:rPr lang="en-US" altLang="en-US" sz="2400" dirty="0" err="1"/>
              <a:t>TRACTr</a:t>
            </a:r>
            <a:endParaRPr lang="en-US" altLang="en-US" sz="2400" dirty="0"/>
          </a:p>
          <a:p>
            <a:pPr>
              <a:lnSpc>
                <a:spcPct val="100000"/>
              </a:lnSpc>
              <a:buFont typeface="Arial" panose="020B0604020202020204" pitchFamily="34" charset="0"/>
              <a:buChar char="•"/>
            </a:pPr>
            <a:r>
              <a:rPr lang="en-US" altLang="en-US" sz="2400" dirty="0" err="1"/>
              <a:t>Aptevo</a:t>
            </a:r>
            <a:r>
              <a:rPr lang="en-US" altLang="en-US" sz="2400" dirty="0"/>
              <a:t> APVO442</a:t>
            </a:r>
          </a:p>
          <a:p>
            <a:pPr>
              <a:lnSpc>
                <a:spcPct val="100000"/>
              </a:lnSpc>
              <a:buFont typeface="Arial" panose="020B0604020202020204" pitchFamily="34" charset="0"/>
              <a:buChar char="•"/>
            </a:pPr>
            <a:r>
              <a:rPr lang="en-US" altLang="en-US" sz="2400" dirty="0" err="1"/>
              <a:t>Xencor</a:t>
            </a:r>
            <a:r>
              <a:rPr lang="en-US" altLang="en-US" sz="2400" dirty="0"/>
              <a:t> </a:t>
            </a:r>
            <a:r>
              <a:rPr lang="en-US" altLang="en-US" sz="2400" dirty="0" err="1"/>
              <a:t>XmAb</a:t>
            </a:r>
            <a:r>
              <a:rPr lang="en-US" altLang="en-US" sz="2400" dirty="0"/>
              <a:t> 14484</a:t>
            </a:r>
          </a:p>
          <a:p>
            <a:pPr>
              <a:lnSpc>
                <a:spcPct val="100000"/>
              </a:lnSpc>
              <a:buFont typeface="Arial" panose="020B0604020202020204" pitchFamily="34" charset="0"/>
              <a:buChar char="•"/>
            </a:pPr>
            <a:r>
              <a:rPr lang="en-US" altLang="en-US" sz="2400" dirty="0" err="1"/>
              <a:t>Amunix</a:t>
            </a:r>
            <a:r>
              <a:rPr lang="en-US" altLang="en-US" sz="2400" dirty="0"/>
              <a:t> XPAT</a:t>
            </a:r>
          </a:p>
        </p:txBody>
      </p:sp>
      <p:pic>
        <p:nvPicPr>
          <p:cNvPr id="2" name="Picture 1">
            <a:extLst>
              <a:ext uri="{FF2B5EF4-FFF2-40B4-BE49-F238E27FC236}">
                <a16:creationId xmlns:a16="http://schemas.microsoft.com/office/drawing/2014/main" id="{11B4F508-1BDB-A1AF-AB02-50A94FFA6C5F}"/>
              </a:ext>
            </a:extLst>
          </p:cNvPr>
          <p:cNvPicPr>
            <a:picLocks noChangeAspect="1"/>
          </p:cNvPicPr>
          <p:nvPr/>
        </p:nvPicPr>
        <p:blipFill>
          <a:blip r:embed="rId2"/>
          <a:stretch>
            <a:fillRect/>
          </a:stretch>
        </p:blipFill>
        <p:spPr>
          <a:xfrm>
            <a:off x="5728052" y="1295400"/>
            <a:ext cx="5518125" cy="460015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09410093-627B-F801-5EA7-3EC8E8FAB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3" y="668215"/>
            <a:ext cx="12174767" cy="55215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855793-0AEA-6F0F-A55D-70D2CC7B0C26}"/>
              </a:ext>
            </a:extLst>
          </p:cNvPr>
          <p:cNvSpPr txBox="1"/>
          <p:nvPr/>
        </p:nvSpPr>
        <p:spPr>
          <a:xfrm>
            <a:off x="4635694" y="6371051"/>
            <a:ext cx="21706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Aparicio A. </a:t>
            </a:r>
            <a:r>
              <a:rPr kumimoji="0" lang="en-US" sz="1400" b="0" i="0" u="sng" strike="noStrike" kern="1200" cap="none" spc="0" normalizeH="0" baseline="0" noProof="0" dirty="0">
                <a:ln>
                  <a:noFill/>
                </a:ln>
                <a:solidFill>
                  <a:prstClr val="black"/>
                </a:solidFill>
                <a:effectLst/>
                <a:uLnTx/>
                <a:uFillTx/>
                <a:latin typeface="Calibri"/>
                <a:ea typeface="+mn-ea"/>
                <a:cs typeface="+mn-cs"/>
              </a:rPr>
              <a:t>APCCC</a:t>
            </a:r>
            <a:r>
              <a:rPr kumimoji="0" lang="en-US" sz="1400" b="0" i="0" u="none" strike="noStrike" kern="1200" cap="none" spc="0" normalizeH="0" baseline="0" noProof="0" dirty="0">
                <a:ln>
                  <a:noFill/>
                </a:ln>
                <a:solidFill>
                  <a:prstClr val="black"/>
                </a:solidFill>
                <a:effectLst/>
                <a:uLnTx/>
                <a:uFillTx/>
                <a:latin typeface="Calibri"/>
                <a:ea typeface="+mn-ea"/>
                <a:cs typeface="+mn-cs"/>
              </a:rPr>
              <a:t> 2024</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8050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BF0020-6834-44C8-400A-2B02A8D6B7B0}"/>
              </a:ext>
            </a:extLst>
          </p:cNvPr>
          <p:cNvSpPr>
            <a:spLocks noGrp="1"/>
          </p:cNvSpPr>
          <p:nvPr>
            <p:ph idx="1"/>
          </p:nvPr>
        </p:nvSpPr>
        <p:spPr>
          <a:xfrm>
            <a:off x="461912" y="1365320"/>
            <a:ext cx="10182897" cy="4608097"/>
          </a:xfrm>
        </p:spPr>
        <p:txBody>
          <a:bodyPr>
            <a:normAutofit/>
          </a:body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cs typeface="+mn-cs"/>
              </a:rPr>
              <a:t>Patients with </a:t>
            </a:r>
            <a:r>
              <a:rPr lang="en-US" sz="2800" dirty="0" err="1">
                <a:solidFill>
                  <a:prstClr val="black"/>
                </a:solidFill>
                <a:latin typeface="Calibri" panose="020F0502020204030204"/>
                <a:cs typeface="+mn-cs"/>
              </a:rPr>
              <a:t>mHSPC</a:t>
            </a:r>
            <a:r>
              <a:rPr lang="en-US" sz="2800" dirty="0">
                <a:solidFill>
                  <a:prstClr val="black"/>
                </a:solidFill>
                <a:latin typeface="Calibri" panose="020F0502020204030204"/>
                <a:cs typeface="+mn-cs"/>
              </a:rPr>
              <a:t> should be considered for combination therapy with at least ADT and ARPI +/- docetaxel</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Sequencing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mCRPC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treatment </a:t>
            </a:r>
            <a:r>
              <a:rPr lang="en-US" sz="2800" dirty="0">
                <a:solidFill>
                  <a:prstClr val="black"/>
                </a:solidFill>
                <a:latin typeface="Calibri" panose="020F0502020204030204"/>
                <a:cs typeface="+mn-cs"/>
              </a:rPr>
              <a:t>should be based on biomarkers, prior therapy and clinical status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lnSpc>
                <a:spcPct val="110000"/>
              </a:lnSpc>
              <a:spcBef>
                <a:spcPts val="1000"/>
              </a:spcBef>
              <a:defRPr/>
            </a:pPr>
            <a:r>
              <a:rPr lang="en-US" sz="2400" dirty="0">
                <a:solidFill>
                  <a:prstClr val="black"/>
                </a:solidFill>
                <a:latin typeface="Calibri" panose="020F0502020204030204"/>
                <a:cs typeface="+mn-cs"/>
              </a:rPr>
              <a:t>HRR mutations</a:t>
            </a:r>
            <a:r>
              <a:rPr lang="en-US" sz="2400" dirty="0">
                <a:solidFill>
                  <a:prstClr val="black"/>
                </a:solidFill>
                <a:latin typeface="Calibri" panose="020F0502020204030204"/>
                <a:cs typeface="+mn-cs"/>
                <a:sym typeface="Wingdings" pitchFamily="2" charset="2"/>
              </a:rPr>
              <a:t></a:t>
            </a:r>
            <a:r>
              <a:rPr lang="en-US" sz="2400" dirty="0">
                <a:solidFill>
                  <a:prstClr val="black"/>
                </a:solidFill>
                <a:latin typeface="Calibri" panose="020F0502020204030204"/>
                <a:cs typeface="+mn-cs"/>
              </a:rPr>
              <a:t> PARP inhibitors</a:t>
            </a:r>
          </a:p>
          <a:p>
            <a:pPr lvl="1">
              <a:lnSpc>
                <a:spcPct val="110000"/>
              </a:lnSpc>
              <a:spcBef>
                <a:spcPts val="1000"/>
              </a:spcBef>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PSMA PET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Lu-177 Radioligand therapy</a:t>
            </a:r>
          </a:p>
          <a:p>
            <a:pPr lvl="1">
              <a:lnSpc>
                <a:spcPct val="110000"/>
              </a:lnSpc>
              <a:spcBef>
                <a:spcPts val="1000"/>
              </a:spcBef>
              <a:defRPr/>
            </a:pPr>
            <a:r>
              <a:rPr lang="en-US" sz="2400" dirty="0">
                <a:solidFill>
                  <a:prstClr val="black"/>
                </a:solidFill>
                <a:latin typeface="Calibri" panose="020F0502020204030204"/>
                <a:cs typeface="+mn-cs"/>
              </a:rPr>
              <a:t>Symptomatic progression</a:t>
            </a:r>
            <a:r>
              <a:rPr lang="en-US" sz="2400" dirty="0">
                <a:solidFill>
                  <a:prstClr val="black"/>
                </a:solidFill>
                <a:latin typeface="Calibri" panose="020F0502020204030204"/>
                <a:cs typeface="+mn-cs"/>
                <a:sym typeface="Wingdings" panose="05000000000000000000" pitchFamily="2" charset="2"/>
              </a:rPr>
              <a:t> </a:t>
            </a:r>
            <a:r>
              <a:rPr lang="en-US" sz="2400" dirty="0" err="1">
                <a:solidFill>
                  <a:prstClr val="black"/>
                </a:solidFill>
                <a:latin typeface="Calibri" panose="020F0502020204030204"/>
                <a:cs typeface="+mn-cs"/>
                <a:sym typeface="Wingdings" panose="05000000000000000000" pitchFamily="2" charset="2"/>
              </a:rPr>
              <a:t>Taxanes</a:t>
            </a:r>
            <a:endParaRPr lang="en-US" sz="2400" dirty="0">
              <a:solidFill>
                <a:prstClr val="black"/>
              </a:solidFill>
              <a:latin typeface="Calibri" panose="020F0502020204030204"/>
              <a:cs typeface="+mn-cs"/>
              <a:sym typeface="Wingdings" panose="05000000000000000000" pitchFamily="2" charset="2"/>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Promising new approaches are coming! (ADCs, RLTs,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Bispecifics</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indent="0">
              <a:lnSpc>
                <a:spcPct val="110000"/>
              </a:lnSpc>
              <a:spcBef>
                <a:spcPts val="1000"/>
              </a:spcBef>
              <a:buNone/>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110000"/>
              </a:lnSpc>
              <a:spcBef>
                <a:spcPts val="1000"/>
              </a:spcBef>
              <a:defRPr/>
            </a:pPr>
            <a:endParaRPr lang="en-US" sz="2400" dirty="0">
              <a:solidFill>
                <a:prstClr val="black"/>
              </a:solidFill>
              <a:latin typeface="Calibri" panose="020F0502020204030204"/>
              <a:cs typeface="+mn-cs"/>
            </a:endParaRPr>
          </a:p>
          <a:p>
            <a:pPr marL="285750" indent="-228600" defTabSz="914400">
              <a:lnSpc>
                <a:spcPct val="110000"/>
              </a:lnSpc>
              <a:spcBef>
                <a:spcPts val="1000"/>
              </a:spcBef>
              <a:buFont typeface="Arial" panose="020B0604020202020204" pitchFamily="34" charset="0"/>
              <a:buChar char="•"/>
              <a:defRPr/>
            </a:pPr>
            <a:endParaRPr lang="en-US" sz="2400" dirty="0">
              <a:solidFill>
                <a:prstClr val="black"/>
              </a:solidFill>
              <a:latin typeface="Calibri" panose="020F0502020204030204"/>
              <a:cs typeface="+mn-cs"/>
            </a:endParaRPr>
          </a:p>
          <a:p>
            <a:pPr marL="285750" indent="-228600" defTabSz="914400">
              <a:lnSpc>
                <a:spcPct val="110000"/>
              </a:lnSpc>
              <a:spcBef>
                <a:spcPts val="1000"/>
              </a:spcBef>
              <a:buFont typeface="Arial" panose="020B0604020202020204" pitchFamily="34" charset="0"/>
              <a:buChar char="•"/>
              <a:defRPr/>
            </a:pPr>
            <a:endParaRPr lang="en-US" sz="2400" dirty="0">
              <a:solidFill>
                <a:prstClr val="black"/>
              </a:solidFill>
              <a:latin typeface="Calibri" panose="020F0502020204030204"/>
              <a:cs typeface="+mn-cs"/>
            </a:endParaRPr>
          </a:p>
          <a:p>
            <a:pPr marL="285750" indent="-228600" defTabSz="914400">
              <a:lnSpc>
                <a:spcPct val="110000"/>
              </a:lnSpc>
              <a:spcBef>
                <a:spcPts val="1000"/>
              </a:spcBef>
              <a:buFont typeface="Arial" panose="020B0604020202020204" pitchFamily="34" charset="0"/>
              <a:buChar char="•"/>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6A4D3B1F-45E4-0977-1121-789678F33C48}"/>
              </a:ext>
            </a:extLst>
          </p:cNvPr>
          <p:cNvSpPr>
            <a:spLocks noGrp="1"/>
          </p:cNvSpPr>
          <p:nvPr>
            <p:ph type="title"/>
          </p:nvPr>
        </p:nvSpPr>
        <p:spPr/>
        <p:txBody>
          <a:bodyPr>
            <a:normAutofit/>
          </a:bodyPr>
          <a:lstStyle/>
          <a:p>
            <a:pPr algn="ctr"/>
            <a:r>
              <a:rPr lang="en-US" sz="3200" dirty="0">
                <a:solidFill>
                  <a:srgbClr val="00AEEF"/>
                </a:solidFill>
              </a:rPr>
              <a:t>Conclusions: Recent Advances in the Management of Advanced Prostate Cancer</a:t>
            </a:r>
          </a:p>
        </p:txBody>
      </p:sp>
    </p:spTree>
    <p:extLst>
      <p:ext uri="{BB962C8B-B14F-4D97-AF65-F5344CB8AC3E}">
        <p14:creationId xmlns:p14="http://schemas.microsoft.com/office/powerpoint/2010/main" val="666354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998D2-AE41-F628-C8F6-DD903B63EA9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3D710E3-89D2-12CF-7148-56A24E7A3C82}"/>
              </a:ext>
            </a:extLst>
          </p:cNvPr>
          <p:cNvSpPr>
            <a:spLocks noGrp="1"/>
          </p:cNvSpPr>
          <p:nvPr>
            <p:ph type="ctrTitle"/>
          </p:nvPr>
        </p:nvSpPr>
        <p:spPr>
          <a:xfrm>
            <a:off x="1197205" y="1966846"/>
            <a:ext cx="10363200" cy="556359"/>
          </a:xfrm>
        </p:spPr>
        <p:txBody>
          <a:bodyPr>
            <a:noAutofit/>
          </a:bodyPr>
          <a:lstStyle/>
          <a:p>
            <a:pPr algn="ctr"/>
            <a:r>
              <a:rPr lang="en-US" sz="4400" b="1" dirty="0">
                <a:solidFill>
                  <a:srgbClr val="00B0F0"/>
                </a:solidFill>
              </a:rPr>
              <a:t>Thank you!</a:t>
            </a:r>
          </a:p>
        </p:txBody>
      </p:sp>
      <p:sp>
        <p:nvSpPr>
          <p:cNvPr id="10" name="Text Placeholder 9">
            <a:extLst>
              <a:ext uri="{FF2B5EF4-FFF2-40B4-BE49-F238E27FC236}">
                <a16:creationId xmlns:a16="http://schemas.microsoft.com/office/drawing/2014/main" id="{1E071F68-8F8F-DC5B-BDFE-8CFFC4CF4DA2}"/>
              </a:ext>
            </a:extLst>
          </p:cNvPr>
          <p:cNvSpPr>
            <a:spLocks noGrp="1"/>
          </p:cNvSpPr>
          <p:nvPr>
            <p:ph type="body" sz="quarter" idx="10"/>
          </p:nvPr>
        </p:nvSpPr>
        <p:spPr>
          <a:xfrm>
            <a:off x="914400" y="3447597"/>
            <a:ext cx="5334000" cy="2151925"/>
          </a:xfrm>
        </p:spPr>
        <p:txBody>
          <a:bodyPr>
            <a:normAutofit fontScale="85000" lnSpcReduction="20000"/>
          </a:bodyPr>
          <a:lstStyle/>
          <a:p>
            <a:pPr>
              <a:spcBef>
                <a:spcPts val="0"/>
              </a:spcBef>
            </a:pPr>
            <a:r>
              <a:rPr lang="en-US" sz="2800" b="1" dirty="0"/>
              <a:t>William K. Oh, MD</a:t>
            </a:r>
          </a:p>
          <a:p>
            <a:pPr>
              <a:spcBef>
                <a:spcPts val="0"/>
              </a:spcBef>
            </a:pPr>
            <a:endParaRPr lang="en-US" dirty="0"/>
          </a:p>
          <a:p>
            <a:pPr>
              <a:spcBef>
                <a:spcPts val="0"/>
              </a:spcBef>
            </a:pPr>
            <a:r>
              <a:rPr lang="en-US" dirty="0"/>
              <a:t>Director, Precision Medicine</a:t>
            </a:r>
          </a:p>
          <a:p>
            <a:pPr>
              <a:spcBef>
                <a:spcPts val="0"/>
              </a:spcBef>
            </a:pPr>
            <a:r>
              <a:rPr lang="en-US" dirty="0"/>
              <a:t>Yale Cancer Center and Smilow Cancer Hospital</a:t>
            </a:r>
          </a:p>
          <a:p>
            <a:pPr>
              <a:spcBef>
                <a:spcPts val="0"/>
              </a:spcBef>
            </a:pPr>
            <a:endParaRPr lang="en-US" b="1" dirty="0"/>
          </a:p>
          <a:p>
            <a:pPr>
              <a:spcBef>
                <a:spcPts val="0"/>
              </a:spcBef>
            </a:pPr>
            <a:r>
              <a:rPr lang="en-US" dirty="0"/>
              <a:t>Service Line Medical Director</a:t>
            </a:r>
          </a:p>
          <a:p>
            <a:pPr>
              <a:spcBef>
                <a:spcPts val="0"/>
              </a:spcBef>
            </a:pPr>
            <a:r>
              <a:rPr lang="en-US" dirty="0"/>
              <a:t>Smilow Cancer Hospital at Greenwich Hospital</a:t>
            </a:r>
          </a:p>
          <a:p>
            <a:pPr>
              <a:spcBef>
                <a:spcPts val="0"/>
              </a:spcBef>
            </a:pPr>
            <a:endParaRPr lang="en-US" dirty="0"/>
          </a:p>
          <a:p>
            <a:pPr>
              <a:spcBef>
                <a:spcPts val="0"/>
              </a:spcBef>
            </a:pPr>
            <a:r>
              <a:rPr lang="en-US" dirty="0"/>
              <a:t>Chair, National Prostate Cancer Roundtable</a:t>
            </a:r>
          </a:p>
          <a:p>
            <a:pPr>
              <a:spcBef>
                <a:spcPts val="0"/>
              </a:spcBef>
            </a:pPr>
            <a:r>
              <a:rPr lang="en-US" dirty="0"/>
              <a:t>American Cancer Society</a:t>
            </a:r>
          </a:p>
        </p:txBody>
      </p:sp>
    </p:spTree>
    <p:extLst>
      <p:ext uri="{BB962C8B-B14F-4D97-AF65-F5344CB8AC3E}">
        <p14:creationId xmlns:p14="http://schemas.microsoft.com/office/powerpoint/2010/main" val="773174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3AB67-B6F6-E5F1-1270-EA258B1C35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EA01C-42F8-0008-F613-08C7813BD0DA}"/>
              </a:ext>
            </a:extLst>
          </p:cNvPr>
          <p:cNvSpPr>
            <a:spLocks noGrp="1"/>
          </p:cNvSpPr>
          <p:nvPr>
            <p:ph type="title"/>
          </p:nvPr>
        </p:nvSpPr>
        <p:spPr/>
        <p:txBody>
          <a:bodyPr>
            <a:normAutofit fontScale="90000"/>
          </a:bodyPr>
          <a:lstStyle/>
          <a:p>
            <a:pPr algn="ctr"/>
            <a:r>
              <a:rPr lang="en-US" sz="4000" dirty="0">
                <a:latin typeface="+mj-lt"/>
              </a:rPr>
              <a:t>                                                                                                                     Case (1)</a:t>
            </a:r>
            <a:endParaRPr lang="en-US" dirty="0">
              <a:latin typeface="+mj-lt"/>
            </a:endParaRPr>
          </a:p>
        </p:txBody>
      </p:sp>
      <p:sp>
        <p:nvSpPr>
          <p:cNvPr id="3" name="Content Placeholder 2">
            <a:extLst>
              <a:ext uri="{FF2B5EF4-FFF2-40B4-BE49-F238E27FC236}">
                <a16:creationId xmlns:a16="http://schemas.microsoft.com/office/drawing/2014/main" id="{71322758-21FD-8604-D7D5-CEC88F4C6EDE}"/>
              </a:ext>
            </a:extLst>
          </p:cNvPr>
          <p:cNvSpPr>
            <a:spLocks noGrp="1"/>
          </p:cNvSpPr>
          <p:nvPr>
            <p:ph idx="1"/>
          </p:nvPr>
        </p:nvSpPr>
        <p:spPr/>
        <p:txBody>
          <a:bodyPr/>
          <a:lstStyle/>
          <a:p>
            <a:pPr marL="0" indent="0">
              <a:lnSpc>
                <a:spcPct val="100000"/>
              </a:lnSpc>
              <a:buNone/>
            </a:pPr>
            <a:endParaRPr lang="en-US" sz="3200" dirty="0"/>
          </a:p>
          <a:p>
            <a:pPr>
              <a:lnSpc>
                <a:spcPct val="100000"/>
              </a:lnSpc>
              <a:buFont typeface="Arial" panose="020B0604020202020204" pitchFamily="34" charset="0"/>
              <a:buChar char="•"/>
            </a:pPr>
            <a:endParaRPr lang="en-US" sz="3200" dirty="0"/>
          </a:p>
          <a:p>
            <a:pPr>
              <a:lnSpc>
                <a:spcPct val="100000"/>
              </a:lnSpc>
              <a:buFont typeface="Arial" panose="020B0604020202020204" pitchFamily="34" charset="0"/>
              <a:buChar char="•"/>
            </a:pPr>
            <a:endParaRPr lang="en-US" sz="3200" dirty="0"/>
          </a:p>
          <a:p>
            <a:pPr lvl="1">
              <a:lnSpc>
                <a:spcPct val="100000"/>
              </a:lnSpc>
            </a:pPr>
            <a:r>
              <a:rPr lang="en-US" sz="2800" dirty="0"/>
              <a:t>82 </a:t>
            </a:r>
            <a:r>
              <a:rPr lang="en-US" sz="2800" dirty="0" err="1"/>
              <a:t>yo</a:t>
            </a:r>
            <a:r>
              <a:rPr lang="en-US" sz="2800" dirty="0"/>
              <a:t> white M presents with prostate nodule on exam</a:t>
            </a:r>
          </a:p>
          <a:p>
            <a:pPr lvl="1">
              <a:lnSpc>
                <a:spcPct val="100000"/>
              </a:lnSpc>
            </a:pPr>
            <a:r>
              <a:rPr lang="en-US" sz="2800" dirty="0"/>
              <a:t>PSA screening tests were done until age 71</a:t>
            </a:r>
          </a:p>
          <a:p>
            <a:pPr lvl="1">
              <a:lnSpc>
                <a:spcPct val="100000"/>
              </a:lnSpc>
            </a:pPr>
            <a:r>
              <a:rPr lang="en-US" sz="2800" dirty="0"/>
              <a:t>PMH: </a:t>
            </a:r>
            <a:r>
              <a:rPr lang="en-US" sz="2800" dirty="0" err="1"/>
              <a:t>Afib</a:t>
            </a:r>
            <a:r>
              <a:rPr lang="en-US" sz="2800" dirty="0"/>
              <a:t>, GERD, hyperlipidemia, seasonal allergies</a:t>
            </a:r>
          </a:p>
          <a:p>
            <a:pPr lvl="1">
              <a:lnSpc>
                <a:spcPct val="100000"/>
              </a:lnSpc>
            </a:pPr>
            <a:r>
              <a:rPr lang="en-US" sz="2800" dirty="0"/>
              <a:t>Nocturia 1-2/night</a:t>
            </a:r>
          </a:p>
          <a:p>
            <a:pPr lvl="1">
              <a:lnSpc>
                <a:spcPct val="100000"/>
              </a:lnSpc>
            </a:pPr>
            <a:r>
              <a:rPr lang="en-US" sz="2800" dirty="0"/>
              <a:t>PSA 17.2 ng/ml</a:t>
            </a:r>
          </a:p>
          <a:p>
            <a:pPr lvl="1">
              <a:lnSpc>
                <a:spcPct val="100000"/>
              </a:lnSpc>
            </a:pPr>
            <a:r>
              <a:rPr lang="en-US" sz="2800" dirty="0"/>
              <a:t>DRE: firm nodule on R side</a:t>
            </a:r>
          </a:p>
          <a:p>
            <a:pPr lvl="1">
              <a:lnSpc>
                <a:spcPct val="100000"/>
              </a:lnSpc>
            </a:pPr>
            <a:r>
              <a:rPr lang="en-US" sz="2800" dirty="0"/>
              <a:t>Prostate biopsy: Gleason 4+5=9 (group grade 5)</a:t>
            </a:r>
          </a:p>
          <a:p>
            <a:endParaRPr lang="en-US" dirty="0"/>
          </a:p>
        </p:txBody>
      </p:sp>
      <p:sp>
        <p:nvSpPr>
          <p:cNvPr id="4" name="Title 1">
            <a:extLst>
              <a:ext uri="{FF2B5EF4-FFF2-40B4-BE49-F238E27FC236}">
                <a16:creationId xmlns:a16="http://schemas.microsoft.com/office/drawing/2014/main" id="{13CDBA18-343D-B3FC-9969-EE7F8F8A7532}"/>
              </a:ext>
            </a:extLst>
          </p:cNvPr>
          <p:cNvSpPr txBox="1">
            <a:spLocks/>
          </p:cNvSpPr>
          <p:nvPr/>
        </p:nvSpPr>
        <p:spPr>
          <a:xfrm>
            <a:off x="609600" y="436097"/>
            <a:ext cx="10972800" cy="625171"/>
          </a:xfrm>
          <a:prstGeom prst="rect">
            <a:avLst/>
          </a:prstGeom>
        </p:spPr>
        <p:txBody>
          <a:bodyPr vert="horz" lIns="91440" tIns="45720" rIns="91440" bIns="45720" rtlCol="0" anchor="t">
            <a:normAutofit fontScale="90000" lnSpcReduction="10000"/>
          </a:bodyPr>
          <a:lstStyle>
            <a:lvl1pPr algn="l" defTabSz="457189" rtl="0" eaLnBrk="1" latinLnBrk="0" hangingPunct="1">
              <a:spcBef>
                <a:spcPct val="0"/>
              </a:spcBef>
              <a:buNone/>
              <a:defRPr sz="2000" b="1" kern="1200">
                <a:solidFill>
                  <a:schemeClr val="accent1"/>
                </a:solidFill>
                <a:latin typeface="Times New Roman"/>
                <a:ea typeface="+mj-ea"/>
                <a:cs typeface="Times New Roman"/>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AEEF"/>
                </a:solidFill>
                <a:effectLst/>
                <a:uLnTx/>
                <a:uFillTx/>
                <a:latin typeface="Arial"/>
                <a:ea typeface="+mj-ea"/>
                <a:cs typeface="Times New Roman"/>
              </a:rPr>
              <a:t>Case (1)</a:t>
            </a:r>
            <a:endParaRPr kumimoji="0" lang="en-US" sz="2000" b="1" i="0" u="none" strike="noStrike" kern="1200" cap="none" spc="0" normalizeH="0" baseline="0" noProof="0">
              <a:ln>
                <a:noFill/>
              </a:ln>
              <a:solidFill>
                <a:srgbClr val="00AEEF"/>
              </a:solidFill>
              <a:effectLst/>
              <a:uLnTx/>
              <a:uFillTx/>
              <a:latin typeface="Arial"/>
              <a:ea typeface="+mj-ea"/>
              <a:cs typeface="Times New Roman"/>
            </a:endParaRPr>
          </a:p>
        </p:txBody>
      </p:sp>
    </p:spTree>
    <p:extLst>
      <p:ext uri="{BB962C8B-B14F-4D97-AF65-F5344CB8AC3E}">
        <p14:creationId xmlns:p14="http://schemas.microsoft.com/office/powerpoint/2010/main" val="1026887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D5D4D-4B9A-7718-E446-67D966E20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E6DED7-0BC6-63AD-1921-A177A808C330}"/>
              </a:ext>
            </a:extLst>
          </p:cNvPr>
          <p:cNvSpPr>
            <a:spLocks noGrp="1"/>
          </p:cNvSpPr>
          <p:nvPr>
            <p:ph type="title"/>
          </p:nvPr>
        </p:nvSpPr>
        <p:spPr/>
        <p:txBody>
          <a:bodyPr>
            <a:normAutofit fontScale="90000"/>
          </a:bodyPr>
          <a:lstStyle/>
          <a:p>
            <a:pPr algn="ctr"/>
            <a:r>
              <a:rPr lang="en-US" sz="4000" dirty="0">
                <a:latin typeface="+mj-lt"/>
              </a:rPr>
              <a:t>                                </a:t>
            </a:r>
            <a:br>
              <a:rPr lang="en-US" sz="4000" dirty="0">
                <a:latin typeface="+mj-lt"/>
              </a:rPr>
            </a:br>
            <a:r>
              <a:rPr lang="en-US" sz="4000" dirty="0">
                <a:latin typeface="+mj-lt"/>
              </a:rPr>
              <a:t>                                                                                                                                        Case (2)</a:t>
            </a:r>
            <a:endParaRPr lang="en-US" dirty="0">
              <a:latin typeface="+mj-lt"/>
            </a:endParaRPr>
          </a:p>
        </p:txBody>
      </p:sp>
      <p:sp>
        <p:nvSpPr>
          <p:cNvPr id="5" name="Content Placeholder 2">
            <a:extLst>
              <a:ext uri="{FF2B5EF4-FFF2-40B4-BE49-F238E27FC236}">
                <a16:creationId xmlns:a16="http://schemas.microsoft.com/office/drawing/2014/main" id="{11231EC1-70A2-3002-6582-5B3473B0E33C}"/>
              </a:ext>
            </a:extLst>
          </p:cNvPr>
          <p:cNvSpPr>
            <a:spLocks noGrp="1"/>
          </p:cNvSpPr>
          <p:nvPr>
            <p:ph idx="1"/>
          </p:nvPr>
        </p:nvSpPr>
        <p:spPr>
          <a:xfrm>
            <a:off x="4713515" y="1285093"/>
            <a:ext cx="6183085" cy="5197350"/>
          </a:xfrm>
        </p:spPr>
        <p:txBody>
          <a:bodyPr/>
          <a:lstStyle/>
          <a:p>
            <a:pPr>
              <a:lnSpc>
                <a:spcPct val="100000"/>
              </a:lnSpc>
              <a:buFont typeface="Arial" panose="020B0604020202020204" pitchFamily="34" charset="0"/>
              <a:buChar char="•"/>
            </a:pPr>
            <a:r>
              <a:rPr lang="en-US" sz="3200" dirty="0"/>
              <a:t>Prostate MRI showed 1.5 cm nodule with </a:t>
            </a:r>
            <a:r>
              <a:rPr lang="en-US" sz="3200" dirty="0" err="1"/>
              <a:t>extraprostatic</a:t>
            </a:r>
            <a:r>
              <a:rPr lang="en-US" sz="3200" dirty="0"/>
              <a:t> extension </a:t>
            </a:r>
          </a:p>
          <a:p>
            <a:pPr>
              <a:lnSpc>
                <a:spcPct val="100000"/>
              </a:lnSpc>
              <a:buFont typeface="Arial" panose="020B0604020202020204" pitchFamily="34" charset="0"/>
              <a:buChar char="•"/>
            </a:pPr>
            <a:r>
              <a:rPr lang="en-US" sz="3200" dirty="0"/>
              <a:t>PSMA PET/CT scan showed multiple bone lesions</a:t>
            </a:r>
          </a:p>
          <a:p>
            <a:pPr marL="0" indent="0">
              <a:lnSpc>
                <a:spcPct val="100000"/>
              </a:lnSpc>
              <a:buNone/>
            </a:pPr>
            <a:endParaRPr lang="en-US" sz="3200" dirty="0"/>
          </a:p>
          <a:p>
            <a:endParaRPr lang="en-US" dirty="0"/>
          </a:p>
        </p:txBody>
      </p:sp>
      <p:pic>
        <p:nvPicPr>
          <p:cNvPr id="6" name="Picture 5">
            <a:extLst>
              <a:ext uri="{FF2B5EF4-FFF2-40B4-BE49-F238E27FC236}">
                <a16:creationId xmlns:a16="http://schemas.microsoft.com/office/drawing/2014/main" id="{79623AB9-ABFA-978C-769F-E291092B2D8C}"/>
              </a:ext>
            </a:extLst>
          </p:cNvPr>
          <p:cNvPicPr>
            <a:picLocks noChangeAspect="1"/>
          </p:cNvPicPr>
          <p:nvPr/>
        </p:nvPicPr>
        <p:blipFill>
          <a:blip r:embed="rId2"/>
          <a:stretch>
            <a:fillRect/>
          </a:stretch>
        </p:blipFill>
        <p:spPr>
          <a:xfrm>
            <a:off x="9095014" y="3429000"/>
            <a:ext cx="2487385" cy="3109232"/>
          </a:xfrm>
          <a:prstGeom prst="rect">
            <a:avLst/>
          </a:prstGeom>
        </p:spPr>
      </p:pic>
      <p:pic>
        <p:nvPicPr>
          <p:cNvPr id="7" name="Picture 6">
            <a:extLst>
              <a:ext uri="{FF2B5EF4-FFF2-40B4-BE49-F238E27FC236}">
                <a16:creationId xmlns:a16="http://schemas.microsoft.com/office/drawing/2014/main" id="{09FC9F44-D317-1CFC-7835-339337BA2057}"/>
              </a:ext>
            </a:extLst>
          </p:cNvPr>
          <p:cNvPicPr>
            <a:picLocks noChangeAspect="1"/>
          </p:cNvPicPr>
          <p:nvPr/>
        </p:nvPicPr>
        <p:blipFill>
          <a:blip r:embed="rId3"/>
          <a:srcRect l="51291" t="692" r="25099" b="45548"/>
          <a:stretch>
            <a:fillRect/>
          </a:stretch>
        </p:blipFill>
        <p:spPr>
          <a:xfrm>
            <a:off x="571499" y="836913"/>
            <a:ext cx="3456217" cy="5367010"/>
          </a:xfrm>
          <a:prstGeom prst="rect">
            <a:avLst/>
          </a:prstGeom>
        </p:spPr>
      </p:pic>
      <p:sp>
        <p:nvSpPr>
          <p:cNvPr id="3" name="Title 1">
            <a:extLst>
              <a:ext uri="{FF2B5EF4-FFF2-40B4-BE49-F238E27FC236}">
                <a16:creationId xmlns:a16="http://schemas.microsoft.com/office/drawing/2014/main" id="{BB331E0A-35E2-8779-8D0F-2A0C4E98533C}"/>
              </a:ext>
            </a:extLst>
          </p:cNvPr>
          <p:cNvSpPr txBox="1">
            <a:spLocks/>
          </p:cNvSpPr>
          <p:nvPr/>
        </p:nvSpPr>
        <p:spPr>
          <a:xfrm>
            <a:off x="609600" y="436097"/>
            <a:ext cx="10972800" cy="625171"/>
          </a:xfrm>
          <a:prstGeom prst="rect">
            <a:avLst/>
          </a:prstGeom>
        </p:spPr>
        <p:txBody>
          <a:bodyPr vert="horz" lIns="91440" tIns="45720" rIns="91440" bIns="45720" rtlCol="0" anchor="t">
            <a:normAutofit fontScale="90000" lnSpcReduction="10000"/>
          </a:bodyPr>
          <a:lstStyle>
            <a:lvl1pPr algn="l" defTabSz="457189" rtl="0" eaLnBrk="1" latinLnBrk="0" hangingPunct="1">
              <a:spcBef>
                <a:spcPct val="0"/>
              </a:spcBef>
              <a:buNone/>
              <a:defRPr sz="2000" b="1" kern="1200">
                <a:solidFill>
                  <a:schemeClr val="accent1"/>
                </a:solidFill>
                <a:latin typeface="Times New Roman"/>
                <a:ea typeface="+mj-ea"/>
                <a:cs typeface="Times New Roman"/>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AEEF"/>
                </a:solidFill>
                <a:effectLst/>
                <a:uLnTx/>
                <a:uFillTx/>
                <a:latin typeface="Arial"/>
                <a:ea typeface="+mj-ea"/>
                <a:cs typeface="Times New Roman"/>
              </a:rPr>
              <a:t>Case (1)</a:t>
            </a:r>
            <a:endParaRPr kumimoji="0" lang="en-US" sz="2000" b="1" i="0" u="none" strike="noStrike" kern="1200" cap="none" spc="0" normalizeH="0" baseline="0" noProof="0">
              <a:ln>
                <a:noFill/>
              </a:ln>
              <a:solidFill>
                <a:srgbClr val="00AEEF"/>
              </a:solidFill>
              <a:effectLst/>
              <a:uLnTx/>
              <a:uFillTx/>
              <a:latin typeface="Arial"/>
              <a:ea typeface="+mj-ea"/>
              <a:cs typeface="Times New Roman"/>
            </a:endParaRPr>
          </a:p>
        </p:txBody>
      </p:sp>
    </p:spTree>
    <p:extLst>
      <p:ext uri="{BB962C8B-B14F-4D97-AF65-F5344CB8AC3E}">
        <p14:creationId xmlns:p14="http://schemas.microsoft.com/office/powerpoint/2010/main" val="264548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0C8985-C4E5-9B52-8F12-092A81079102}"/>
              </a:ext>
            </a:extLst>
          </p:cNvPr>
          <p:cNvSpPr>
            <a:spLocks noGrp="1"/>
          </p:cNvSpPr>
          <p:nvPr>
            <p:ph idx="1"/>
          </p:nvPr>
        </p:nvSpPr>
        <p:spPr>
          <a:xfrm>
            <a:off x="877445" y="1684344"/>
            <a:ext cx="10515600" cy="4351338"/>
          </a:xfrm>
        </p:spPr>
        <p:txBody>
          <a:bodyPr>
            <a:normAutofit fontScale="92500"/>
          </a:bodyPr>
          <a:lstStyle/>
          <a:p>
            <a:r>
              <a:rPr lang="en-US" dirty="0">
                <a:latin typeface="Arial" panose="020B0604020202020204" pitchFamily="34" charset="0"/>
                <a:cs typeface="Arial" panose="020B0604020202020204" pitchFamily="34" charset="0"/>
              </a:rPr>
              <a:t>79 </a:t>
            </a:r>
            <a:r>
              <a:rPr lang="en-US" dirty="0" err="1">
                <a:latin typeface="Arial" panose="020B0604020202020204" pitchFamily="34" charset="0"/>
                <a:cs typeface="Arial" panose="020B0604020202020204" pitchFamily="34" charset="0"/>
              </a:rPr>
              <a:t>yo</a:t>
            </a:r>
            <a:r>
              <a:rPr lang="en-US" dirty="0">
                <a:latin typeface="Arial" panose="020B0604020202020204" pitchFamily="34" charset="0"/>
                <a:cs typeface="Arial" panose="020B0604020202020204" pitchFamily="34" charset="0"/>
              </a:rPr>
              <a:t> Korean male with Gleason 9 prostate cancer s/p RP pT3bN0</a:t>
            </a:r>
          </a:p>
          <a:p>
            <a:r>
              <a:rPr lang="en-US" dirty="0">
                <a:latin typeface="Arial" panose="020B0604020202020204" pitchFamily="34" charset="0"/>
                <a:cs typeface="Arial" panose="020B0604020202020204" pitchFamily="34" charset="0"/>
              </a:rPr>
              <a:t>PSA rose to 13, CT with retroperitoneal LAN, negative bone scan.  Starts on ADT</a:t>
            </a:r>
          </a:p>
          <a:p>
            <a:r>
              <a:rPr lang="en-US" dirty="0">
                <a:latin typeface="Arial" panose="020B0604020202020204" pitchFamily="34" charset="0"/>
                <a:cs typeface="Arial" panose="020B0604020202020204" pitchFamily="34" charset="0"/>
              </a:rPr>
              <a:t>Responds briefly but PSA rising within 1 year</a:t>
            </a:r>
          </a:p>
          <a:p>
            <a:r>
              <a:rPr lang="en-US" dirty="0">
                <a:latin typeface="Arial" panose="020B0604020202020204" pitchFamily="34" charset="0"/>
                <a:cs typeface="Arial" panose="020B0604020202020204" pitchFamily="34" charset="0"/>
              </a:rPr>
              <a:t>Develops bilateral obstructive uropathy requiring nephrostomy tubes</a:t>
            </a:r>
          </a:p>
          <a:p>
            <a:r>
              <a:rPr lang="en-US" dirty="0">
                <a:latin typeface="Arial" panose="020B0604020202020204" pitchFamily="34" charset="0"/>
                <a:cs typeface="Arial" panose="020B0604020202020204" pitchFamily="34" charset="0"/>
              </a:rPr>
              <a:t>Abiraterone started with drop in PSA, but rising again in 3 months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FH: 2 brothers with prostate cancer, 1 died of it.  His 35 yr old son tested himself and had pathogenic mutation in BRCA2 (c.7480C&gt;T)</a:t>
            </a:r>
          </a:p>
        </p:txBody>
      </p:sp>
      <p:sp>
        <p:nvSpPr>
          <p:cNvPr id="6" name="Title 1">
            <a:extLst>
              <a:ext uri="{FF2B5EF4-FFF2-40B4-BE49-F238E27FC236}">
                <a16:creationId xmlns:a16="http://schemas.microsoft.com/office/drawing/2014/main" id="{B98F64CF-3D20-4B68-F165-36426D249AC5}"/>
              </a:ext>
            </a:extLst>
          </p:cNvPr>
          <p:cNvSpPr txBox="1">
            <a:spLocks/>
          </p:cNvSpPr>
          <p:nvPr/>
        </p:nvSpPr>
        <p:spPr>
          <a:xfrm>
            <a:off x="609600" y="436097"/>
            <a:ext cx="10972800" cy="625171"/>
          </a:xfrm>
          <a:prstGeom prst="rect">
            <a:avLst/>
          </a:prstGeom>
        </p:spPr>
        <p:txBody>
          <a:bodyPr vert="horz" lIns="91440" tIns="45720" rIns="91440" bIns="45720" rtlCol="0" anchor="t">
            <a:normAutofit fontScale="90000" lnSpcReduction="10000"/>
          </a:bodyPr>
          <a:lstStyle>
            <a:lvl1pPr algn="l" defTabSz="457189" rtl="0" eaLnBrk="1" latinLnBrk="0" hangingPunct="1">
              <a:spcBef>
                <a:spcPct val="0"/>
              </a:spcBef>
              <a:buNone/>
              <a:defRPr sz="2000" b="1" kern="1200">
                <a:solidFill>
                  <a:schemeClr val="accent1"/>
                </a:solidFill>
                <a:latin typeface="Times New Roman"/>
                <a:ea typeface="+mj-ea"/>
                <a:cs typeface="Times New Roman"/>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AEEF"/>
                </a:solidFill>
                <a:effectLst/>
                <a:uLnTx/>
                <a:uFillTx/>
                <a:latin typeface="Arial"/>
                <a:ea typeface="+mj-ea"/>
                <a:cs typeface="Times New Roman"/>
              </a:rPr>
              <a:t>Case (2)</a:t>
            </a:r>
            <a:endParaRPr kumimoji="0" lang="en-US" sz="2000" b="1" i="0" u="none" strike="noStrike" kern="1200" cap="none" spc="0" normalizeH="0" baseline="0" noProof="0" dirty="0">
              <a:ln>
                <a:noFill/>
              </a:ln>
              <a:solidFill>
                <a:srgbClr val="00AEEF"/>
              </a:solidFill>
              <a:effectLst/>
              <a:uLnTx/>
              <a:uFillTx/>
              <a:latin typeface="Arial"/>
              <a:ea typeface="+mj-ea"/>
              <a:cs typeface="Times New Roman"/>
            </a:endParaRPr>
          </a:p>
        </p:txBody>
      </p:sp>
    </p:spTree>
    <p:extLst>
      <p:ext uri="{BB962C8B-B14F-4D97-AF65-F5344CB8AC3E}">
        <p14:creationId xmlns:p14="http://schemas.microsoft.com/office/powerpoint/2010/main" val="4244026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20627CE-3F7B-FE09-0F07-1C99F82EB771}"/>
              </a:ext>
            </a:extLst>
          </p:cNvPr>
          <p:cNvPicPr>
            <a:picLocks noGrp="1" noChangeAspect="1"/>
          </p:cNvPicPr>
          <p:nvPr>
            <p:ph idx="1"/>
          </p:nvPr>
        </p:nvPicPr>
        <p:blipFill rotWithShape="1">
          <a:blip r:embed="rId2"/>
          <a:srcRect l="7964" t="14700" r="51973" b="12815"/>
          <a:stretch/>
        </p:blipFill>
        <p:spPr>
          <a:xfrm>
            <a:off x="3051027" y="2898152"/>
            <a:ext cx="5361272" cy="3532743"/>
          </a:xfrm>
        </p:spPr>
      </p:pic>
      <p:sp>
        <p:nvSpPr>
          <p:cNvPr id="6" name="Content Placeholder 2">
            <a:extLst>
              <a:ext uri="{FF2B5EF4-FFF2-40B4-BE49-F238E27FC236}">
                <a16:creationId xmlns:a16="http://schemas.microsoft.com/office/drawing/2014/main" id="{CDC1F03F-ACDF-60CC-90FE-B9D96E364EA3}"/>
              </a:ext>
            </a:extLst>
          </p:cNvPr>
          <p:cNvSpPr txBox="1">
            <a:spLocks/>
          </p:cNvSpPr>
          <p:nvPr/>
        </p:nvSpPr>
        <p:spPr>
          <a:xfrm>
            <a:off x="3051027" y="1265035"/>
            <a:ext cx="5882740" cy="1429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ts val="2000"/>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Pts val="2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Starts on PARP inhibitor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olaparib</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responds for  &gt;1 year</a:t>
            </a:r>
          </a:p>
          <a:p>
            <a:pPr marL="228600" marR="0" lvl="0" indent="-228600" algn="l" defTabSz="914400" rtl="0" eaLnBrk="1" fontAlgn="auto" latinLnBrk="0" hangingPunct="1">
              <a:lnSpc>
                <a:spcPct val="90000"/>
              </a:lnSpc>
              <a:spcBef>
                <a:spcPts val="1000"/>
              </a:spcBef>
              <a:spcAft>
                <a:spcPts val="0"/>
              </a:spcAft>
              <a:buClrTx/>
              <a:buSzPts val="2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Progresses and is treated with docetaxel to which he has a brief response</a:t>
            </a:r>
          </a:p>
          <a:p>
            <a:pPr marL="228600" marR="0" lvl="0" indent="-228600" algn="l" defTabSz="914400" rtl="0" eaLnBrk="1" fontAlgn="auto" latinLnBrk="0" hangingPunct="1">
              <a:lnSpc>
                <a:spcPct val="90000"/>
              </a:lnSpc>
              <a:spcBef>
                <a:spcPts val="1000"/>
              </a:spcBef>
              <a:spcAft>
                <a:spcPts val="0"/>
              </a:spcAft>
              <a:buClrTx/>
              <a:buSzPts val="2000"/>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Pts val="2000"/>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Pts val="2000"/>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F4283022-3317-8C9A-D6F0-93B1D974B6FD}"/>
              </a:ext>
            </a:extLst>
          </p:cNvPr>
          <p:cNvSpPr>
            <a:spLocks/>
          </p:cNvSpPr>
          <p:nvPr/>
        </p:nvSpPr>
        <p:spPr>
          <a:xfrm>
            <a:off x="4129968" y="4061131"/>
            <a:ext cx="2951216" cy="329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aleway" pitchFamily="2" charset="77"/>
              <a:ea typeface="+mn-ea"/>
              <a:cs typeface="+mn-cs"/>
            </a:endParaRPr>
          </a:p>
        </p:txBody>
      </p:sp>
      <p:sp>
        <p:nvSpPr>
          <p:cNvPr id="8" name="TextBox 7">
            <a:extLst>
              <a:ext uri="{FF2B5EF4-FFF2-40B4-BE49-F238E27FC236}">
                <a16:creationId xmlns:a16="http://schemas.microsoft.com/office/drawing/2014/main" id="{D876780F-6C2F-D48E-09BC-966F6C9000CF}"/>
              </a:ext>
            </a:extLst>
          </p:cNvPr>
          <p:cNvSpPr txBox="1">
            <a:spLocks/>
          </p:cNvSpPr>
          <p:nvPr/>
        </p:nvSpPr>
        <p:spPr>
          <a:xfrm>
            <a:off x="4381320" y="4061131"/>
            <a:ext cx="24485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Olaparib</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A5F449B-9D43-26CE-5A0B-B71D2462F478}"/>
              </a:ext>
            </a:extLst>
          </p:cNvPr>
          <p:cNvSpPr txBox="1"/>
          <p:nvPr/>
        </p:nvSpPr>
        <p:spPr>
          <a:xfrm>
            <a:off x="6522486" y="4082697"/>
            <a:ext cx="24485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Docetaxel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5B4D32C-AFD2-4C3C-1E07-3710D57BACB9}"/>
              </a:ext>
            </a:extLst>
          </p:cNvPr>
          <p:cNvSpPr>
            <a:spLocks/>
          </p:cNvSpPr>
          <p:nvPr/>
        </p:nvSpPr>
        <p:spPr>
          <a:xfrm>
            <a:off x="7136331" y="4060809"/>
            <a:ext cx="1220821" cy="329665"/>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aleway" pitchFamily="2" charset="77"/>
              <a:ea typeface="+mn-ea"/>
              <a:cs typeface="+mn-cs"/>
            </a:endParaRPr>
          </a:p>
        </p:txBody>
      </p:sp>
      <p:sp>
        <p:nvSpPr>
          <p:cNvPr id="10" name="Title 1">
            <a:extLst>
              <a:ext uri="{FF2B5EF4-FFF2-40B4-BE49-F238E27FC236}">
                <a16:creationId xmlns:a16="http://schemas.microsoft.com/office/drawing/2014/main" id="{854AEA27-82A2-08B4-193E-7B594AE8F403}"/>
              </a:ext>
            </a:extLst>
          </p:cNvPr>
          <p:cNvSpPr txBox="1">
            <a:spLocks/>
          </p:cNvSpPr>
          <p:nvPr/>
        </p:nvSpPr>
        <p:spPr>
          <a:xfrm>
            <a:off x="609600" y="436097"/>
            <a:ext cx="10972800" cy="625171"/>
          </a:xfrm>
          <a:prstGeom prst="rect">
            <a:avLst/>
          </a:prstGeom>
        </p:spPr>
        <p:txBody>
          <a:bodyPr vert="horz" lIns="91440" tIns="45720" rIns="91440" bIns="45720" rtlCol="0" anchor="t">
            <a:normAutofit fontScale="90000" lnSpcReduction="10000"/>
          </a:bodyPr>
          <a:lstStyle>
            <a:lvl1pPr algn="l" defTabSz="457189" rtl="0" eaLnBrk="1" latinLnBrk="0" hangingPunct="1">
              <a:spcBef>
                <a:spcPct val="0"/>
              </a:spcBef>
              <a:buNone/>
              <a:defRPr sz="2000" b="1" kern="1200">
                <a:solidFill>
                  <a:schemeClr val="accent1"/>
                </a:solidFill>
                <a:latin typeface="Times New Roman"/>
                <a:ea typeface="+mj-ea"/>
                <a:cs typeface="Times New Roman"/>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AEEF"/>
                </a:solidFill>
                <a:effectLst/>
                <a:uLnTx/>
                <a:uFillTx/>
                <a:latin typeface="Arial"/>
                <a:ea typeface="+mj-ea"/>
                <a:cs typeface="Times New Roman"/>
              </a:rPr>
              <a:t>Case (2)</a:t>
            </a:r>
            <a:endParaRPr kumimoji="0" lang="en-US" sz="2000" b="1" i="0" u="none" strike="noStrike" kern="1200" cap="none" spc="0" normalizeH="0" baseline="0" noProof="0" dirty="0">
              <a:ln>
                <a:noFill/>
              </a:ln>
              <a:solidFill>
                <a:srgbClr val="00AEEF"/>
              </a:solidFill>
              <a:effectLst/>
              <a:uLnTx/>
              <a:uFillTx/>
              <a:latin typeface="Arial"/>
              <a:ea typeface="+mj-ea"/>
              <a:cs typeface="Times New Roman"/>
            </a:endParaRPr>
          </a:p>
        </p:txBody>
      </p:sp>
    </p:spTree>
    <p:extLst>
      <p:ext uri="{BB962C8B-B14F-4D97-AF65-F5344CB8AC3E}">
        <p14:creationId xmlns:p14="http://schemas.microsoft.com/office/powerpoint/2010/main" val="361321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Question mark boxes">
            <a:extLst>
              <a:ext uri="{FF2B5EF4-FFF2-40B4-BE49-F238E27FC236}">
                <a16:creationId xmlns:a16="http://schemas.microsoft.com/office/drawing/2014/main" id="{79D776DE-DFF8-599C-E3DC-A8F6B2D7C03F}"/>
              </a:ext>
            </a:extLst>
          </p:cNvPr>
          <p:cNvPicPr>
            <a:picLocks noGrp="1" noChangeAspect="1"/>
          </p:cNvPicPr>
          <p:nvPr>
            <p:ph type="pic" sz="quarter" idx="11"/>
          </p:nvPr>
        </p:nvPicPr>
        <p:blipFill>
          <a:blip r:embed="rId2"/>
          <a:srcRect l="27528" r="27528"/>
          <a:stretch>
            <a:fillRect/>
          </a:stretch>
        </p:blipFill>
        <p:spPr>
          <a:xfrm>
            <a:off x="595814" y="1601676"/>
            <a:ext cx="2239963" cy="2803403"/>
          </a:xfrm>
        </p:spPr>
      </p:pic>
      <p:sp>
        <p:nvSpPr>
          <p:cNvPr id="3" name="Title 2">
            <a:extLst>
              <a:ext uri="{FF2B5EF4-FFF2-40B4-BE49-F238E27FC236}">
                <a16:creationId xmlns:a16="http://schemas.microsoft.com/office/drawing/2014/main" id="{EDBEB35F-6FEC-B453-F8F8-0982A5F95094}"/>
              </a:ext>
            </a:extLst>
          </p:cNvPr>
          <p:cNvSpPr txBox="1">
            <a:spLocks/>
          </p:cNvSpPr>
          <p:nvPr/>
        </p:nvSpPr>
        <p:spPr>
          <a:xfrm>
            <a:off x="4757530" y="1795640"/>
            <a:ext cx="7002277" cy="4006071"/>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2746F8"/>
                </a:solidFill>
                <a:latin typeface="Poppins" pitchFamily="2" charset="77"/>
                <a:ea typeface="+mj-ea"/>
                <a:cs typeface="Poppins" pitchFamily="2" charset="77"/>
              </a:defRPr>
            </a:lvl1pPr>
          </a:lstStyle>
          <a:p>
            <a:r>
              <a:rPr lang="en-US" sz="16600">
                <a:solidFill>
                  <a:srgbClr val="012169"/>
                </a:solidFill>
              </a:rPr>
              <a:t>Q&amp;A</a:t>
            </a:r>
          </a:p>
        </p:txBody>
      </p:sp>
      <p:pic>
        <p:nvPicPr>
          <p:cNvPr id="4" name="Picture 3">
            <a:extLst>
              <a:ext uri="{FF2B5EF4-FFF2-40B4-BE49-F238E27FC236}">
                <a16:creationId xmlns:a16="http://schemas.microsoft.com/office/drawing/2014/main" id="{10D259CB-DB0C-082B-3DFF-2D6C3D7E9F9B}"/>
              </a:ext>
            </a:extLst>
          </p:cNvPr>
          <p:cNvPicPr>
            <a:picLocks noChangeAspect="1"/>
          </p:cNvPicPr>
          <p:nvPr/>
        </p:nvPicPr>
        <p:blipFill>
          <a:blip r:embed="rId3"/>
          <a:srcRect/>
          <a:stretch/>
        </p:blipFill>
        <p:spPr>
          <a:xfrm>
            <a:off x="421778" y="420230"/>
            <a:ext cx="3630728" cy="738719"/>
          </a:xfrm>
          <a:prstGeom prst="rect">
            <a:avLst/>
          </a:prstGeom>
        </p:spPr>
      </p:pic>
    </p:spTree>
    <p:extLst>
      <p:ext uri="{BB962C8B-B14F-4D97-AF65-F5344CB8AC3E}">
        <p14:creationId xmlns:p14="http://schemas.microsoft.com/office/powerpoint/2010/main" val="3224630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34994"/>
        </a:solidFill>
        <a:effectLst/>
      </p:bgPr>
    </p:bg>
    <p:spTree>
      <p:nvGrpSpPr>
        <p:cNvPr id="1" name="">
          <a:extLst>
            <a:ext uri="{FF2B5EF4-FFF2-40B4-BE49-F238E27FC236}">
              <a16:creationId xmlns:a16="http://schemas.microsoft.com/office/drawing/2014/main" id="{43A6F1F4-6710-595E-61C2-399C0D4320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A913C-5776-4E59-561A-A64F1E24E17D}"/>
              </a:ext>
            </a:extLst>
          </p:cNvPr>
          <p:cNvSpPr>
            <a:spLocks noGrp="1"/>
          </p:cNvSpPr>
          <p:nvPr>
            <p:ph type="title"/>
          </p:nvPr>
        </p:nvSpPr>
        <p:spPr/>
        <p:txBody>
          <a:bodyPr lIns="0" tIns="0" rIns="0" bIns="0" anchor="ctr">
            <a:noAutofit/>
          </a:bodyPr>
          <a:lstStyle/>
          <a:p>
            <a:r>
              <a:rPr lang="en-US"/>
              <a:t>Post-Test Poll</a:t>
            </a:r>
          </a:p>
        </p:txBody>
      </p:sp>
      <p:sp>
        <p:nvSpPr>
          <p:cNvPr id="3" name="Slide Number Placeholder 2">
            <a:extLst>
              <a:ext uri="{FF2B5EF4-FFF2-40B4-BE49-F238E27FC236}">
                <a16:creationId xmlns:a16="http://schemas.microsoft.com/office/drawing/2014/main" id="{7DD471C5-1704-7A59-CF70-E39A164E3306}"/>
              </a:ext>
            </a:extLst>
          </p:cNvPr>
          <p:cNvSpPr>
            <a:spLocks noGrp="1"/>
          </p:cNvSpPr>
          <p:nvPr>
            <p:ph type="sldNum" sz="quarter" idx="4"/>
          </p:nvPr>
        </p:nvSpPr>
        <p:spPr/>
        <p:txBody>
          <a:bodyPr/>
          <a:lstStyle/>
          <a:p>
            <a:fld id="{9091AC62-753B-3240-A76B-ED140B7F97AA}" type="slidenum">
              <a:rPr lang="en-US" smtClean="0">
                <a:solidFill>
                  <a:srgbClr val="FFFFFF"/>
                </a:solidFill>
              </a:rPr>
              <a:pPr/>
              <a:t>39</a:t>
            </a:fld>
            <a:endParaRPr lang="en-US">
              <a:solidFill>
                <a:srgbClr val="FFFFFF"/>
              </a:solidFill>
            </a:endParaRPr>
          </a:p>
        </p:txBody>
      </p:sp>
      <p:pic>
        <p:nvPicPr>
          <p:cNvPr id="4" name="Picture 3">
            <a:extLst>
              <a:ext uri="{FF2B5EF4-FFF2-40B4-BE49-F238E27FC236}">
                <a16:creationId xmlns:a16="http://schemas.microsoft.com/office/drawing/2014/main" id="{6CED6E2C-A02A-6DD9-EDE3-24FE5F5D16ED}"/>
              </a:ext>
            </a:extLst>
          </p:cNvPr>
          <p:cNvPicPr>
            <a:picLocks noChangeAspect="1"/>
          </p:cNvPicPr>
          <p:nvPr/>
        </p:nvPicPr>
        <p:blipFill>
          <a:blip r:embed="rId2"/>
          <a:srcRect/>
          <a:stretch/>
        </p:blipFill>
        <p:spPr>
          <a:xfrm>
            <a:off x="7180257" y="440248"/>
            <a:ext cx="4593405" cy="934588"/>
          </a:xfrm>
          <a:prstGeom prst="rect">
            <a:avLst/>
          </a:prstGeom>
        </p:spPr>
      </p:pic>
    </p:spTree>
    <p:extLst>
      <p:ext uri="{BB962C8B-B14F-4D97-AF65-F5344CB8AC3E}">
        <p14:creationId xmlns:p14="http://schemas.microsoft.com/office/powerpoint/2010/main" val="2326139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188FA-40C6-191C-141B-FA0BAB7A8CB4}"/>
              </a:ext>
            </a:extLst>
          </p:cNvPr>
          <p:cNvSpPr txBox="1"/>
          <p:nvPr/>
        </p:nvSpPr>
        <p:spPr>
          <a:xfrm>
            <a:off x="653823" y="1485206"/>
            <a:ext cx="10884353" cy="4616648"/>
          </a:xfrm>
          <a:prstGeom prst="rect">
            <a:avLst/>
          </a:prstGeom>
          <a:noFill/>
        </p:spPr>
        <p:txBody>
          <a:bodyPr wrap="square" lIns="0" tIns="0" rIns="0" bIns="0" rtlCol="0">
            <a:spAutoFit/>
          </a:bodyPr>
          <a:lstStyle/>
          <a:p>
            <a:pPr marL="342900" indent="-342900">
              <a:buAutoNum type="arabicPeriod"/>
            </a:pPr>
            <a:r>
              <a:rPr lang="en-US" sz="3200">
                <a:solidFill>
                  <a:srgbClr val="134994"/>
                </a:solidFill>
                <a:latin typeface="Source Sans Pro" panose="020B0503030403020204" pitchFamily="34" charset="0"/>
                <a:ea typeface="Source Sans Pro" panose="020B0503030403020204" pitchFamily="34" charset="0"/>
                <a:cs typeface="Poppins" pitchFamily="2" charset="77"/>
              </a:rPr>
              <a:t>Please remain with your camera off during the webinar.</a:t>
            </a:r>
          </a:p>
          <a:p>
            <a:pPr marL="342900" indent="-342900">
              <a:buAutoNum type="arabicPeriod"/>
            </a:pPr>
            <a:endParaRPr lang="en-US" sz="3200">
              <a:solidFill>
                <a:srgbClr val="134994"/>
              </a:solidFill>
              <a:latin typeface="Source Sans Pro" panose="020B0503030403020204" pitchFamily="34" charset="0"/>
              <a:ea typeface="Source Sans Pro" panose="020B0503030403020204" pitchFamily="34" charset="0"/>
              <a:cs typeface="Poppins" pitchFamily="2" charset="77"/>
            </a:endParaRPr>
          </a:p>
          <a:p>
            <a:pPr marL="342900" indent="-342900">
              <a:buAutoNum type="arabicPeriod"/>
            </a:pPr>
            <a:r>
              <a:rPr lang="en-US" sz="3200">
                <a:solidFill>
                  <a:srgbClr val="134994"/>
                </a:solidFill>
                <a:latin typeface="Source Sans Pro" panose="020B0503030403020204" pitchFamily="34" charset="0"/>
                <a:ea typeface="Source Sans Pro" panose="020B0503030403020204" pitchFamily="34" charset="0"/>
                <a:cs typeface="Poppins" pitchFamily="2" charset="77"/>
              </a:rPr>
              <a:t>Please remain muted throughout the duration of the webinar.</a:t>
            </a:r>
          </a:p>
          <a:p>
            <a:pPr marL="342900" indent="-342900">
              <a:buAutoNum type="arabicPeriod"/>
            </a:pPr>
            <a:endParaRPr lang="en-US" sz="3200">
              <a:solidFill>
                <a:srgbClr val="134994"/>
              </a:solidFill>
              <a:latin typeface="Source Sans Pro" panose="020B0503030403020204" pitchFamily="34" charset="0"/>
              <a:ea typeface="Source Sans Pro" panose="020B0503030403020204" pitchFamily="34" charset="0"/>
              <a:cs typeface="Poppins" pitchFamily="2" charset="77"/>
            </a:endParaRPr>
          </a:p>
          <a:p>
            <a:pPr marL="342900" indent="-342900">
              <a:buAutoNum type="arabicPeriod"/>
            </a:pPr>
            <a:r>
              <a:rPr lang="en-US" sz="3200">
                <a:solidFill>
                  <a:srgbClr val="134994"/>
                </a:solidFill>
                <a:latin typeface="Source Sans Pro" panose="020B0503030403020204" pitchFamily="34" charset="0"/>
                <a:ea typeface="Source Sans Pro" panose="020B0503030403020204" pitchFamily="34" charset="0"/>
                <a:cs typeface="Poppins" pitchFamily="2" charset="77"/>
              </a:rPr>
              <a:t>We encourage you to ask questions as they arise in the chat.</a:t>
            </a:r>
          </a:p>
          <a:p>
            <a:pPr marL="342900" indent="-342900">
              <a:buAutoNum type="arabicPeriod"/>
            </a:pPr>
            <a:endParaRPr lang="en-US" sz="3200">
              <a:solidFill>
                <a:srgbClr val="134994"/>
              </a:solidFill>
              <a:latin typeface="Source Sans Pro" panose="020B0503030403020204" pitchFamily="34" charset="0"/>
              <a:ea typeface="Source Sans Pro" panose="020B0503030403020204" pitchFamily="34" charset="0"/>
              <a:cs typeface="Poppins" pitchFamily="2" charset="77"/>
            </a:endParaRPr>
          </a:p>
          <a:p>
            <a:pPr marL="342900" indent="-342900">
              <a:buAutoNum type="arabicPeriod"/>
            </a:pPr>
            <a:r>
              <a:rPr lang="en-US" sz="3200">
                <a:solidFill>
                  <a:srgbClr val="134994"/>
                </a:solidFill>
                <a:latin typeface="Source Sans Pro" panose="020B0503030403020204" pitchFamily="34" charset="0"/>
                <a:ea typeface="Source Sans Pro" panose="020B0503030403020204" pitchFamily="34" charset="0"/>
                <a:cs typeface="Poppins" pitchFamily="2" charset="77"/>
              </a:rPr>
              <a:t>Q&amp;A will commence at the end of the webinar.</a:t>
            </a:r>
          </a:p>
          <a:p>
            <a:pPr marL="342900" indent="-342900">
              <a:buAutoNum type="arabicPeriod"/>
            </a:pPr>
            <a:endParaRPr lang="en-US" sz="3200">
              <a:solidFill>
                <a:srgbClr val="134994"/>
              </a:solidFill>
              <a:latin typeface="Source Sans Pro" panose="020B0503030403020204" pitchFamily="34" charset="0"/>
              <a:ea typeface="Source Sans Pro" panose="020B0503030403020204" pitchFamily="34" charset="0"/>
              <a:cs typeface="Poppins" pitchFamily="2" charset="77"/>
            </a:endParaRPr>
          </a:p>
          <a:p>
            <a:pPr marL="342900" indent="-342900">
              <a:buAutoNum type="arabicPeriod"/>
            </a:pPr>
            <a:r>
              <a:rPr lang="en-US" sz="3200">
                <a:solidFill>
                  <a:srgbClr val="134994"/>
                </a:solidFill>
                <a:latin typeface="Source Sans Pro" panose="020B0503030403020204" pitchFamily="34" charset="0"/>
                <a:ea typeface="Source Sans Pro" panose="020B0503030403020204" pitchFamily="34" charset="0"/>
                <a:cs typeface="Poppins" pitchFamily="2" charset="77"/>
              </a:rPr>
              <a:t>Please remain courteous while engaging in the chat box.</a:t>
            </a:r>
          </a:p>
          <a:p>
            <a:endParaRPr lang="en-US" sz="1200">
              <a:latin typeface="Source Sans Pro" panose="020B0503030403020204" pitchFamily="34" charset="0"/>
              <a:ea typeface="Source Sans Pro" panose="020B0503030403020204" pitchFamily="34" charset="0"/>
              <a:cs typeface="Poppins" pitchFamily="2" charset="77"/>
            </a:endParaRPr>
          </a:p>
        </p:txBody>
      </p:sp>
      <p:sp>
        <p:nvSpPr>
          <p:cNvPr id="4" name="Slide Number Placeholder 3">
            <a:extLst>
              <a:ext uri="{FF2B5EF4-FFF2-40B4-BE49-F238E27FC236}">
                <a16:creationId xmlns:a16="http://schemas.microsoft.com/office/drawing/2014/main" id="{249FE7B9-A2C1-64D7-DB58-14BE26CEA541}"/>
              </a:ext>
            </a:extLst>
          </p:cNvPr>
          <p:cNvSpPr txBox="1">
            <a:spLocks/>
          </p:cNvSpPr>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prstClr val="black"/>
              </a:solidFill>
              <a:effectLst/>
              <a:uLnTx/>
              <a:uFillTx/>
              <a:latin typeface="Poppins" pitchFamily="2" charset="77"/>
              <a:ea typeface="+mn-ea"/>
              <a:cs typeface="+mn-cs"/>
            </a:endParaRPr>
          </a:p>
        </p:txBody>
      </p:sp>
      <p:sp>
        <p:nvSpPr>
          <p:cNvPr id="9" name="TextBox 8">
            <a:extLst>
              <a:ext uri="{FF2B5EF4-FFF2-40B4-BE49-F238E27FC236}">
                <a16:creationId xmlns:a16="http://schemas.microsoft.com/office/drawing/2014/main" id="{D3AFDAC9-5342-4C65-7916-43924CF2F207}"/>
              </a:ext>
            </a:extLst>
          </p:cNvPr>
          <p:cNvSpPr txBox="1"/>
          <p:nvPr/>
        </p:nvSpPr>
        <p:spPr>
          <a:xfrm>
            <a:off x="228600" y="411132"/>
            <a:ext cx="8325144" cy="469359"/>
          </a:xfrm>
          <a:prstGeom prst="rect">
            <a:avLst/>
          </a:prstGeom>
          <a:noFill/>
        </p:spPr>
        <p:txBody>
          <a:bodyPr wrap="square" lIns="0" tIns="0" rIns="0" bIns="0" rtlCol="0" anchor="t">
            <a:spAutoFit/>
          </a:bodyPr>
          <a:lstStyle/>
          <a:p>
            <a:pPr>
              <a:lnSpc>
                <a:spcPts val="3600"/>
              </a:lnSpc>
            </a:pPr>
            <a:r>
              <a:rPr lang="en-US" sz="3200" b="1">
                <a:solidFill>
                  <a:srgbClr val="134994"/>
                </a:solidFill>
                <a:latin typeface="Poppins" pitchFamily="2" charset="77"/>
                <a:cs typeface="Poppins" pitchFamily="2" charset="77"/>
              </a:rPr>
              <a:t>General Webinar Housekeeping</a:t>
            </a:r>
          </a:p>
        </p:txBody>
      </p:sp>
      <p:pic>
        <p:nvPicPr>
          <p:cNvPr id="2" name="Picture 1">
            <a:extLst>
              <a:ext uri="{FF2B5EF4-FFF2-40B4-BE49-F238E27FC236}">
                <a16:creationId xmlns:a16="http://schemas.microsoft.com/office/drawing/2014/main" id="{330BA1EB-CF80-C095-8C38-6062D6008F85}"/>
              </a:ext>
            </a:extLst>
          </p:cNvPr>
          <p:cNvPicPr>
            <a:picLocks noChangeAspect="1"/>
          </p:cNvPicPr>
          <p:nvPr/>
        </p:nvPicPr>
        <p:blipFill>
          <a:blip r:embed="rId2"/>
          <a:srcRect/>
          <a:stretch/>
        </p:blipFill>
        <p:spPr>
          <a:xfrm>
            <a:off x="8817553" y="180461"/>
            <a:ext cx="2959393" cy="602128"/>
          </a:xfrm>
          <a:prstGeom prst="rect">
            <a:avLst/>
          </a:prstGeom>
        </p:spPr>
      </p:pic>
    </p:spTree>
    <p:extLst>
      <p:ext uri="{BB962C8B-B14F-4D97-AF65-F5344CB8AC3E}">
        <p14:creationId xmlns:p14="http://schemas.microsoft.com/office/powerpoint/2010/main" val="3398191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63DEE-0F51-8E27-6EBB-FDC4A2DF1F48}"/>
            </a:ext>
          </a:extLst>
        </p:cNvPr>
        <p:cNvGrpSpPr/>
        <p:nvPr/>
      </p:nvGrpSpPr>
      <p:grpSpPr>
        <a:xfrm>
          <a:off x="0" y="0"/>
          <a:ext cx="0" cy="0"/>
          <a:chOff x="0" y="0"/>
          <a:chExt cx="0" cy="0"/>
        </a:xfrm>
      </p:grpSpPr>
      <p:sp>
        <p:nvSpPr>
          <p:cNvPr id="4" name="Parallelogram 3">
            <a:extLst>
              <a:ext uri="{FF2B5EF4-FFF2-40B4-BE49-F238E27FC236}">
                <a16:creationId xmlns:a16="http://schemas.microsoft.com/office/drawing/2014/main" id="{FC6410F1-36E7-426B-6E7C-E72640342926}"/>
              </a:ext>
            </a:extLst>
          </p:cNvPr>
          <p:cNvSpPr/>
          <p:nvPr/>
        </p:nvSpPr>
        <p:spPr>
          <a:xfrm>
            <a:off x="-11540" y="0"/>
            <a:ext cx="6748771" cy="6858000"/>
          </a:xfrm>
          <a:custGeom>
            <a:avLst/>
            <a:gdLst>
              <a:gd name="connsiteX0" fmla="*/ 0 w 8334357"/>
              <a:gd name="connsiteY0" fmla="*/ 6858000 h 6858000"/>
              <a:gd name="connsiteX1" fmla="*/ 1714500 w 8334357"/>
              <a:gd name="connsiteY1" fmla="*/ 0 h 6858000"/>
              <a:gd name="connsiteX2" fmla="*/ 8334357 w 8334357"/>
              <a:gd name="connsiteY2" fmla="*/ 0 h 6858000"/>
              <a:gd name="connsiteX3" fmla="*/ 6619857 w 8334357"/>
              <a:gd name="connsiteY3" fmla="*/ 6858000 h 6858000"/>
              <a:gd name="connsiteX4" fmla="*/ 0 w 8334357"/>
              <a:gd name="connsiteY4" fmla="*/ 6858000 h 6858000"/>
              <a:gd name="connsiteX0" fmla="*/ 0 w 6642717"/>
              <a:gd name="connsiteY0" fmla="*/ 6885432 h 6885432"/>
              <a:gd name="connsiteX1" fmla="*/ 22860 w 6642717"/>
              <a:gd name="connsiteY1" fmla="*/ 0 h 6885432"/>
              <a:gd name="connsiteX2" fmla="*/ 6642717 w 6642717"/>
              <a:gd name="connsiteY2" fmla="*/ 0 h 6885432"/>
              <a:gd name="connsiteX3" fmla="*/ 4928217 w 6642717"/>
              <a:gd name="connsiteY3" fmla="*/ 6858000 h 6885432"/>
              <a:gd name="connsiteX4" fmla="*/ 0 w 6642717"/>
              <a:gd name="connsiteY4" fmla="*/ 6885432 h 6885432"/>
              <a:gd name="connsiteX0" fmla="*/ 32004 w 6619857"/>
              <a:gd name="connsiteY0" fmla="*/ 6821424 h 6858000"/>
              <a:gd name="connsiteX1" fmla="*/ 0 w 6619857"/>
              <a:gd name="connsiteY1" fmla="*/ 0 h 6858000"/>
              <a:gd name="connsiteX2" fmla="*/ 6619857 w 6619857"/>
              <a:gd name="connsiteY2" fmla="*/ 0 h 6858000"/>
              <a:gd name="connsiteX3" fmla="*/ 4905357 w 6619857"/>
              <a:gd name="connsiteY3" fmla="*/ 6858000 h 6858000"/>
              <a:gd name="connsiteX4" fmla="*/ 32004 w 6619857"/>
              <a:gd name="connsiteY4" fmla="*/ 6821424 h 6858000"/>
              <a:gd name="connsiteX0" fmla="*/ 32004 w 6619857"/>
              <a:gd name="connsiteY0" fmla="*/ 6821424 h 6821424"/>
              <a:gd name="connsiteX1" fmla="*/ 0 w 6619857"/>
              <a:gd name="connsiteY1" fmla="*/ 0 h 6821424"/>
              <a:gd name="connsiteX2" fmla="*/ 6619857 w 6619857"/>
              <a:gd name="connsiteY2" fmla="*/ 0 h 6821424"/>
              <a:gd name="connsiteX3" fmla="*/ 4905357 w 6619857"/>
              <a:gd name="connsiteY3" fmla="*/ 6821424 h 6821424"/>
              <a:gd name="connsiteX4" fmla="*/ 32004 w 6619857"/>
              <a:gd name="connsiteY4" fmla="*/ 6821424 h 6821424"/>
              <a:gd name="connsiteX0" fmla="*/ 0 w 6665281"/>
              <a:gd name="connsiteY0" fmla="*/ 6803185 h 6821424"/>
              <a:gd name="connsiteX1" fmla="*/ 45424 w 6665281"/>
              <a:gd name="connsiteY1" fmla="*/ 0 h 6821424"/>
              <a:gd name="connsiteX2" fmla="*/ 6665281 w 6665281"/>
              <a:gd name="connsiteY2" fmla="*/ 0 h 6821424"/>
              <a:gd name="connsiteX3" fmla="*/ 4950781 w 6665281"/>
              <a:gd name="connsiteY3" fmla="*/ 6821424 h 6821424"/>
              <a:gd name="connsiteX4" fmla="*/ 0 w 6665281"/>
              <a:gd name="connsiteY4" fmla="*/ 6803185 h 6821424"/>
              <a:gd name="connsiteX0" fmla="*/ 0 w 6665281"/>
              <a:gd name="connsiteY0" fmla="*/ 6803185 h 6821424"/>
              <a:gd name="connsiteX1" fmla="*/ 18169 w 6665281"/>
              <a:gd name="connsiteY1" fmla="*/ 0 h 6821424"/>
              <a:gd name="connsiteX2" fmla="*/ 6665281 w 6665281"/>
              <a:gd name="connsiteY2" fmla="*/ 0 h 6821424"/>
              <a:gd name="connsiteX3" fmla="*/ 4950781 w 6665281"/>
              <a:gd name="connsiteY3" fmla="*/ 6821424 h 6821424"/>
              <a:gd name="connsiteX4" fmla="*/ 0 w 6665281"/>
              <a:gd name="connsiteY4" fmla="*/ 6803185 h 682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5281" h="6821424">
                <a:moveTo>
                  <a:pt x="0" y="6803185"/>
                </a:moveTo>
                <a:cubicBezTo>
                  <a:pt x="6056" y="4535457"/>
                  <a:pt x="12113" y="2267728"/>
                  <a:pt x="18169" y="0"/>
                </a:cubicBezTo>
                <a:lnTo>
                  <a:pt x="6665281" y="0"/>
                </a:lnTo>
                <a:lnTo>
                  <a:pt x="4950781" y="6821424"/>
                </a:lnTo>
                <a:lnTo>
                  <a:pt x="0" y="6803185"/>
                </a:lnTo>
                <a:close/>
              </a:path>
            </a:pathLst>
          </a:custGeom>
          <a:solidFill>
            <a:srgbClr val="012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9">
            <a:extLst>
              <a:ext uri="{FF2B5EF4-FFF2-40B4-BE49-F238E27FC236}">
                <a16:creationId xmlns:a16="http://schemas.microsoft.com/office/drawing/2014/main" id="{2F50BFD6-86B4-87D5-56AF-2DD1170E520F}"/>
              </a:ext>
            </a:extLst>
          </p:cNvPr>
          <p:cNvSpPr txBox="1"/>
          <p:nvPr/>
        </p:nvSpPr>
        <p:spPr>
          <a:xfrm>
            <a:off x="5405760" y="5989186"/>
            <a:ext cx="6713088" cy="553998"/>
          </a:xfrm>
          <a:prstGeom prst="rect">
            <a:avLst/>
          </a:prstGeom>
        </p:spPr>
        <p:txBody>
          <a:bodyPr wrap="square" lIns="0" tIns="0" rIns="0" bIns="0" rtlCol="0" anchor="t">
            <a:spAutoFit/>
          </a:bodyPr>
          <a:lstStyle/>
          <a:p>
            <a:pPr algn="ctr">
              <a:spcAft>
                <a:spcPts val="600"/>
              </a:spcAft>
              <a:defRPr/>
            </a:pPr>
            <a:r>
              <a:rPr lang="en-US">
                <a:latin typeface="Source Sans Pro" panose="020B0503030403020204" pitchFamily="34" charset="0"/>
              </a:rPr>
              <a:t>If you’re an MD, DO, NP, or PA in Adult Primary Care who handles PSA testing and specialty referrals, this program is for you.</a:t>
            </a:r>
            <a:endParaRPr lang="en-US">
              <a:latin typeface="Source Sans Pro" panose="020B0503030403020204" pitchFamily="34" charset="0"/>
              <a:cs typeface="Poppins"/>
            </a:endParaRPr>
          </a:p>
        </p:txBody>
      </p:sp>
      <p:sp>
        <p:nvSpPr>
          <p:cNvPr id="7" name="TextBox 10">
            <a:extLst>
              <a:ext uri="{FF2B5EF4-FFF2-40B4-BE49-F238E27FC236}">
                <a16:creationId xmlns:a16="http://schemas.microsoft.com/office/drawing/2014/main" id="{067752BD-1D27-D8CD-B5C0-17A677CBF798}"/>
              </a:ext>
            </a:extLst>
          </p:cNvPr>
          <p:cNvSpPr txBox="1"/>
          <p:nvPr/>
        </p:nvSpPr>
        <p:spPr>
          <a:xfrm>
            <a:off x="367313" y="-104989"/>
            <a:ext cx="5643364" cy="1052596"/>
          </a:xfrm>
          <a:prstGeom prst="rect">
            <a:avLst/>
          </a:prstGeom>
        </p:spPr>
        <p:txBody>
          <a:bodyPr lIns="0" tIns="0" rIns="0" bIns="0" rtlCol="0" anchor="t">
            <a:spAutoFit/>
          </a:bodyPr>
          <a:lstStyle/>
          <a:p>
            <a:pPr marL="0" marR="0" lvl="0" indent="0" algn="l" defTabSz="914400" rtl="0" eaLnBrk="1" fontAlgn="auto" latinLnBrk="0" hangingPunct="1">
              <a:lnSpc>
                <a:spcPts val="9627"/>
              </a:lnSpc>
              <a:spcBef>
                <a:spcPts val="0"/>
              </a:spcBef>
              <a:spcAft>
                <a:spcPts val="0"/>
              </a:spcAft>
              <a:buClrTx/>
              <a:buSzTx/>
              <a:buFontTx/>
              <a:buNone/>
              <a:tabLst/>
              <a:defRPr/>
            </a:pPr>
            <a:r>
              <a:rPr kumimoji="0" lang="en-US" sz="3600" b="1" i="0" u="none" strike="noStrike" kern="1200" cap="none" spc="0" normalizeH="0" baseline="0" noProof="0">
                <a:ln>
                  <a:noFill/>
                </a:ln>
                <a:solidFill>
                  <a:srgbClr val="F6F6F6"/>
                </a:solidFill>
                <a:effectLst/>
                <a:uLnTx/>
                <a:uFillTx/>
                <a:latin typeface="Poppins Bold"/>
                <a:ea typeface="Poppins Bold"/>
                <a:cs typeface="Poppins Bold"/>
                <a:sym typeface="Poppins Bold"/>
              </a:rPr>
              <a:t>LEARNING OPPORTUNITY</a:t>
            </a:r>
          </a:p>
        </p:txBody>
      </p:sp>
      <p:sp>
        <p:nvSpPr>
          <p:cNvPr id="9" name="TextBox 9">
            <a:extLst>
              <a:ext uri="{FF2B5EF4-FFF2-40B4-BE49-F238E27FC236}">
                <a16:creationId xmlns:a16="http://schemas.microsoft.com/office/drawing/2014/main" id="{D740C1AF-22A6-9A90-AA8C-4FBCB3286291}"/>
              </a:ext>
            </a:extLst>
          </p:cNvPr>
          <p:cNvSpPr txBox="1"/>
          <p:nvPr/>
        </p:nvSpPr>
        <p:spPr>
          <a:xfrm>
            <a:off x="243332" y="1122507"/>
            <a:ext cx="5891327"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Poppins"/>
                <a:ea typeface="+mn-ea"/>
                <a:cs typeface="Poppins"/>
              </a:rPr>
              <a:t>Prostate Cancer Screening in Primary Care ECHO Cohort 2</a:t>
            </a:r>
            <a:endParaRPr kumimoji="0" lang="en-US" sz="2400" b="1" i="0" u="none" strike="noStrike" kern="1200" cap="none" spc="0" normalizeH="0" baseline="0" noProof="0">
              <a:ln>
                <a:noFill/>
              </a:ln>
              <a:solidFill>
                <a:prstClr val="white"/>
              </a:solidFill>
              <a:effectLst/>
              <a:uLnTx/>
              <a:uFillTx/>
              <a:latin typeface="Poppins"/>
              <a:ea typeface="Poppins Bold"/>
              <a:cs typeface="Poppins"/>
              <a:sym typeface="Poppins Bold"/>
            </a:endParaRPr>
          </a:p>
        </p:txBody>
      </p:sp>
      <p:sp>
        <p:nvSpPr>
          <p:cNvPr id="13" name="TextBox 11">
            <a:extLst>
              <a:ext uri="{FF2B5EF4-FFF2-40B4-BE49-F238E27FC236}">
                <a16:creationId xmlns:a16="http://schemas.microsoft.com/office/drawing/2014/main" id="{EFD398B7-7E78-F507-DBD1-6CBA59E27041}"/>
              </a:ext>
            </a:extLst>
          </p:cNvPr>
          <p:cNvSpPr txBox="1"/>
          <p:nvPr/>
        </p:nvSpPr>
        <p:spPr>
          <a:xfrm>
            <a:off x="6621671" y="1814224"/>
            <a:ext cx="5018641" cy="1426031"/>
          </a:xfrm>
          <a:prstGeom prst="rect">
            <a:avLst/>
          </a:prstGeom>
        </p:spPr>
        <p:txBody>
          <a:bodyPr wrap="square" lIns="0" tIns="0" rIns="0" bIns="0" rtlCol="0" anchor="t">
            <a:spAutoFit/>
          </a:bodyPr>
          <a:lstStyle/>
          <a:p>
            <a:pPr marL="285750" marR="0" lvl="0" indent="-285750" algn="l" defTabSz="914400" rtl="0" eaLnBrk="1" fontAlgn="base" latinLnBrk="0" hangingPunct="1">
              <a:lnSpc>
                <a:spcPts val="2250"/>
              </a:lnSpc>
              <a:spcBef>
                <a:spcPts val="0"/>
              </a:spcBef>
              <a:spcAft>
                <a:spcPts val="0"/>
              </a:spcAft>
              <a:buClrTx/>
              <a:buSzTx/>
              <a:buFont typeface="Wingdings" panose="05000000000000000000" pitchFamily="2" charset="2"/>
              <a:buChar char="Ø"/>
              <a:tabLst/>
              <a:defRPr/>
            </a:pPr>
            <a:r>
              <a:rPr kumimoji="0" lang="en-US" b="0" i="0" u="none" strike="noStrike" kern="1200" cap="none" spc="0" normalizeH="0" baseline="0" noProof="0">
                <a:ln>
                  <a:noFill/>
                </a:ln>
                <a:effectLst/>
                <a:uLnTx/>
                <a:uFillTx/>
                <a:latin typeface="Poppins"/>
                <a:ea typeface="+mn-ea"/>
                <a:cs typeface="Poppins"/>
              </a:rPr>
              <a:t>6 monthly, hour-long sessions </a:t>
            </a:r>
            <a:br>
              <a:rPr kumimoji="0" lang="en-US" b="0" i="0" u="none" strike="noStrike" kern="1200" cap="none" spc="0" normalizeH="0" baseline="0" noProof="0">
                <a:ln>
                  <a:noFill/>
                </a:ln>
                <a:effectLst/>
                <a:uLnTx/>
                <a:uFillTx/>
                <a:latin typeface="Poppins"/>
                <a:ea typeface="+mn-ea"/>
                <a:cs typeface="Poppins"/>
              </a:rPr>
            </a:br>
            <a:r>
              <a:rPr kumimoji="0" lang="en-US" b="1" i="0" u="none" strike="noStrike" kern="1200" cap="none" spc="0" normalizeH="0" baseline="0" noProof="0">
                <a:ln>
                  <a:noFill/>
                </a:ln>
                <a:effectLst/>
                <a:uLnTx/>
                <a:uFillTx/>
                <a:latin typeface="Poppins"/>
                <a:ea typeface="+mn-ea"/>
                <a:cs typeface="Poppins"/>
              </a:rPr>
              <a:t>September 2025 - February 2026</a:t>
            </a:r>
            <a:br>
              <a:rPr kumimoji="0" lang="en-US" b="1" i="0" u="none" strike="noStrike" kern="1200" cap="none" spc="0" normalizeH="0" baseline="0" noProof="0">
                <a:ln>
                  <a:noFill/>
                </a:ln>
                <a:effectLst/>
                <a:uLnTx/>
                <a:uFillTx/>
                <a:latin typeface="Poppins"/>
                <a:ea typeface="+mn-ea"/>
                <a:cs typeface="Poppins"/>
              </a:rPr>
            </a:br>
            <a:endParaRPr kumimoji="0" lang="en-US" b="1" i="0" u="none" strike="noStrike" kern="1200" cap="none" spc="0" normalizeH="0" baseline="0" noProof="0">
              <a:ln>
                <a:noFill/>
              </a:ln>
              <a:effectLst/>
              <a:uLnTx/>
              <a:uFillTx/>
              <a:latin typeface="Poppins"/>
              <a:ea typeface="+mn-ea"/>
              <a:cs typeface="Poppins"/>
            </a:endParaRPr>
          </a:p>
          <a:p>
            <a:pPr marL="285750" marR="0" lvl="0" indent="-285750" algn="l" defTabSz="914400" rtl="0" eaLnBrk="1" fontAlgn="base" latinLnBrk="0" hangingPunct="1">
              <a:lnSpc>
                <a:spcPts val="2250"/>
              </a:lnSpc>
              <a:spcBef>
                <a:spcPts val="0"/>
              </a:spcBef>
              <a:spcAft>
                <a:spcPts val="0"/>
              </a:spcAft>
              <a:buClrTx/>
              <a:buSzTx/>
              <a:buFont typeface="Wingdings" panose="05000000000000000000" pitchFamily="2" charset="2"/>
              <a:buChar char="Ø"/>
              <a:tabLst/>
              <a:defRPr/>
            </a:pPr>
            <a:r>
              <a:rPr kumimoji="0" lang="en-US" b="0" i="0" u="none" strike="noStrike" kern="1200" cap="none" spc="0" normalizeH="0" baseline="0" noProof="0">
                <a:ln>
                  <a:noFill/>
                </a:ln>
                <a:effectLst/>
                <a:uLnTx/>
                <a:uFillTx/>
                <a:latin typeface="Poppins"/>
                <a:ea typeface="+mn-ea"/>
                <a:cs typeface="Poppins"/>
              </a:rPr>
              <a:t>Participation is </a:t>
            </a:r>
            <a:r>
              <a:rPr kumimoji="0" lang="en-US" b="1" i="0" u="none" strike="noStrike" kern="1200" cap="none" spc="0" normalizeH="0" baseline="0" noProof="0">
                <a:ln>
                  <a:noFill/>
                </a:ln>
                <a:effectLst/>
                <a:uLnTx/>
                <a:uFillTx/>
                <a:latin typeface="Poppins"/>
                <a:ea typeface="+mn-ea"/>
                <a:cs typeface="Poppins"/>
              </a:rPr>
              <a:t>FREE</a:t>
            </a:r>
            <a:r>
              <a:rPr kumimoji="0" lang="en-US" b="0" i="0" u="none" strike="noStrike" kern="1200" cap="none" spc="0" normalizeH="0" baseline="0" noProof="0">
                <a:ln>
                  <a:noFill/>
                </a:ln>
                <a:effectLst/>
                <a:uLnTx/>
                <a:uFillTx/>
                <a:latin typeface="Poppins"/>
                <a:ea typeface="+mn-ea"/>
                <a:cs typeface="Poppins"/>
              </a:rPr>
              <a:t> and </a:t>
            </a:r>
            <a:r>
              <a:rPr kumimoji="0" lang="en-US" b="1" i="0" u="none" strike="noStrike" kern="1200" cap="none" spc="0" normalizeH="0" baseline="0" noProof="0">
                <a:ln>
                  <a:noFill/>
                </a:ln>
                <a:effectLst/>
                <a:uLnTx/>
                <a:uFillTx/>
                <a:latin typeface="Poppins"/>
                <a:ea typeface="+mn-ea"/>
                <a:cs typeface="Poppins"/>
              </a:rPr>
              <a:t>OPEN TO 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Poppins"/>
                <a:ea typeface="+mn-ea"/>
                <a:cs typeface="Poppins"/>
              </a:rPr>
              <a:t>​</a:t>
            </a:r>
            <a:endParaRPr kumimoji="0" lang="en-US" sz="1600" b="0" i="0" u="none" strike="noStrike" kern="1200" cap="none" spc="0" normalizeH="0" baseline="0" noProof="0">
              <a:ln>
                <a:noFill/>
              </a:ln>
              <a:effectLst/>
              <a:uLnTx/>
              <a:uFillTx/>
              <a:latin typeface="Poppins"/>
              <a:ea typeface="Poppins"/>
              <a:cs typeface="Poppins"/>
            </a:endParaRPr>
          </a:p>
        </p:txBody>
      </p:sp>
      <p:sp>
        <p:nvSpPr>
          <p:cNvPr id="8" name="TextBox 9">
            <a:extLst>
              <a:ext uri="{FF2B5EF4-FFF2-40B4-BE49-F238E27FC236}">
                <a16:creationId xmlns:a16="http://schemas.microsoft.com/office/drawing/2014/main" id="{773E1FB8-E9F8-B57E-9CED-E1AD1B2EEED7}"/>
              </a:ext>
            </a:extLst>
          </p:cNvPr>
          <p:cNvSpPr txBox="1"/>
          <p:nvPr/>
        </p:nvSpPr>
        <p:spPr>
          <a:xfrm>
            <a:off x="7040721" y="1143877"/>
            <a:ext cx="4206733" cy="504049"/>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2746F8"/>
                </a:solidFill>
                <a:effectLst/>
                <a:uLnTx/>
                <a:uFillTx/>
                <a:latin typeface="Poppins Bold"/>
                <a:ea typeface="+mn-ea"/>
                <a:cs typeface="Poppins Bold"/>
                <a:sym typeface="Poppins Bold"/>
              </a:rPr>
              <a:t>REGISTER TODAY!</a:t>
            </a: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1" name="Picture 20" descr="Blue text on a black background&#10;&#10;Description automatically generated">
            <a:extLst>
              <a:ext uri="{FF2B5EF4-FFF2-40B4-BE49-F238E27FC236}">
                <a16:creationId xmlns:a16="http://schemas.microsoft.com/office/drawing/2014/main" id="{7D897DA3-A071-9C0F-166A-A0F147C39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5191" y="121962"/>
            <a:ext cx="1567884" cy="855617"/>
          </a:xfrm>
          <a:prstGeom prst="rect">
            <a:avLst/>
          </a:prstGeom>
        </p:spPr>
      </p:pic>
      <p:sp>
        <p:nvSpPr>
          <p:cNvPr id="3" name="TextBox 2">
            <a:extLst>
              <a:ext uri="{FF2B5EF4-FFF2-40B4-BE49-F238E27FC236}">
                <a16:creationId xmlns:a16="http://schemas.microsoft.com/office/drawing/2014/main" id="{B97D2E0D-0625-C9AF-A79F-1BEADBCDB600}"/>
              </a:ext>
            </a:extLst>
          </p:cNvPr>
          <p:cNvSpPr txBox="1"/>
          <p:nvPr/>
        </p:nvSpPr>
        <p:spPr>
          <a:xfrm>
            <a:off x="243332" y="2071577"/>
            <a:ext cx="5852668" cy="1477328"/>
          </a:xfrm>
          <a:prstGeom prst="rect">
            <a:avLst/>
          </a:prstGeom>
          <a:noFill/>
        </p:spPr>
        <p:txBody>
          <a:bodyPr wrap="square" rtlCol="0">
            <a:spAutoFit/>
          </a:bodyPr>
          <a:lstStyle/>
          <a:p>
            <a:r>
              <a:rPr lang="en-US">
                <a:solidFill>
                  <a:schemeClr val="bg1"/>
                </a:solidFill>
              </a:rPr>
              <a:t>This ECHO program helps primary care clinicians navigate prostate cancer screening—covering when to screen, how to minimize harm, interpret PSA results, and refer appropriately—while fostering expert guidance and peer learning.</a:t>
            </a:r>
            <a:endParaRPr kumimoji="0" lang="en-US" sz="1800" b="0" i="0" u="none" strike="noStrike" kern="1200" cap="none" spc="0" normalizeH="0" baseline="0" noProof="0">
              <a:ln>
                <a:noFill/>
              </a:ln>
              <a:solidFill>
                <a:schemeClr val="bg1"/>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554F9393-75FB-20BA-31A4-CB2D359425D4}"/>
              </a:ext>
            </a:extLst>
          </p:cNvPr>
          <p:cNvPicPr>
            <a:picLocks noChangeAspect="1"/>
          </p:cNvPicPr>
          <p:nvPr/>
        </p:nvPicPr>
        <p:blipFill>
          <a:blip r:embed="rId4">
            <a:extLst>
              <a:ext uri="{28A0092B-C50C-407E-A947-70E740481C1C}">
                <a14:useLocalDpi xmlns:a14="http://schemas.microsoft.com/office/drawing/2010/main" val="0"/>
              </a:ext>
            </a:extLst>
          </a:blip>
          <a:srcRect l="12996" r="12996"/>
          <a:stretch/>
        </p:blipFill>
        <p:spPr>
          <a:xfrm>
            <a:off x="1136712" y="3711011"/>
            <a:ext cx="3144058" cy="2832173"/>
          </a:xfrm>
          <a:prstGeom prst="rect">
            <a:avLst/>
          </a:prstGeom>
          <a:ln>
            <a:noFill/>
          </a:ln>
          <a:effectLst>
            <a:softEdge rad="112500"/>
          </a:effectLst>
        </p:spPr>
      </p:pic>
      <p:pic>
        <p:nvPicPr>
          <p:cNvPr id="15" name="Picture 14">
            <a:extLst>
              <a:ext uri="{FF2B5EF4-FFF2-40B4-BE49-F238E27FC236}">
                <a16:creationId xmlns:a16="http://schemas.microsoft.com/office/drawing/2014/main" id="{7FFA1AAE-1D75-036E-4266-D90B441D34C9}"/>
              </a:ext>
            </a:extLst>
          </p:cNvPr>
          <p:cNvPicPr>
            <a:picLocks noChangeAspect="1"/>
          </p:cNvPicPr>
          <p:nvPr/>
        </p:nvPicPr>
        <p:blipFill>
          <a:blip r:embed="rId5">
            <a:extLst>
              <a:ext uri="{28A0092B-C50C-407E-A947-70E740481C1C}">
                <a14:useLocalDpi xmlns:a14="http://schemas.microsoft.com/office/drawing/2010/main" val="0"/>
              </a:ext>
            </a:extLst>
          </a:blip>
          <a:srcRect t="1937" b="1937"/>
          <a:stretch/>
        </p:blipFill>
        <p:spPr>
          <a:xfrm>
            <a:off x="7862221" y="3240255"/>
            <a:ext cx="2153689" cy="2070261"/>
          </a:xfrm>
          <a:prstGeom prst="rect">
            <a:avLst/>
          </a:prstGeom>
        </p:spPr>
      </p:pic>
      <p:sp>
        <p:nvSpPr>
          <p:cNvPr id="10" name="TextBox 9">
            <a:extLst>
              <a:ext uri="{FF2B5EF4-FFF2-40B4-BE49-F238E27FC236}">
                <a16:creationId xmlns:a16="http://schemas.microsoft.com/office/drawing/2014/main" id="{DB736736-BBDE-4EED-5C1C-6C7310E8CAE4}"/>
              </a:ext>
            </a:extLst>
          </p:cNvPr>
          <p:cNvSpPr txBox="1"/>
          <p:nvPr/>
        </p:nvSpPr>
        <p:spPr>
          <a:xfrm>
            <a:off x="7862221" y="5419018"/>
            <a:ext cx="2153689" cy="461665"/>
          </a:xfrm>
          <a:prstGeom prst="rect">
            <a:avLst/>
          </a:prstGeom>
          <a:noFill/>
        </p:spPr>
        <p:txBody>
          <a:bodyPr wrap="square" rtlCol="0">
            <a:spAutoFit/>
          </a:bodyPr>
          <a:lstStyle/>
          <a:p>
            <a:pPr algn="ctr"/>
            <a:r>
              <a:rPr lang="en-US" sz="2400" b="1">
                <a:solidFill>
                  <a:srgbClr val="2746F8"/>
                </a:solidFill>
                <a:latin typeface="Source Sans Pro" panose="020B0503030403020204" pitchFamily="34" charset="0"/>
                <a:hlinkClick r:id="rId6">
                  <a:extLst>
                    <a:ext uri="{A12FA001-AC4F-418D-AE19-62706E023703}">
                      <ahyp:hlinkClr xmlns:ahyp="http://schemas.microsoft.com/office/drawing/2018/hyperlinkcolor" val="tx"/>
                    </a:ext>
                  </a:extLst>
                </a:hlinkClick>
              </a:rPr>
              <a:t>LINK</a:t>
            </a:r>
            <a:endParaRPr lang="en-US" sz="2400" b="1">
              <a:solidFill>
                <a:srgbClr val="2746F8"/>
              </a:solidFill>
              <a:latin typeface="Source Sans Pro" panose="020B0503030403020204" pitchFamily="34" charset="0"/>
            </a:endParaRPr>
          </a:p>
        </p:txBody>
      </p:sp>
    </p:spTree>
    <p:extLst>
      <p:ext uri="{BB962C8B-B14F-4D97-AF65-F5344CB8AC3E}">
        <p14:creationId xmlns:p14="http://schemas.microsoft.com/office/powerpoint/2010/main" val="3372891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purple text with qr code&#10;&#10;AI-generated content may be incorrect.">
            <a:extLst>
              <a:ext uri="{FF2B5EF4-FFF2-40B4-BE49-F238E27FC236}">
                <a16:creationId xmlns:a16="http://schemas.microsoft.com/office/drawing/2014/main" id="{892E3094-86BC-1F25-969A-E50FEBFA9760}"/>
              </a:ext>
            </a:extLst>
          </p:cNvPr>
          <p:cNvPicPr>
            <a:picLocks noChangeAspect="1"/>
          </p:cNvPicPr>
          <p:nvPr/>
        </p:nvPicPr>
        <p:blipFill>
          <a:blip r:embed="rId2"/>
          <a:stretch>
            <a:fillRect/>
          </a:stretch>
        </p:blipFill>
        <p:spPr>
          <a:xfrm>
            <a:off x="0" y="0"/>
            <a:ext cx="5297805" cy="6858000"/>
          </a:xfrm>
          <a:prstGeom prst="rect">
            <a:avLst/>
          </a:prstGeom>
        </p:spPr>
      </p:pic>
      <p:sp>
        <p:nvSpPr>
          <p:cNvPr id="4" name="TextBox 9">
            <a:extLst>
              <a:ext uri="{FF2B5EF4-FFF2-40B4-BE49-F238E27FC236}">
                <a16:creationId xmlns:a16="http://schemas.microsoft.com/office/drawing/2014/main" id="{AD8CB242-64F9-4729-10E9-C851790B9F53}"/>
              </a:ext>
            </a:extLst>
          </p:cNvPr>
          <p:cNvSpPr txBox="1"/>
          <p:nvPr/>
        </p:nvSpPr>
        <p:spPr>
          <a:xfrm>
            <a:off x="6586481" y="1126452"/>
            <a:ext cx="4206733" cy="504049"/>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2746F8"/>
                </a:solidFill>
                <a:effectLst/>
                <a:uLnTx/>
                <a:uFillTx/>
                <a:latin typeface="Poppins Bold"/>
                <a:ea typeface="+mn-ea"/>
                <a:cs typeface="Poppins Bold"/>
                <a:sym typeface="Poppins Bold"/>
              </a:rPr>
              <a:t>REGISTER TODAY!</a:t>
            </a: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659BA781-1E11-3467-18D1-8BBFD6A0D29D}"/>
              </a:ext>
            </a:extLst>
          </p:cNvPr>
          <p:cNvSpPr txBox="1"/>
          <p:nvPr/>
        </p:nvSpPr>
        <p:spPr>
          <a:xfrm>
            <a:off x="6096000" y="2057400"/>
            <a:ext cx="5187696" cy="4401205"/>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Project ECHO virtual training series is designed to support primary care clinicians and multidisciplinary teams in cancer-related screening, risk management, and care coordination. </a:t>
            </a:r>
          </a:p>
          <a:p>
            <a:endParaRPr lang="en-US" sz="2000"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Each program features expert-led sessions, peer-to-peer learning, and practical tools to enhance clinical decision-making and improve patient outcomes. </a:t>
            </a:r>
          </a:p>
          <a:p>
            <a:endParaRPr lang="en-US" sz="2000"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Register for a program of your interest for </a:t>
            </a:r>
            <a:r>
              <a:rPr lang="en-US" sz="2000" b="1" dirty="0">
                <a:latin typeface="Poppins" panose="00000500000000000000" pitchFamily="2" charset="0"/>
                <a:cs typeface="Poppins" panose="00000500000000000000" pitchFamily="2" charset="0"/>
              </a:rPr>
              <a:t>FREE</a:t>
            </a:r>
            <a:r>
              <a:rPr lang="en-US" sz="2000" dirty="0">
                <a:latin typeface="Poppins" panose="00000500000000000000" pitchFamily="2" charset="0"/>
                <a:cs typeface="Poppins" panose="00000500000000000000" pitchFamily="2" charset="0"/>
              </a:rPr>
              <a:t> today.</a:t>
            </a:r>
          </a:p>
        </p:txBody>
      </p:sp>
      <p:sp>
        <p:nvSpPr>
          <p:cNvPr id="6" name="Right Triangle 5">
            <a:extLst>
              <a:ext uri="{FF2B5EF4-FFF2-40B4-BE49-F238E27FC236}">
                <a16:creationId xmlns:a16="http://schemas.microsoft.com/office/drawing/2014/main" id="{F75C48C7-6C0A-3977-0E24-7E378B765E77}"/>
              </a:ext>
            </a:extLst>
          </p:cNvPr>
          <p:cNvSpPr/>
          <p:nvPr/>
        </p:nvSpPr>
        <p:spPr>
          <a:xfrm rot="10800000">
            <a:off x="9208008" y="0"/>
            <a:ext cx="2996184" cy="2057400"/>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39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89247-FFB2-B0AB-81EC-4D745568B8FE}"/>
            </a:ext>
          </a:extLst>
        </p:cNvPr>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7807190A-D3AD-AEC2-BB35-06DC8D74A147}"/>
              </a:ext>
            </a:extLst>
          </p:cNvPr>
          <p:cNvSpPr txBox="1">
            <a:spLocks/>
          </p:cNvSpPr>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a:ln>
                <a:noFill/>
              </a:ln>
              <a:solidFill>
                <a:prstClr val="black"/>
              </a:solidFill>
              <a:effectLst/>
              <a:uLnTx/>
              <a:uFillTx/>
              <a:latin typeface="Poppins" pitchFamily="2" charset="77"/>
              <a:ea typeface="+mn-ea"/>
              <a:cs typeface="+mn-cs"/>
            </a:endParaRPr>
          </a:p>
        </p:txBody>
      </p:sp>
      <p:sp>
        <p:nvSpPr>
          <p:cNvPr id="2" name="Title 1">
            <a:extLst>
              <a:ext uri="{FF2B5EF4-FFF2-40B4-BE49-F238E27FC236}">
                <a16:creationId xmlns:a16="http://schemas.microsoft.com/office/drawing/2014/main" id="{118CB6E4-8926-B57B-1848-F52E9C2D0073}"/>
              </a:ext>
            </a:extLst>
          </p:cNvPr>
          <p:cNvSpPr txBox="1">
            <a:spLocks/>
          </p:cNvSpPr>
          <p:nvPr/>
        </p:nvSpPr>
        <p:spPr>
          <a:xfrm>
            <a:off x="219215" y="1499"/>
            <a:ext cx="11302014" cy="91306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600" b="1" kern="1200">
                <a:solidFill>
                  <a:srgbClr val="2746F8"/>
                </a:solidFill>
                <a:latin typeface="Poppins" pitchFamily="2" charset="77"/>
                <a:ea typeface="+mj-ea"/>
                <a:cs typeface="Poppins"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134994"/>
                </a:solidFill>
                <a:effectLst/>
                <a:uLnTx/>
                <a:uFillTx/>
                <a:latin typeface="Poppins"/>
                <a:ea typeface="+mj-ea"/>
                <a:cs typeface="Poppins"/>
              </a:rPr>
              <a:t>Stay Connected with ACS NPCRT</a:t>
            </a:r>
            <a:endParaRPr kumimoji="0" lang="en-US" sz="6600" b="1" i="0" u="none" strike="noStrike" kern="1200" cap="none" spc="0" normalizeH="0" baseline="0" noProof="0">
              <a:ln>
                <a:noFill/>
              </a:ln>
              <a:solidFill>
                <a:srgbClr val="2746F8"/>
              </a:solidFill>
              <a:effectLst/>
              <a:uLnTx/>
              <a:uFillTx/>
              <a:latin typeface="Poppins" pitchFamily="2" charset="77"/>
              <a:ea typeface="+mj-ea"/>
              <a:cs typeface="Poppins" pitchFamily="2" charset="77"/>
            </a:endParaRPr>
          </a:p>
        </p:txBody>
      </p:sp>
      <p:pic>
        <p:nvPicPr>
          <p:cNvPr id="4" name="Picture 3">
            <a:extLst>
              <a:ext uri="{FF2B5EF4-FFF2-40B4-BE49-F238E27FC236}">
                <a16:creationId xmlns:a16="http://schemas.microsoft.com/office/drawing/2014/main" id="{FCA91394-ACA1-190A-9827-CECDFF68A41B}"/>
              </a:ext>
            </a:extLst>
          </p:cNvPr>
          <p:cNvPicPr>
            <a:picLocks noChangeAspect="1"/>
          </p:cNvPicPr>
          <p:nvPr/>
        </p:nvPicPr>
        <p:blipFill>
          <a:blip r:embed="rId3"/>
          <a:srcRect/>
          <a:stretch/>
        </p:blipFill>
        <p:spPr>
          <a:xfrm>
            <a:off x="8817553" y="180461"/>
            <a:ext cx="2959393" cy="602128"/>
          </a:xfrm>
          <a:prstGeom prst="rect">
            <a:avLst/>
          </a:prstGeom>
        </p:spPr>
      </p:pic>
      <p:sp>
        <p:nvSpPr>
          <p:cNvPr id="13" name="TextBox 12">
            <a:extLst>
              <a:ext uri="{FF2B5EF4-FFF2-40B4-BE49-F238E27FC236}">
                <a16:creationId xmlns:a16="http://schemas.microsoft.com/office/drawing/2014/main" id="{AC9D4009-8BF1-77F3-09B2-52EA997BB466}"/>
              </a:ext>
            </a:extLst>
          </p:cNvPr>
          <p:cNvSpPr txBox="1"/>
          <p:nvPr/>
        </p:nvSpPr>
        <p:spPr>
          <a:xfrm>
            <a:off x="221651" y="1993854"/>
            <a:ext cx="5510956"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sng" strike="noStrike" kern="1200" cap="none" spc="0" normalizeH="0" baseline="0" noProof="0">
                <a:ln>
                  <a:noFill/>
                </a:ln>
                <a:solidFill>
                  <a:srgbClr val="00B7E0"/>
                </a:solidFill>
                <a:effectLst/>
                <a:uLnTx/>
                <a:uFillTx/>
                <a:latin typeface="Source Sans Pro"/>
                <a:ea typeface="Source Sans Pro"/>
                <a:cs typeface="+mn-cs"/>
              </a:rPr>
              <a:t>Website:</a:t>
            </a:r>
            <a:r>
              <a:rPr kumimoji="0" lang="en-US" sz="2800" b="1" i="0" u="none" strike="noStrike" kern="1200" cap="none" spc="0" normalizeH="0" baseline="0" noProof="0">
                <a:ln>
                  <a:noFill/>
                </a:ln>
                <a:solidFill>
                  <a:srgbClr val="00B7E0"/>
                </a:solidFill>
                <a:effectLst/>
                <a:uLnTx/>
                <a:uFillTx/>
                <a:latin typeface="Source Sans Pro"/>
                <a:ea typeface="Source Sans Pro"/>
                <a:cs typeface="+mn-cs"/>
              </a:rPr>
              <a:t> </a:t>
            </a:r>
            <a:r>
              <a:rPr kumimoji="0" lang="en-US" sz="2800" b="0" i="0" u="none" strike="noStrike" kern="1200" cap="none" spc="0" normalizeH="0" baseline="0" noProof="0">
                <a:ln>
                  <a:noFill/>
                </a:ln>
                <a:solidFill>
                  <a:srgbClr val="002060"/>
                </a:solidFill>
                <a:effectLst/>
                <a:uLnTx/>
                <a:uFillTx/>
                <a:latin typeface="Source Sans Pro"/>
                <a:ea typeface="Source Sans Pro"/>
                <a:cs typeface="+mn-cs"/>
              </a:rPr>
              <a:t>npcrt.org</a:t>
            </a:r>
            <a:endParaRPr kumimoji="0" lang="en-US" sz="1800" b="0" i="0" u="none" strike="noStrike" kern="1200" cap="none" spc="0" normalizeH="0" baseline="0" noProof="0">
              <a:ln>
                <a:noFill/>
              </a:ln>
              <a:solidFill>
                <a:srgbClr val="002060"/>
              </a:solidFill>
              <a:effectLst/>
              <a:uLnTx/>
              <a:uFillTx/>
              <a:latin typeface="Source Sans Pro"/>
              <a:ea typeface="Source Sans Pro"/>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sng" strike="noStrike" kern="1200" cap="none" spc="0" normalizeH="0" baseline="0" noProof="0">
                <a:ln>
                  <a:noFill/>
                </a:ln>
                <a:solidFill>
                  <a:srgbClr val="00B7E0"/>
                </a:solidFill>
                <a:effectLst/>
                <a:uLnTx/>
                <a:uFillTx/>
                <a:latin typeface="Source Sans Pro"/>
                <a:ea typeface="Source Sans Pro"/>
                <a:cs typeface="+mn-cs"/>
              </a:rPr>
              <a:t>LinkedIn:</a:t>
            </a:r>
            <a:r>
              <a:rPr kumimoji="0" lang="en-US" sz="2800" b="1" i="0" u="none" strike="noStrike" kern="1200" cap="none" spc="0" normalizeH="0" baseline="0" noProof="0">
                <a:ln>
                  <a:noFill/>
                </a:ln>
                <a:solidFill>
                  <a:srgbClr val="00B7E0"/>
                </a:solidFill>
                <a:effectLst/>
                <a:uLnTx/>
                <a:uFillTx/>
                <a:latin typeface="Source Sans Pro"/>
                <a:ea typeface="Source Sans Pro"/>
                <a:cs typeface="+mn-cs"/>
              </a:rPr>
              <a:t> </a:t>
            </a:r>
            <a:r>
              <a:rPr kumimoji="0" lang="en-US" sz="2800" b="0" i="0" u="none" strike="noStrike" kern="1200" cap="none" spc="0" normalizeH="0" baseline="0" noProof="0">
                <a:ln>
                  <a:noFill/>
                </a:ln>
                <a:solidFill>
                  <a:srgbClr val="002060"/>
                </a:solidFill>
                <a:effectLst/>
                <a:uLnTx/>
                <a:uFillTx/>
                <a:latin typeface="Source Sans Pro"/>
                <a:ea typeface="Source Sans Pro"/>
                <a:cs typeface="+mn-cs"/>
              </a:rPr>
              <a:t>American Cancer Society National Prostate Cancer Roundtable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sng" strike="noStrike" kern="1200" cap="none" spc="0" normalizeH="0" baseline="0" noProof="0">
                <a:ln>
                  <a:noFill/>
                </a:ln>
                <a:solidFill>
                  <a:srgbClr val="00B7E0"/>
                </a:solidFill>
                <a:effectLst/>
                <a:uLnTx/>
                <a:uFillTx/>
                <a:latin typeface="Source Sans Pro"/>
                <a:ea typeface="Source Sans Pro"/>
                <a:cs typeface="+mn-cs"/>
              </a:rPr>
              <a:t>X:</a:t>
            </a:r>
            <a:r>
              <a:rPr kumimoji="0" lang="en-US" sz="2800" b="1" i="0" u="none" strike="noStrike" kern="1200" cap="none" spc="0" normalizeH="0" baseline="0" noProof="0">
                <a:ln>
                  <a:noFill/>
                </a:ln>
                <a:solidFill>
                  <a:srgbClr val="00B7E0"/>
                </a:solidFill>
                <a:effectLst/>
                <a:uLnTx/>
                <a:uFillTx/>
                <a:latin typeface="Source Sans Pro"/>
                <a:ea typeface="Source Sans Pro"/>
                <a:cs typeface="+mn-cs"/>
              </a:rPr>
              <a:t> </a:t>
            </a:r>
            <a:r>
              <a:rPr kumimoji="0" lang="en-US" sz="2800" b="0" i="0" u="none" strike="noStrike" kern="1200" cap="none" spc="0" normalizeH="0" baseline="0" noProof="0">
                <a:ln>
                  <a:noFill/>
                </a:ln>
                <a:solidFill>
                  <a:srgbClr val="002060"/>
                </a:solidFill>
                <a:effectLst/>
                <a:uLnTx/>
                <a:uFillTx/>
                <a:latin typeface="Source Sans Pro"/>
                <a:ea typeface="Source Sans Pro"/>
                <a:cs typeface="+mn-cs"/>
              </a:rPr>
              <a:t>@NPCRTnews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sng" strike="noStrike" kern="1200" cap="none" spc="0" normalizeH="0" baseline="0" noProof="0">
                <a:ln>
                  <a:noFill/>
                </a:ln>
                <a:solidFill>
                  <a:srgbClr val="00B7E0"/>
                </a:solidFill>
                <a:effectLst/>
                <a:uLnTx/>
                <a:uFillTx/>
                <a:latin typeface="Source Sans Pro"/>
                <a:ea typeface="Source Sans Pro"/>
                <a:cs typeface="+mn-cs"/>
              </a:rPr>
              <a:t>Newsletter:</a:t>
            </a:r>
            <a:r>
              <a:rPr kumimoji="0" lang="en-US" sz="2800" b="1" i="0" u="none" strike="noStrike" kern="1200" cap="none" spc="0" normalizeH="0" baseline="0" noProof="0">
                <a:ln>
                  <a:noFill/>
                </a:ln>
                <a:solidFill>
                  <a:srgbClr val="00B7E0"/>
                </a:solidFill>
                <a:effectLst/>
                <a:uLnTx/>
                <a:uFillTx/>
                <a:latin typeface="Source Sans Pro"/>
                <a:ea typeface="Source Sans Pro"/>
                <a:cs typeface="+mn-cs"/>
              </a:rPr>
              <a:t> </a:t>
            </a:r>
            <a:r>
              <a:rPr kumimoji="0" lang="en-US" sz="2800" b="0" i="0" u="none" strike="noStrike" kern="1200" cap="none" spc="0" normalizeH="0" baseline="0" noProof="0">
                <a:ln>
                  <a:noFill/>
                </a:ln>
                <a:solidFill>
                  <a:srgbClr val="002060"/>
                </a:solidFill>
                <a:effectLst/>
                <a:uLnTx/>
                <a:uFillTx/>
                <a:latin typeface="Source Sans Pro"/>
                <a:ea typeface="Source Sans Pro"/>
                <a:cs typeface="+mn-cs"/>
              </a:rPr>
              <a:t>Sign up at npcrt.org/about-us/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srgbClr val="134993"/>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29C73554-8CBC-EEFF-84E4-650B1796AB18}"/>
              </a:ext>
            </a:extLst>
          </p:cNvPr>
          <p:cNvSpPr/>
          <p:nvPr/>
        </p:nvSpPr>
        <p:spPr>
          <a:xfrm>
            <a:off x="0" y="0"/>
            <a:ext cx="1277325" cy="301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ign with text on it&#10;&#10;AI-generated content may be incorrect.">
            <a:extLst>
              <a:ext uri="{FF2B5EF4-FFF2-40B4-BE49-F238E27FC236}">
                <a16:creationId xmlns:a16="http://schemas.microsoft.com/office/drawing/2014/main" id="{82DACBE7-8DC2-89D1-F518-BEA21EBC23B0}"/>
              </a:ext>
            </a:extLst>
          </p:cNvPr>
          <p:cNvPicPr>
            <a:picLocks noChangeAspect="1"/>
          </p:cNvPicPr>
          <p:nvPr/>
        </p:nvPicPr>
        <p:blipFill>
          <a:blip r:embed="rId4"/>
          <a:stretch>
            <a:fillRect/>
          </a:stretch>
        </p:blipFill>
        <p:spPr>
          <a:xfrm>
            <a:off x="5954503" y="1561996"/>
            <a:ext cx="5726099" cy="3817399"/>
          </a:xfrm>
          <a:prstGeom prst="rect">
            <a:avLst/>
          </a:prstGeom>
        </p:spPr>
      </p:pic>
    </p:spTree>
    <p:extLst>
      <p:ext uri="{BB962C8B-B14F-4D97-AF65-F5344CB8AC3E}">
        <p14:creationId xmlns:p14="http://schemas.microsoft.com/office/powerpoint/2010/main" val="362508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octor weighing patient">
            <a:extLst>
              <a:ext uri="{FF2B5EF4-FFF2-40B4-BE49-F238E27FC236}">
                <a16:creationId xmlns:a16="http://schemas.microsoft.com/office/drawing/2014/main" id="{7C2D9B77-1432-CEEE-D61E-E8C5B4D90861}"/>
              </a:ext>
            </a:extLst>
          </p:cNvPr>
          <p:cNvPicPr>
            <a:picLocks noChangeAspect="1"/>
          </p:cNvPicPr>
          <p:nvPr/>
        </p:nvPicPr>
        <p:blipFill>
          <a:blip r:embed="rId2"/>
          <a:stretch>
            <a:fillRect/>
          </a:stretch>
        </p:blipFill>
        <p:spPr>
          <a:xfrm>
            <a:off x="5734050" y="0"/>
            <a:ext cx="10414299" cy="6934200"/>
          </a:xfrm>
          <a:prstGeom prst="rect">
            <a:avLst/>
          </a:prstGeom>
        </p:spPr>
      </p:pic>
      <p:sp>
        <p:nvSpPr>
          <p:cNvPr id="4" name="Rectangle 17">
            <a:extLst>
              <a:ext uri="{FF2B5EF4-FFF2-40B4-BE49-F238E27FC236}">
                <a16:creationId xmlns:a16="http://schemas.microsoft.com/office/drawing/2014/main" id="{B27D3ADA-4EFC-E615-1018-0ED52E81661B}"/>
              </a:ext>
            </a:extLst>
          </p:cNvPr>
          <p:cNvSpPr/>
          <p:nvPr/>
        </p:nvSpPr>
        <p:spPr>
          <a:xfrm>
            <a:off x="5250584" y="4966323"/>
            <a:ext cx="2504317" cy="189167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00B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7">
            <a:extLst>
              <a:ext uri="{FF2B5EF4-FFF2-40B4-BE49-F238E27FC236}">
                <a16:creationId xmlns:a16="http://schemas.microsoft.com/office/drawing/2014/main" id="{E268885D-085D-098B-F05D-24B446FF7115}"/>
              </a:ext>
            </a:extLst>
          </p:cNvPr>
          <p:cNvSpPr/>
          <p:nvPr/>
        </p:nvSpPr>
        <p:spPr>
          <a:xfrm>
            <a:off x="-11874" y="-289"/>
            <a:ext cx="8270050" cy="6858289"/>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13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E2507A8-5ABB-AB79-E5CD-54CDEC7B6B83}"/>
              </a:ext>
            </a:extLst>
          </p:cNvPr>
          <p:cNvSpPr txBox="1">
            <a:spLocks/>
          </p:cNvSpPr>
          <p:nvPr/>
        </p:nvSpPr>
        <p:spPr>
          <a:xfrm>
            <a:off x="421777" y="3146804"/>
            <a:ext cx="6881066" cy="989245"/>
          </a:xfrm>
          <a:prstGeom prst="rect">
            <a:avLst/>
          </a:prstGeom>
        </p:spPr>
        <p:txBody>
          <a:bodyPr vert="horz" wrap="square" lIns="0" tIns="0" rIns="0" bIns="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7020"/>
              </a:lnSpc>
            </a:pPr>
            <a:r>
              <a:rPr lang="en-US" sz="8800" b="1">
                <a:solidFill>
                  <a:schemeClr val="bg1"/>
                </a:solidFill>
                <a:latin typeface="Poppins" pitchFamily="2" charset="77"/>
                <a:cs typeface="Poppins" pitchFamily="2" charset="77"/>
              </a:rPr>
              <a:t>Thank You</a:t>
            </a:r>
          </a:p>
        </p:txBody>
      </p:sp>
      <p:pic>
        <p:nvPicPr>
          <p:cNvPr id="5" name="Picture 4">
            <a:extLst>
              <a:ext uri="{FF2B5EF4-FFF2-40B4-BE49-F238E27FC236}">
                <a16:creationId xmlns:a16="http://schemas.microsoft.com/office/drawing/2014/main" id="{D2F7EE9C-36FC-1399-08DE-4175B9ADA3B2}"/>
              </a:ext>
            </a:extLst>
          </p:cNvPr>
          <p:cNvPicPr>
            <a:picLocks noChangeAspect="1"/>
          </p:cNvPicPr>
          <p:nvPr/>
        </p:nvPicPr>
        <p:blipFill>
          <a:blip r:embed="rId3"/>
          <a:srcRect/>
          <a:stretch/>
        </p:blipFill>
        <p:spPr>
          <a:xfrm>
            <a:off x="421777" y="420230"/>
            <a:ext cx="4593405" cy="934588"/>
          </a:xfrm>
          <a:prstGeom prst="rect">
            <a:avLst/>
          </a:prstGeom>
        </p:spPr>
      </p:pic>
      <p:sp>
        <p:nvSpPr>
          <p:cNvPr id="6" name="TextBox 5">
            <a:extLst>
              <a:ext uri="{FF2B5EF4-FFF2-40B4-BE49-F238E27FC236}">
                <a16:creationId xmlns:a16="http://schemas.microsoft.com/office/drawing/2014/main" id="{D2809CEA-D317-2636-EFB6-06DB12C7F183}"/>
              </a:ext>
            </a:extLst>
          </p:cNvPr>
          <p:cNvSpPr txBox="1"/>
          <p:nvPr/>
        </p:nvSpPr>
        <p:spPr>
          <a:xfrm>
            <a:off x="565608" y="6431682"/>
            <a:ext cx="3714161" cy="400110"/>
          </a:xfrm>
          <a:prstGeom prst="rect">
            <a:avLst/>
          </a:prstGeom>
          <a:noFill/>
        </p:spPr>
        <p:txBody>
          <a:bodyPr wrap="square" rtlCol="0">
            <a:spAutoFit/>
          </a:bodyPr>
          <a:lstStyle/>
          <a:p>
            <a:pPr algn="ctr"/>
            <a:r>
              <a:rPr lang="en-US" sz="2000" b="1">
                <a:solidFill>
                  <a:srgbClr val="00B7E0"/>
                </a:solidFill>
                <a:latin typeface="Poppins" panose="00000500000000000000" pitchFamily="2" charset="0"/>
                <a:cs typeface="Poppins" panose="00000500000000000000" pitchFamily="2" charset="0"/>
              </a:rPr>
              <a:t>Npcrt.org</a:t>
            </a:r>
          </a:p>
        </p:txBody>
      </p:sp>
    </p:spTree>
    <p:extLst>
      <p:ext uri="{BB962C8B-B14F-4D97-AF65-F5344CB8AC3E}">
        <p14:creationId xmlns:p14="http://schemas.microsoft.com/office/powerpoint/2010/main" val="1897977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3232-09A9-7C42-DBA2-5AB94595D99C}"/>
              </a:ext>
            </a:extLst>
          </p:cNvPr>
          <p:cNvSpPr>
            <a:spLocks noGrp="1"/>
          </p:cNvSpPr>
          <p:nvPr>
            <p:ph type="title"/>
          </p:nvPr>
        </p:nvSpPr>
        <p:spPr>
          <a:xfrm>
            <a:off x="275587" y="1886723"/>
            <a:ext cx="8451913" cy="2545342"/>
          </a:xfrm>
        </p:spPr>
        <p:txBody>
          <a:bodyPr/>
          <a:lstStyle/>
          <a:p>
            <a:r>
              <a:rPr lang="en-US" sz="3200" dirty="0">
                <a:latin typeface="Source Sans Pro"/>
                <a:ea typeface="Source Sans Pro"/>
                <a:cs typeface="Poppins"/>
              </a:rPr>
              <a:t>- Develop a working knowledge of how genetics and genomics can be applied in this setting to improve patient outcomes.</a:t>
            </a:r>
            <a:br>
              <a:rPr lang="en-US" sz="3200" dirty="0">
                <a:latin typeface="Source Sans Pro"/>
                <a:ea typeface="Source Sans Pro"/>
                <a:cs typeface="Poppins"/>
              </a:rPr>
            </a:br>
            <a:br>
              <a:rPr lang="en-US" sz="3200" dirty="0">
                <a:latin typeface="Source Sans Pro"/>
                <a:ea typeface="Source Sans Pro"/>
                <a:cs typeface="Poppins"/>
              </a:rPr>
            </a:br>
            <a:r>
              <a:rPr lang="en-US" sz="3200" dirty="0">
                <a:latin typeface="Source Sans Pro"/>
                <a:ea typeface="Source Sans Pro"/>
                <a:cs typeface="Poppins"/>
              </a:rPr>
              <a:t>- Learn about recently approved advances in therapy for late-stage prostate cancer.</a:t>
            </a:r>
            <a:br>
              <a:rPr lang="en-US" sz="3200" dirty="0">
                <a:latin typeface="Source Sans Pro"/>
                <a:ea typeface="Source Sans Pro"/>
                <a:cs typeface="Poppins"/>
              </a:rPr>
            </a:br>
            <a:br>
              <a:rPr lang="en-US" sz="3200" dirty="0">
                <a:latin typeface="Source Sans Pro"/>
                <a:ea typeface="Source Sans Pro"/>
                <a:cs typeface="Poppins"/>
              </a:rPr>
            </a:br>
            <a:r>
              <a:rPr lang="en-US" sz="3200" dirty="0">
                <a:latin typeface="Source Sans Pro"/>
                <a:ea typeface="Source Sans Pro"/>
                <a:cs typeface="Poppins"/>
              </a:rPr>
              <a:t>- Understand how PSMA-PET tracing and other radiologic and </a:t>
            </a:r>
            <a:r>
              <a:rPr lang="en-US" sz="3200" dirty="0" err="1">
                <a:latin typeface="Source Sans Pro"/>
                <a:ea typeface="Source Sans Pro"/>
                <a:cs typeface="Poppins"/>
              </a:rPr>
              <a:t>theranostic</a:t>
            </a:r>
            <a:r>
              <a:rPr lang="en-US" sz="3200" dirty="0">
                <a:latin typeface="Source Sans Pro"/>
                <a:ea typeface="Source Sans Pro"/>
                <a:cs typeface="Poppins"/>
              </a:rPr>
              <a:t> modalities have changed the management of advanced </a:t>
            </a:r>
            <a:br>
              <a:rPr lang="en-US" sz="3200" dirty="0">
                <a:latin typeface="Source Sans Pro"/>
                <a:ea typeface="Source Sans Pro"/>
                <a:cs typeface="Poppins"/>
              </a:rPr>
            </a:br>
            <a:r>
              <a:rPr lang="en-US" sz="3200" dirty="0">
                <a:latin typeface="Source Sans Pro"/>
                <a:ea typeface="Source Sans Pro"/>
                <a:cs typeface="Poppins"/>
              </a:rPr>
              <a:t>prostate cancer.</a:t>
            </a:r>
          </a:p>
        </p:txBody>
      </p:sp>
      <p:sp>
        <p:nvSpPr>
          <p:cNvPr id="3" name="Slide Number Placeholder 2">
            <a:extLst>
              <a:ext uri="{FF2B5EF4-FFF2-40B4-BE49-F238E27FC236}">
                <a16:creationId xmlns:a16="http://schemas.microsoft.com/office/drawing/2014/main" id="{082F1928-2EFE-0A32-A858-869FE0E7D1D7}"/>
              </a:ext>
            </a:extLst>
          </p:cNvPr>
          <p:cNvSpPr>
            <a:spLocks noGrp="1"/>
          </p:cNvSpPr>
          <p:nvPr>
            <p:ph type="sldNum" sz="quarter" idx="4"/>
          </p:nvPr>
        </p:nvSpPr>
        <p:spPr/>
        <p:txBody>
          <a:bodyPr/>
          <a:lstStyle/>
          <a:p>
            <a:fld id="{9091AC62-753B-3240-A76B-ED140B7F97AA}" type="slidenum">
              <a:rPr lang="en-US" smtClean="0"/>
              <a:pPr/>
              <a:t>5</a:t>
            </a:fld>
            <a:endParaRPr lang="en-US"/>
          </a:p>
        </p:txBody>
      </p:sp>
      <p:sp>
        <p:nvSpPr>
          <p:cNvPr id="4" name="Text Placeholder 3">
            <a:extLst>
              <a:ext uri="{FF2B5EF4-FFF2-40B4-BE49-F238E27FC236}">
                <a16:creationId xmlns:a16="http://schemas.microsoft.com/office/drawing/2014/main" id="{36160087-F31A-2543-AE99-DABB0EED61E0}"/>
              </a:ext>
            </a:extLst>
          </p:cNvPr>
          <p:cNvSpPr>
            <a:spLocks noGrp="1"/>
          </p:cNvSpPr>
          <p:nvPr>
            <p:ph type="body" sz="quarter" idx="14"/>
          </p:nvPr>
        </p:nvSpPr>
        <p:spPr/>
        <p:txBody>
          <a:bodyPr/>
          <a:lstStyle/>
          <a:p>
            <a:r>
              <a:rPr lang="en-US"/>
              <a:t>Learning Objectives</a:t>
            </a:r>
          </a:p>
        </p:txBody>
      </p:sp>
      <p:pic>
        <p:nvPicPr>
          <p:cNvPr id="5" name="Picture 4">
            <a:extLst>
              <a:ext uri="{FF2B5EF4-FFF2-40B4-BE49-F238E27FC236}">
                <a16:creationId xmlns:a16="http://schemas.microsoft.com/office/drawing/2014/main" id="{3EA2A57B-9296-FB96-5146-CC972D2C73AD}"/>
              </a:ext>
            </a:extLst>
          </p:cNvPr>
          <p:cNvPicPr>
            <a:picLocks noChangeAspect="1"/>
          </p:cNvPicPr>
          <p:nvPr/>
        </p:nvPicPr>
        <p:blipFill>
          <a:blip r:embed="rId2"/>
          <a:srcRect/>
          <a:stretch/>
        </p:blipFill>
        <p:spPr>
          <a:xfrm>
            <a:off x="9338351" y="2679981"/>
            <a:ext cx="2195281" cy="2396683"/>
          </a:xfrm>
          <a:prstGeom prst="rect">
            <a:avLst/>
          </a:prstGeom>
        </p:spPr>
      </p:pic>
    </p:spTree>
    <p:extLst>
      <p:ext uri="{BB962C8B-B14F-4D97-AF65-F5344CB8AC3E}">
        <p14:creationId xmlns:p14="http://schemas.microsoft.com/office/powerpoint/2010/main" val="3734699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9DDC4-03E1-08D8-946D-AE2BB245259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6DDB02E-84CA-941E-5450-6862D9C04912}"/>
              </a:ext>
            </a:extLst>
          </p:cNvPr>
          <p:cNvSpPr txBox="1"/>
          <p:nvPr/>
        </p:nvSpPr>
        <p:spPr>
          <a:xfrm>
            <a:off x="4548227" y="4920059"/>
            <a:ext cx="30955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63982"/>
                </a:solidFill>
                <a:effectLst/>
                <a:uLnTx/>
                <a:uFillTx/>
                <a:latin typeface="Source Sans Pro"/>
                <a:ea typeface="Source Sans Pro"/>
                <a:cs typeface="Calibri"/>
              </a:rPr>
              <a:t>Lucas Brand,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63982"/>
                </a:solidFill>
                <a:effectLst/>
                <a:uLnTx/>
                <a:uFillTx/>
                <a:latin typeface="Source Sans Pro"/>
                <a:ea typeface="Source Sans Pro"/>
                <a:cs typeface="Calibri"/>
              </a:rPr>
              <a:t>Strategic Director, NPCRT</a:t>
            </a:r>
          </a:p>
        </p:txBody>
      </p:sp>
      <p:sp>
        <p:nvSpPr>
          <p:cNvPr id="2" name="TextBox 1">
            <a:extLst>
              <a:ext uri="{FF2B5EF4-FFF2-40B4-BE49-F238E27FC236}">
                <a16:creationId xmlns:a16="http://schemas.microsoft.com/office/drawing/2014/main" id="{746F8DDC-432B-9B5D-E30B-43F83841F9A9}"/>
              </a:ext>
            </a:extLst>
          </p:cNvPr>
          <p:cNvSpPr txBox="1"/>
          <p:nvPr/>
        </p:nvSpPr>
        <p:spPr>
          <a:xfrm>
            <a:off x="415054" y="406145"/>
            <a:ext cx="8325144" cy="500137"/>
          </a:xfrm>
          <a:prstGeom prst="rect">
            <a:avLst/>
          </a:prstGeom>
          <a:noFill/>
        </p:spPr>
        <p:txBody>
          <a:bodyPr wrap="square" lIns="0" tIns="0" rIns="0" bIns="0" rtlCol="0" anchor="t">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4000" b="1" i="0" u="none" strike="noStrike" kern="1200" cap="none" spc="0" normalizeH="0" baseline="0" noProof="0">
                <a:ln>
                  <a:noFill/>
                </a:ln>
                <a:solidFill>
                  <a:srgbClr val="134994"/>
                </a:solidFill>
                <a:effectLst/>
                <a:uLnTx/>
                <a:uFillTx/>
                <a:latin typeface="Poppins" pitchFamily="2" charset="77"/>
                <a:ea typeface="+mn-ea"/>
                <a:cs typeface="Poppins" pitchFamily="2" charset="77"/>
              </a:rPr>
              <a:t>ACS NPCRT Team Members</a:t>
            </a:r>
          </a:p>
        </p:txBody>
      </p:sp>
      <p:pic>
        <p:nvPicPr>
          <p:cNvPr id="4" name="Picture 3">
            <a:extLst>
              <a:ext uri="{FF2B5EF4-FFF2-40B4-BE49-F238E27FC236}">
                <a16:creationId xmlns:a16="http://schemas.microsoft.com/office/drawing/2014/main" id="{6B4B1C0B-1EFA-38EF-DBA8-1FFB1871823C}"/>
              </a:ext>
            </a:extLst>
          </p:cNvPr>
          <p:cNvPicPr>
            <a:picLocks noChangeAspect="1"/>
          </p:cNvPicPr>
          <p:nvPr/>
        </p:nvPicPr>
        <p:blipFill>
          <a:blip r:embed="rId3"/>
          <a:srcRect/>
          <a:stretch/>
        </p:blipFill>
        <p:spPr>
          <a:xfrm>
            <a:off x="8817553" y="180461"/>
            <a:ext cx="2959393" cy="602128"/>
          </a:xfrm>
          <a:prstGeom prst="rect">
            <a:avLst/>
          </a:prstGeom>
        </p:spPr>
      </p:pic>
      <p:sp>
        <p:nvSpPr>
          <p:cNvPr id="5" name="TextBox 4">
            <a:extLst>
              <a:ext uri="{FF2B5EF4-FFF2-40B4-BE49-F238E27FC236}">
                <a16:creationId xmlns:a16="http://schemas.microsoft.com/office/drawing/2014/main" id="{728D82D8-F5AE-2228-C4ED-881947AF8968}"/>
              </a:ext>
            </a:extLst>
          </p:cNvPr>
          <p:cNvSpPr txBox="1"/>
          <p:nvPr/>
        </p:nvSpPr>
        <p:spPr>
          <a:xfrm>
            <a:off x="719514" y="4903532"/>
            <a:ext cx="309554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63982"/>
                </a:solidFill>
                <a:effectLst/>
                <a:uLnTx/>
                <a:uFillTx/>
                <a:latin typeface="Source Sans Pro"/>
                <a:ea typeface="Source Sans Pro"/>
                <a:cs typeface="Calibri"/>
              </a:rPr>
              <a:t>Sarah </a:t>
            </a:r>
            <a:r>
              <a:rPr kumimoji="0" lang="en-US" sz="2000" b="1" i="0" u="none" strike="noStrike" kern="1200" cap="none" spc="0" normalizeH="0" baseline="0" noProof="0" err="1">
                <a:ln>
                  <a:noFill/>
                </a:ln>
                <a:solidFill>
                  <a:srgbClr val="763982"/>
                </a:solidFill>
                <a:effectLst/>
                <a:uLnTx/>
                <a:uFillTx/>
                <a:latin typeface="Source Sans Pro"/>
                <a:ea typeface="Source Sans Pro"/>
                <a:cs typeface="Calibri"/>
              </a:rPr>
              <a:t>Shafir</a:t>
            </a:r>
            <a:r>
              <a:rPr kumimoji="0" lang="en-US" sz="2000" b="1" i="0" u="none" strike="noStrike" kern="1200" cap="none" spc="0" normalizeH="0" baseline="0" noProof="0">
                <a:ln>
                  <a:noFill/>
                </a:ln>
                <a:solidFill>
                  <a:srgbClr val="763982"/>
                </a:solidFill>
                <a:effectLst/>
                <a:uLnTx/>
                <a:uFillTx/>
                <a:latin typeface="Source Sans Pro"/>
                <a:ea typeface="Source Sans Pro"/>
                <a:cs typeface="Calibri"/>
              </a:rPr>
              <a:t>, MPH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63982"/>
                </a:solidFill>
                <a:effectLst/>
                <a:uLnTx/>
                <a:uFillTx/>
                <a:latin typeface="Source Sans Pro"/>
                <a:ea typeface="Source Sans Pro"/>
                <a:cs typeface="Calibri"/>
              </a:rPr>
              <a:t>VP, National Roundtables and Coalitions</a:t>
            </a:r>
            <a:endParaRPr kumimoji="0" lang="en-US" sz="2000" b="0" i="0" u="none" strike="noStrike" kern="1200" cap="none" spc="0" normalizeH="0" baseline="0" noProof="0">
              <a:ln>
                <a:noFill/>
              </a:ln>
              <a:solidFill>
                <a:srgbClr val="763982"/>
              </a:solidFill>
              <a:effectLst/>
              <a:uLnTx/>
              <a:uFillTx/>
              <a:latin typeface="Source Sans Pro"/>
              <a:ea typeface="Source Sans Pro"/>
              <a:cs typeface="+mn-cs"/>
            </a:endParaRPr>
          </a:p>
        </p:txBody>
      </p:sp>
      <p:sp>
        <p:nvSpPr>
          <p:cNvPr id="6" name="TextBox 5">
            <a:extLst>
              <a:ext uri="{FF2B5EF4-FFF2-40B4-BE49-F238E27FC236}">
                <a16:creationId xmlns:a16="http://schemas.microsoft.com/office/drawing/2014/main" id="{4B3D1291-44A2-E7BF-6C31-133FB1B22533}"/>
              </a:ext>
            </a:extLst>
          </p:cNvPr>
          <p:cNvSpPr txBox="1"/>
          <p:nvPr/>
        </p:nvSpPr>
        <p:spPr>
          <a:xfrm>
            <a:off x="8376940" y="4903532"/>
            <a:ext cx="30955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763882"/>
                </a:solidFill>
                <a:effectLst/>
                <a:uLnTx/>
                <a:uFillTx/>
                <a:latin typeface="Source Sans Pro"/>
                <a:ea typeface="Source Sans Pro"/>
                <a:cs typeface="Calibri"/>
              </a:rPr>
              <a:t>Nyyah</a:t>
            </a:r>
            <a:r>
              <a:rPr kumimoji="0" lang="en-US" sz="2000" b="1" i="0" u="none" strike="noStrike" kern="1200" cap="none" spc="0" normalizeH="0" baseline="0" noProof="0">
                <a:ln>
                  <a:noFill/>
                </a:ln>
                <a:solidFill>
                  <a:srgbClr val="763882"/>
                </a:solidFill>
                <a:effectLst/>
                <a:uLnTx/>
                <a:uFillTx/>
                <a:latin typeface="Source Sans Pro"/>
                <a:ea typeface="Source Sans Pro"/>
                <a:cs typeface="Calibri"/>
              </a:rPr>
              <a:t> Green, MPH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63882"/>
                </a:solidFill>
                <a:effectLst/>
                <a:uLnTx/>
                <a:uFillTx/>
                <a:latin typeface="Source Sans Pro"/>
                <a:ea typeface="Source Sans Pro"/>
                <a:cs typeface="Calibri"/>
              </a:rPr>
              <a:t>Program Manager, NPCRT</a:t>
            </a:r>
          </a:p>
        </p:txBody>
      </p:sp>
      <p:pic>
        <p:nvPicPr>
          <p:cNvPr id="16" name="Picture 15" descr="A person in a red and white suit&#10;&#10;Description automatically generated">
            <a:extLst>
              <a:ext uri="{FF2B5EF4-FFF2-40B4-BE49-F238E27FC236}">
                <a16:creationId xmlns:a16="http://schemas.microsoft.com/office/drawing/2014/main" id="{219B52C5-6741-7747-34A7-E78F1E3F10BE}"/>
              </a:ext>
            </a:extLst>
          </p:cNvPr>
          <p:cNvPicPr>
            <a:picLocks noChangeAspect="1"/>
          </p:cNvPicPr>
          <p:nvPr/>
        </p:nvPicPr>
        <p:blipFill>
          <a:blip r:embed="rId4"/>
          <a:srcRect l="60173" t="26387" r="14865" b="19883"/>
          <a:stretch/>
        </p:blipFill>
        <p:spPr>
          <a:xfrm>
            <a:off x="1019243" y="1745267"/>
            <a:ext cx="2493316" cy="3018821"/>
          </a:xfrm>
          <a:prstGeom prst="rect">
            <a:avLst/>
          </a:prstGeom>
          <a:ln w="25400">
            <a:solidFill>
              <a:srgbClr val="00B7E0"/>
            </a:solidFill>
          </a:ln>
        </p:spPr>
      </p:pic>
      <p:pic>
        <p:nvPicPr>
          <p:cNvPr id="18" name="Picture 17" descr="A person in a suit and tie&#10;&#10;Description automatically generated">
            <a:extLst>
              <a:ext uri="{FF2B5EF4-FFF2-40B4-BE49-F238E27FC236}">
                <a16:creationId xmlns:a16="http://schemas.microsoft.com/office/drawing/2014/main" id="{FDF9FB69-2683-ADA9-DF09-1820B23D95C6}"/>
              </a:ext>
            </a:extLst>
          </p:cNvPr>
          <p:cNvPicPr>
            <a:picLocks noChangeAspect="1"/>
          </p:cNvPicPr>
          <p:nvPr/>
        </p:nvPicPr>
        <p:blipFill>
          <a:blip r:embed="rId5"/>
          <a:srcRect t="1765" b="17116"/>
          <a:stretch/>
        </p:blipFill>
        <p:spPr>
          <a:xfrm>
            <a:off x="4856789" y="1745267"/>
            <a:ext cx="2478422" cy="3018822"/>
          </a:xfrm>
          <a:prstGeom prst="rect">
            <a:avLst/>
          </a:prstGeom>
          <a:ln w="25400">
            <a:solidFill>
              <a:srgbClr val="00B7E0"/>
            </a:solidFill>
          </a:ln>
        </p:spPr>
      </p:pic>
      <p:pic>
        <p:nvPicPr>
          <p:cNvPr id="7" name="Picture 6" descr="A person in a black dress&#10;&#10;Description automatically generated">
            <a:extLst>
              <a:ext uri="{FF2B5EF4-FFF2-40B4-BE49-F238E27FC236}">
                <a16:creationId xmlns:a16="http://schemas.microsoft.com/office/drawing/2014/main" id="{649FE120-46A1-9F41-9974-E03B1DF44836}"/>
              </a:ext>
            </a:extLst>
          </p:cNvPr>
          <p:cNvPicPr>
            <a:picLocks noChangeAspect="1"/>
          </p:cNvPicPr>
          <p:nvPr/>
        </p:nvPicPr>
        <p:blipFill>
          <a:blip r:embed="rId6"/>
          <a:srcRect b="3067"/>
          <a:stretch/>
        </p:blipFill>
        <p:spPr>
          <a:xfrm>
            <a:off x="8660482" y="1745266"/>
            <a:ext cx="2493317" cy="3018821"/>
          </a:xfrm>
          <a:prstGeom prst="rect">
            <a:avLst/>
          </a:prstGeom>
          <a:ln w="25400">
            <a:solidFill>
              <a:srgbClr val="00B7E0"/>
            </a:solidFill>
          </a:ln>
        </p:spPr>
      </p:pic>
      <p:sp>
        <p:nvSpPr>
          <p:cNvPr id="3" name="Rectangle 2">
            <a:extLst>
              <a:ext uri="{FF2B5EF4-FFF2-40B4-BE49-F238E27FC236}">
                <a16:creationId xmlns:a16="http://schemas.microsoft.com/office/drawing/2014/main" id="{99B7B097-9665-08B9-4D94-D4876EA5D3A1}"/>
              </a:ext>
            </a:extLst>
          </p:cNvPr>
          <p:cNvSpPr/>
          <p:nvPr/>
        </p:nvSpPr>
        <p:spPr>
          <a:xfrm>
            <a:off x="0" y="0"/>
            <a:ext cx="1277325" cy="3010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556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499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p:txBody>
          <a:bodyPr lIns="0" tIns="0" rIns="0" bIns="0" anchor="ctr">
            <a:noAutofit/>
          </a:bodyPr>
          <a:lstStyle/>
          <a:p>
            <a:r>
              <a:rPr lang="en-US"/>
              <a:t>Pre-Test Poll</a:t>
            </a:r>
          </a:p>
        </p:txBody>
      </p:sp>
      <p:sp>
        <p:nvSpPr>
          <p:cNvPr id="3" name="Slide Number Placeholder 2">
            <a:extLst>
              <a:ext uri="{FF2B5EF4-FFF2-40B4-BE49-F238E27FC236}">
                <a16:creationId xmlns:a16="http://schemas.microsoft.com/office/drawing/2014/main" id="{77D80228-1D49-C7AA-5C3E-85C98E1530D1}"/>
              </a:ext>
            </a:extLst>
          </p:cNvPr>
          <p:cNvSpPr>
            <a:spLocks noGrp="1"/>
          </p:cNvSpPr>
          <p:nvPr>
            <p:ph type="sldNum" sz="quarter" idx="4"/>
          </p:nvPr>
        </p:nvSpPr>
        <p:spPr/>
        <p:txBody>
          <a:bodyPr/>
          <a:lstStyle/>
          <a:p>
            <a:fld id="{9091AC62-753B-3240-A76B-ED140B7F97AA}" type="slidenum">
              <a:rPr lang="en-US" smtClean="0">
                <a:solidFill>
                  <a:srgbClr val="FFFFFF"/>
                </a:solidFill>
              </a:rPr>
              <a:pPr/>
              <a:t>7</a:t>
            </a:fld>
            <a:endParaRPr lang="en-US">
              <a:solidFill>
                <a:srgbClr val="FFFFFF"/>
              </a:solidFill>
            </a:endParaRPr>
          </a:p>
        </p:txBody>
      </p:sp>
      <p:pic>
        <p:nvPicPr>
          <p:cNvPr id="4" name="Picture 3">
            <a:extLst>
              <a:ext uri="{FF2B5EF4-FFF2-40B4-BE49-F238E27FC236}">
                <a16:creationId xmlns:a16="http://schemas.microsoft.com/office/drawing/2014/main" id="{FFB5613B-48C7-E97A-17ED-C6515AE7CEBF}"/>
              </a:ext>
            </a:extLst>
          </p:cNvPr>
          <p:cNvPicPr>
            <a:picLocks noChangeAspect="1"/>
          </p:cNvPicPr>
          <p:nvPr/>
        </p:nvPicPr>
        <p:blipFill>
          <a:blip r:embed="rId2"/>
          <a:srcRect/>
          <a:stretch/>
        </p:blipFill>
        <p:spPr>
          <a:xfrm>
            <a:off x="7180257" y="440248"/>
            <a:ext cx="4593405" cy="934588"/>
          </a:xfrm>
          <a:prstGeom prst="rect">
            <a:avLst/>
          </a:prstGeom>
        </p:spPr>
      </p:pic>
    </p:spTree>
    <p:extLst>
      <p:ext uri="{BB962C8B-B14F-4D97-AF65-F5344CB8AC3E}">
        <p14:creationId xmlns:p14="http://schemas.microsoft.com/office/powerpoint/2010/main" val="2782780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D03EEE-997D-B941-96A3-0AB8865E6374}"/>
              </a:ext>
            </a:extLst>
          </p:cNvPr>
          <p:cNvSpPr>
            <a:spLocks noGrp="1"/>
          </p:cNvSpPr>
          <p:nvPr>
            <p:ph type="sldNum" sz="quarter" idx="4"/>
          </p:nvPr>
        </p:nvSpPr>
        <p:spPr/>
        <p:txBody>
          <a:bodyPr/>
          <a:lstStyle/>
          <a:p>
            <a:fld id="{9091AC62-753B-3240-A76B-ED140B7F97AA}" type="slidenum">
              <a:rPr lang="en-US" smtClean="0"/>
              <a:pPr/>
              <a:t>8</a:t>
            </a:fld>
            <a:endParaRPr lang="en-US"/>
          </a:p>
        </p:txBody>
      </p:sp>
      <p:sp>
        <p:nvSpPr>
          <p:cNvPr id="2" name="TextBox 1">
            <a:extLst>
              <a:ext uri="{FF2B5EF4-FFF2-40B4-BE49-F238E27FC236}">
                <a16:creationId xmlns:a16="http://schemas.microsoft.com/office/drawing/2014/main" id="{C73C605A-9017-23DE-E53A-999F242E2E2E}"/>
              </a:ext>
            </a:extLst>
          </p:cNvPr>
          <p:cNvSpPr txBox="1"/>
          <p:nvPr/>
        </p:nvSpPr>
        <p:spPr>
          <a:xfrm>
            <a:off x="418130" y="442117"/>
            <a:ext cx="5603979" cy="769441"/>
          </a:xfrm>
          <a:prstGeom prst="rect">
            <a:avLst/>
          </a:prstGeom>
          <a:noFill/>
        </p:spPr>
        <p:txBody>
          <a:bodyPr wrap="square" rtlCol="0">
            <a:spAutoFit/>
          </a:bodyPr>
          <a:lstStyle/>
          <a:p>
            <a:r>
              <a:rPr lang="en-US" sz="4400" b="1">
                <a:solidFill>
                  <a:srgbClr val="134994"/>
                </a:solidFill>
                <a:latin typeface="Poppins" panose="00000500000000000000" pitchFamily="2" charset="0"/>
                <a:cs typeface="Poppins" panose="00000500000000000000" pitchFamily="2" charset="0"/>
              </a:rPr>
              <a:t>Meet The Experts</a:t>
            </a:r>
          </a:p>
        </p:txBody>
      </p:sp>
      <p:sp>
        <p:nvSpPr>
          <p:cNvPr id="7" name="TextBox 6">
            <a:extLst>
              <a:ext uri="{FF2B5EF4-FFF2-40B4-BE49-F238E27FC236}">
                <a16:creationId xmlns:a16="http://schemas.microsoft.com/office/drawing/2014/main" id="{325E55E7-780C-4ECE-1232-180019FADE2A}"/>
              </a:ext>
            </a:extLst>
          </p:cNvPr>
          <p:cNvSpPr txBox="1"/>
          <p:nvPr/>
        </p:nvSpPr>
        <p:spPr>
          <a:xfrm>
            <a:off x="2443757" y="5380672"/>
            <a:ext cx="6105236" cy="1477328"/>
          </a:xfrm>
          <a:prstGeom prst="rect">
            <a:avLst/>
          </a:prstGeom>
          <a:noFill/>
        </p:spPr>
        <p:txBody>
          <a:bodyPr wrap="square">
            <a:spAutoFit/>
          </a:bodyPr>
          <a:lstStyle/>
          <a:p>
            <a:pPr algn="ctr" rtl="0">
              <a:buNone/>
            </a:pPr>
            <a:r>
              <a:rPr lang="en-US" b="1" dirty="0">
                <a:solidFill>
                  <a:srgbClr val="FFFFFF"/>
                </a:solidFill>
              </a:rPr>
              <a:t>William K. Oh</a:t>
            </a:r>
            <a:r>
              <a:rPr lang="en-US" b="1" i="0" dirty="0">
                <a:solidFill>
                  <a:srgbClr val="FFFFFF"/>
                </a:solidFill>
                <a:effectLst/>
              </a:rPr>
              <a:t>, MD</a:t>
            </a:r>
          </a:p>
          <a:p>
            <a:pPr algn="ctr"/>
            <a:r>
              <a:rPr lang="en-US" dirty="0">
                <a:solidFill>
                  <a:schemeClr val="bg1"/>
                </a:solidFill>
              </a:rPr>
              <a:t>Director of Precision Medicine,</a:t>
            </a:r>
          </a:p>
          <a:p>
            <a:pPr algn="ctr"/>
            <a:r>
              <a:rPr lang="en-US" i="1" dirty="0">
                <a:solidFill>
                  <a:schemeClr val="bg1"/>
                </a:solidFill>
              </a:rPr>
              <a:t>Yale Cancer Center &amp; Smilow Cancer Hospital</a:t>
            </a:r>
            <a:r>
              <a:rPr lang="en-US" dirty="0">
                <a:solidFill>
                  <a:schemeClr val="bg1"/>
                </a:solidFill>
              </a:rPr>
              <a:t>. </a:t>
            </a:r>
          </a:p>
          <a:p>
            <a:pPr algn="ctr"/>
            <a:r>
              <a:rPr lang="en-US" dirty="0">
                <a:solidFill>
                  <a:schemeClr val="bg1"/>
                </a:solidFill>
              </a:rPr>
              <a:t>Service Line Medical Director,</a:t>
            </a:r>
          </a:p>
          <a:p>
            <a:pPr algn="ctr"/>
            <a:r>
              <a:rPr lang="en-US" i="1" dirty="0">
                <a:solidFill>
                  <a:schemeClr val="bg1"/>
                </a:solidFill>
              </a:rPr>
              <a:t>Smilow Cancer Hospital at Greenwich Hospital</a:t>
            </a:r>
            <a:endParaRPr lang="en-US" dirty="0">
              <a:solidFill>
                <a:schemeClr val="bg1"/>
              </a:solidFill>
            </a:endParaRPr>
          </a:p>
        </p:txBody>
      </p:sp>
      <p:pic>
        <p:nvPicPr>
          <p:cNvPr id="5" name="Picture 4" descr="A person wearing glasses and a suit&#10;&#10;AI-generated content may be incorrect.">
            <a:extLst>
              <a:ext uri="{FF2B5EF4-FFF2-40B4-BE49-F238E27FC236}">
                <a16:creationId xmlns:a16="http://schemas.microsoft.com/office/drawing/2014/main" id="{7EF0A6D3-7084-D757-B634-5877C38DBBE5}"/>
              </a:ext>
            </a:extLst>
          </p:cNvPr>
          <p:cNvPicPr>
            <a:picLocks noChangeAspect="1"/>
          </p:cNvPicPr>
          <p:nvPr/>
        </p:nvPicPr>
        <p:blipFill>
          <a:blip r:embed="rId2"/>
          <a:stretch>
            <a:fillRect/>
          </a:stretch>
        </p:blipFill>
        <p:spPr>
          <a:xfrm>
            <a:off x="3547872" y="1970960"/>
            <a:ext cx="3897006" cy="3332559"/>
          </a:xfrm>
          <a:prstGeom prst="rect">
            <a:avLst/>
          </a:prstGeom>
        </p:spPr>
      </p:pic>
    </p:spTree>
    <p:extLst>
      <p:ext uri="{BB962C8B-B14F-4D97-AF65-F5344CB8AC3E}">
        <p14:creationId xmlns:p14="http://schemas.microsoft.com/office/powerpoint/2010/main" val="249958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35D1A-B610-279C-71B8-A4F397923A1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2AE667-A33E-7B50-DBDB-809F43285AD8}"/>
              </a:ext>
            </a:extLst>
          </p:cNvPr>
          <p:cNvSpPr>
            <a:spLocks noGrp="1"/>
          </p:cNvSpPr>
          <p:nvPr>
            <p:ph type="sldNum" sz="quarter" idx="4"/>
          </p:nvPr>
        </p:nvSpPr>
        <p:spPr/>
        <p:txBody>
          <a:bodyPr/>
          <a:lstStyle/>
          <a:p>
            <a:fld id="{9091AC62-753B-3240-A76B-ED140B7F97AA}" type="slidenum">
              <a:rPr lang="en-US" smtClean="0"/>
              <a:pPr/>
              <a:t>9</a:t>
            </a:fld>
            <a:endParaRPr lang="en-US"/>
          </a:p>
        </p:txBody>
      </p:sp>
      <p:sp>
        <p:nvSpPr>
          <p:cNvPr id="2" name="TextBox 1">
            <a:extLst>
              <a:ext uri="{FF2B5EF4-FFF2-40B4-BE49-F238E27FC236}">
                <a16:creationId xmlns:a16="http://schemas.microsoft.com/office/drawing/2014/main" id="{7B979B10-8F4E-E851-DDEE-8157FB174293}"/>
              </a:ext>
            </a:extLst>
          </p:cNvPr>
          <p:cNvSpPr txBox="1"/>
          <p:nvPr/>
        </p:nvSpPr>
        <p:spPr>
          <a:xfrm>
            <a:off x="418130" y="442117"/>
            <a:ext cx="5603979" cy="769441"/>
          </a:xfrm>
          <a:prstGeom prst="rect">
            <a:avLst/>
          </a:prstGeom>
          <a:noFill/>
        </p:spPr>
        <p:txBody>
          <a:bodyPr wrap="square" rtlCol="0">
            <a:spAutoFit/>
          </a:bodyPr>
          <a:lstStyle/>
          <a:p>
            <a:r>
              <a:rPr lang="en-US" sz="4400" b="1">
                <a:solidFill>
                  <a:srgbClr val="134994"/>
                </a:solidFill>
                <a:latin typeface="Poppins" panose="00000500000000000000" pitchFamily="2" charset="0"/>
                <a:cs typeface="Poppins" panose="00000500000000000000" pitchFamily="2" charset="0"/>
              </a:rPr>
              <a:t>Meet The Experts</a:t>
            </a:r>
          </a:p>
        </p:txBody>
      </p:sp>
      <p:sp>
        <p:nvSpPr>
          <p:cNvPr id="5" name="TextBox 4">
            <a:extLst>
              <a:ext uri="{FF2B5EF4-FFF2-40B4-BE49-F238E27FC236}">
                <a16:creationId xmlns:a16="http://schemas.microsoft.com/office/drawing/2014/main" id="{90726F05-4D01-C0EA-D86A-958870FAD36F}"/>
              </a:ext>
            </a:extLst>
          </p:cNvPr>
          <p:cNvSpPr txBox="1"/>
          <p:nvPr/>
        </p:nvSpPr>
        <p:spPr>
          <a:xfrm>
            <a:off x="2424541" y="5634849"/>
            <a:ext cx="6105236" cy="923330"/>
          </a:xfrm>
          <a:prstGeom prst="rect">
            <a:avLst/>
          </a:prstGeom>
          <a:noFill/>
        </p:spPr>
        <p:txBody>
          <a:bodyPr wrap="square">
            <a:spAutoFit/>
          </a:bodyPr>
          <a:lstStyle/>
          <a:p>
            <a:pPr algn="ctr" rtl="0">
              <a:buNone/>
            </a:pPr>
            <a:r>
              <a:rPr lang="en-US" b="1" i="0" dirty="0">
                <a:solidFill>
                  <a:srgbClr val="FFFFFF"/>
                </a:solidFill>
                <a:effectLst/>
              </a:rPr>
              <a:t>Evan Y. Yu, MD</a:t>
            </a:r>
          </a:p>
          <a:p>
            <a:pPr algn="ctr"/>
            <a:r>
              <a:rPr lang="en-US" dirty="0">
                <a:solidFill>
                  <a:schemeClr val="bg1"/>
                </a:solidFill>
              </a:rPr>
              <a:t>Section Head and Professor, Clinical Research Division,</a:t>
            </a:r>
            <a:r>
              <a:rPr lang="en-US" i="1" dirty="0">
                <a:solidFill>
                  <a:schemeClr val="bg1"/>
                </a:solidFill>
              </a:rPr>
              <a:t> </a:t>
            </a:r>
            <a:endParaRPr lang="en-US" dirty="0">
              <a:solidFill>
                <a:schemeClr val="bg1"/>
              </a:solidFill>
            </a:endParaRPr>
          </a:p>
          <a:p>
            <a:pPr algn="ctr"/>
            <a:r>
              <a:rPr lang="en-US" i="1" dirty="0">
                <a:solidFill>
                  <a:schemeClr val="bg1"/>
                </a:solidFill>
              </a:rPr>
              <a:t>Fred Hutchinson Cancer Center</a:t>
            </a:r>
            <a:endParaRPr lang="en-US" dirty="0">
              <a:solidFill>
                <a:schemeClr val="bg1"/>
              </a:solidFill>
            </a:endParaRPr>
          </a:p>
        </p:txBody>
      </p:sp>
      <p:pic>
        <p:nvPicPr>
          <p:cNvPr id="7" name="Picture 6" descr="A person in a suit and tie&#10;&#10;AI-generated content may be incorrect.">
            <a:extLst>
              <a:ext uri="{FF2B5EF4-FFF2-40B4-BE49-F238E27FC236}">
                <a16:creationId xmlns:a16="http://schemas.microsoft.com/office/drawing/2014/main" id="{BEB4685B-7471-4285-B586-9C853A55E8A8}"/>
              </a:ext>
            </a:extLst>
          </p:cNvPr>
          <p:cNvPicPr>
            <a:picLocks noChangeAspect="1"/>
          </p:cNvPicPr>
          <p:nvPr/>
        </p:nvPicPr>
        <p:blipFill>
          <a:blip r:embed="rId2"/>
          <a:stretch>
            <a:fillRect/>
          </a:stretch>
        </p:blipFill>
        <p:spPr>
          <a:xfrm>
            <a:off x="3305339" y="2441448"/>
            <a:ext cx="4521756" cy="2916936"/>
          </a:xfrm>
          <a:prstGeom prst="rect">
            <a:avLst/>
          </a:prstGeom>
        </p:spPr>
      </p:pic>
    </p:spTree>
    <p:extLst>
      <p:ext uri="{BB962C8B-B14F-4D97-AF65-F5344CB8AC3E}">
        <p14:creationId xmlns:p14="http://schemas.microsoft.com/office/powerpoint/2010/main" val="4192436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50"/>
</p:tagLst>
</file>

<file path=ppt/tags/tag2.xml><?xml version="1.0" encoding="utf-8"?>
<p:tagLst xmlns:a="http://schemas.openxmlformats.org/drawingml/2006/main" xmlns:r="http://schemas.openxmlformats.org/officeDocument/2006/relationships" xmlns:p="http://schemas.openxmlformats.org/presentationml/2006/main">
  <p:tag name="AS_UNIQUEID" val="550"/>
</p:tagLst>
</file>

<file path=ppt/theme/theme1.xml><?xml version="1.0" encoding="utf-8"?>
<a:theme xmlns:a="http://schemas.openxmlformats.org/drawingml/2006/main" name="ACS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ACS Content">
  <a:themeElements>
    <a:clrScheme name="Custom 3">
      <a:dk1>
        <a:srgbClr val="000000"/>
      </a:dk1>
      <a:lt1>
        <a:sysClr val="window" lastClr="FFFFFF"/>
      </a:lt1>
      <a:dk2>
        <a:srgbClr val="000000"/>
      </a:dk2>
      <a:lt2>
        <a:srgbClr val="F6F6F6"/>
      </a:lt2>
      <a:accent1>
        <a:srgbClr val="2746F8"/>
      </a:accent1>
      <a:accent2>
        <a:srgbClr val="FF0000"/>
      </a:accent2>
      <a:accent3>
        <a:srgbClr val="012169"/>
      </a:accent3>
      <a:accent4>
        <a:srgbClr val="B2F2FF"/>
      </a:accent4>
      <a:accent5>
        <a:srgbClr val="63666A"/>
      </a:accent5>
      <a:accent6>
        <a:srgbClr val="F6F6F6"/>
      </a:accent6>
      <a:hlink>
        <a:srgbClr val="2746F8"/>
      </a:hlink>
      <a:folHlink>
        <a:srgbClr val="01216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ue Trapezoid with Log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ed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lue Trapezoid with Red Bar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Custom 1">
      <a:dk1>
        <a:srgbClr val="000000"/>
      </a:dk1>
      <a:lt1>
        <a:srgbClr val="FFFFFF"/>
      </a:lt1>
      <a:dk2>
        <a:srgbClr val="0E2841"/>
      </a:dk2>
      <a:lt2>
        <a:srgbClr val="E8E8E8"/>
      </a:lt2>
      <a:accent1>
        <a:srgbClr val="134993"/>
      </a:accent1>
      <a:accent2>
        <a:srgbClr val="00B7E0"/>
      </a:accent2>
      <a:accent3>
        <a:srgbClr val="763882"/>
      </a:accent3>
      <a:accent4>
        <a:srgbClr val="BCBEC0"/>
      </a:accent4>
      <a:accent5>
        <a:srgbClr val="2746F8"/>
      </a:accent5>
      <a:accent6>
        <a:srgbClr val="636669"/>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479B47D-C4AD-1F49-9E7F-3FCB57612028}">
  <we:reference id="wa200000729" version="3.19.222.0" store="en-US" storeType="OMEX"/>
  <we:alternateReferences>
    <we:reference id="WA200000729" version="3.19.222.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1ef61ff-1dc9-4ca7-b845-84ac7e98c186" xsi:nil="true"/>
    <lcf76f155ced4ddcb4097134ff3c332f xmlns="e129a00c-9292-4451-9308-ea75f7972fd5">
      <Terms xmlns="http://schemas.microsoft.com/office/infopath/2007/PartnerControls"/>
    </lcf76f155ced4ddcb4097134ff3c332f>
    <NoteforNNRTMaster xmlns="e129a00c-9292-4451-9308-ea75f7972fd5" xsi:nil="true"/>
    <Comments xmlns="e129a00c-9292-4451-9308-ea75f7972fd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B09572A5A76944878447A7D97D9235" ma:contentTypeVersion="21" ma:contentTypeDescription="Create a new document." ma:contentTypeScope="" ma:versionID="3e06ab589056204f622a5b51aaa8c8c7">
  <xsd:schema xmlns:xsd="http://www.w3.org/2001/XMLSchema" xmlns:xs="http://www.w3.org/2001/XMLSchema" xmlns:p="http://schemas.microsoft.com/office/2006/metadata/properties" xmlns:ns2="a785ad58-1d57-4f8a-aa71-77170459bd0d" xmlns:ns3="e129a00c-9292-4451-9308-ea75f7972fd5" xmlns:ns4="11ef61ff-1dc9-4ca7-b845-84ac7e98c186" targetNamespace="http://schemas.microsoft.com/office/2006/metadata/properties" ma:root="true" ma:fieldsID="11ef7bb2c7ba125c6cc5a5a13b35b61d" ns2:_="" ns3:_="" ns4:_="">
    <xsd:import namespace="a785ad58-1d57-4f8a-aa71-77170459bd0d"/>
    <xsd:import namespace="e129a00c-9292-4451-9308-ea75f7972fd5"/>
    <xsd:import namespace="11ef61ff-1dc9-4ca7-b845-84ac7e98c186"/>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lcf76f155ced4ddcb4097134ff3c332f" minOccurs="0"/>
                <xsd:element ref="ns4:TaxCatchAll" minOccurs="0"/>
                <xsd:element ref="ns3:MediaServiceOCR" minOccurs="0"/>
                <xsd:element ref="ns3:MediaServiceLocation" minOccurs="0"/>
                <xsd:element ref="ns3:MediaServiceObjectDetectorVersions" minOccurs="0"/>
                <xsd:element ref="ns3:MediaServiceSearchProperties" minOccurs="0"/>
                <xsd:element ref="ns3:Comments" minOccurs="0"/>
                <xsd:element ref="ns3:NoteforNNRTMaste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5ad58-1d57-4f8a-aa71-77170459bd0d" elementFormDefault="qualified">
    <xsd:import namespace="http://schemas.microsoft.com/office/2006/documentManagement/types"/>
    <xsd:import namespace="http://schemas.microsoft.com/office/infopath/2007/PartnerControls"/>
    <xsd:element name="SharedWithUsers" ma:index="8" nillable="true" ma:displayName="Shared With" ma:internalName="_x0024_Resources_x003a_core_x002c_SharedWithFieldDisplayName_x003b_"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29a00c-9292-4451-9308-ea75f7972fd5"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a09e083-f52d-4221-b916-d53bc4fb30bc"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Comments" ma:index="25" nillable="true" ma:displayName="Journal Title" ma:format="Dropdown" ma:internalName="Comments">
      <xsd:simpleType>
        <xsd:restriction base="dms:Text">
          <xsd:maxLength value="255"/>
        </xsd:restriction>
      </xsd:simpleType>
    </xsd:element>
    <xsd:element name="NoteforNNRTMaster" ma:index="26" nillable="true" ma:displayName="Note for NNRT Master" ma:description="Please see Steering Committee tab - the GREEN highlighted areas - 3 new SC Members and 2 cycled off the week of 1/25/2025" ma:format="Dropdown" ma:internalName="NoteforNNRTMaster">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ef61ff-1dc9-4ca7-b845-84ac7e98c186"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8f8d558-b538-425a-abfd-7991596b2426}" ma:internalName="TaxCatchAll" ma:showField="CatchAllData" ma:web="11ef61ff-1dc9-4ca7-b845-84ac7e98c1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1B4870-5454-4535-9389-0C8ABB95F270}">
  <ds:schemaRefs>
    <ds:schemaRef ds:uri="http://schemas.microsoft.com/sharepoint/v3/contenttype/forms"/>
  </ds:schemaRefs>
</ds:datastoreItem>
</file>

<file path=customXml/itemProps2.xml><?xml version="1.0" encoding="utf-8"?>
<ds:datastoreItem xmlns:ds="http://schemas.openxmlformats.org/officeDocument/2006/customXml" ds:itemID="{322026DA-29E2-49D6-A5B6-6482F0359335}">
  <ds:schemaRefs>
    <ds:schemaRef ds:uri="http://www.w3.org/XML/1998/namespace"/>
    <ds:schemaRef ds:uri="http://schemas.microsoft.com/office/2006/documentManagement/types"/>
    <ds:schemaRef ds:uri="a785ad58-1d57-4f8a-aa71-77170459bd0d"/>
    <ds:schemaRef ds:uri="e129a00c-9292-4451-9308-ea75f7972fd5"/>
    <ds:schemaRef ds:uri="http://purl.org/dc/dcmitype/"/>
    <ds:schemaRef ds:uri="11ef61ff-1dc9-4ca7-b845-84ac7e98c186"/>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9687FD28-6C5A-4C7B-A25C-EB68A1053E5D}">
  <ds:schemaRefs>
    <ds:schemaRef ds:uri="11ef61ff-1dc9-4ca7-b845-84ac7e98c186"/>
    <ds:schemaRef ds:uri="a785ad58-1d57-4f8a-aa71-77170459bd0d"/>
    <ds:schemaRef ds:uri="e129a00c-9292-4451-9308-ea75f7972f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9809</TotalTime>
  <Words>2072</Words>
  <Application>Microsoft Office PowerPoint</Application>
  <PresentationFormat>Widescreen</PresentationFormat>
  <Paragraphs>311</Paragraphs>
  <Slides>43</Slides>
  <Notes>11</Notes>
  <HiddenSlides>0</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43</vt:i4>
      </vt:variant>
    </vt:vector>
  </HeadingPairs>
  <TitlesOfParts>
    <vt:vector size="71" baseType="lpstr">
      <vt:lpstr>Aptos Display</vt:lpstr>
      <vt:lpstr>Aptos</vt:lpstr>
      <vt:lpstr>Wingdings</vt:lpstr>
      <vt:lpstr>Poppins Bold</vt:lpstr>
      <vt:lpstr>Lato</vt:lpstr>
      <vt:lpstr>Source Sans Pro Light</vt:lpstr>
      <vt:lpstr>Source Sans Pro</vt:lpstr>
      <vt:lpstr>Poppins</vt:lpstr>
      <vt:lpstr>Calibri</vt:lpstr>
      <vt:lpstr>Times New Roman</vt:lpstr>
      <vt:lpstr>Arial</vt:lpstr>
      <vt:lpstr>Helvetica Light</vt:lpstr>
      <vt:lpstr>Arial Narrow</vt:lpstr>
      <vt:lpstr>Georgia</vt:lpstr>
      <vt:lpstr>Raleway</vt:lpstr>
      <vt:lpstr>Calibri Light</vt:lpstr>
      <vt:lpstr>ACS Content</vt:lpstr>
      <vt:lpstr>blank</vt:lpstr>
      <vt:lpstr>1_Blue Trapezoid with Logo</vt:lpstr>
      <vt:lpstr>2_Office Theme</vt:lpstr>
      <vt:lpstr>1_Dark Blue Background Main</vt:lpstr>
      <vt:lpstr>Dark Blue Background Main</vt:lpstr>
      <vt:lpstr>Red Background Main</vt:lpstr>
      <vt:lpstr>Blue Trapezoid with Red Bar Main</vt:lpstr>
      <vt:lpstr>1_Office Theme</vt:lpstr>
      <vt:lpstr>Office 2013 - 2022 Theme</vt:lpstr>
      <vt:lpstr>2_Custom Design</vt:lpstr>
      <vt:lpstr>1_ACS Content</vt:lpstr>
      <vt:lpstr>September 3,  2025 1:30pm-2:30pm ET</vt:lpstr>
      <vt:lpstr>PowerPoint Presentation</vt:lpstr>
      <vt:lpstr>PowerPoint Presentation</vt:lpstr>
      <vt:lpstr>PowerPoint Presentation</vt:lpstr>
      <vt:lpstr>- Develop a working knowledge of how genetics and genomics can be applied in this setting to improve patient outcomes.  - Learn about recently approved advances in therapy for late-stage prostate cancer.  - Understand how PSMA-PET tracing and other radiologic and theranostic modalities have changed the management of advanced  prostate cancer.</vt:lpstr>
      <vt:lpstr>PowerPoint Presentation</vt:lpstr>
      <vt:lpstr>Pre-Test Poll</vt:lpstr>
      <vt:lpstr>PowerPoint Presentation</vt:lpstr>
      <vt:lpstr>PowerPoint Presentation</vt:lpstr>
      <vt:lpstr>PowerPoint Presentation</vt:lpstr>
      <vt:lpstr>PowerPoint Presentation</vt:lpstr>
      <vt:lpstr>PowerPoint Presentation</vt:lpstr>
      <vt:lpstr>Recent Advances in the Management of Advanced Prostate Cancer</vt:lpstr>
      <vt:lpstr>The Burden of Prostate Cancer</vt:lpstr>
      <vt:lpstr>Prostate Cancer Incidence Rising Sharply Since 2014</vt:lpstr>
      <vt:lpstr>Metastatic Prostate Cancer is Accelerating (B&gt;W)</vt:lpstr>
      <vt:lpstr>PowerPoint Presentation</vt:lpstr>
      <vt:lpstr>PowerPoint Presentation</vt:lpstr>
      <vt:lpstr>PowerPoint Presentation</vt:lpstr>
      <vt:lpstr>Combination Therapy Targets Tumor Heterogeneity in mHSPC</vt:lpstr>
      <vt:lpstr>11 Prospective RCTs Demonstrate Significant Survival Benefit for Combination Therapy in mHSPC</vt:lpstr>
      <vt:lpstr>PowerPoint Presentation</vt:lpstr>
      <vt:lpstr>PowerPoint Presentation</vt:lpstr>
      <vt:lpstr>DNA Repair Gene Alterations Are Common  in Metastatic Prostate Cancer</vt:lpstr>
      <vt:lpstr>PowerPoint Presentation</vt:lpstr>
      <vt:lpstr>PowerPoint Presentation</vt:lpstr>
      <vt:lpstr>PowerPoint Presentation</vt:lpstr>
      <vt:lpstr>Primary Endpoints: 177Lu-PSMA-617 Improves rPFS and OS </vt:lpstr>
      <vt:lpstr>Secondary endpoint: PSA responses favored the 177Lu-PSMA-617 arm among evaluable patients</vt:lpstr>
      <vt:lpstr>Bispecific T-Cell Engagers (BiTEs) Targeting PSMA in Prostate Cancer</vt:lpstr>
      <vt:lpstr>PowerPoint Presentation</vt:lpstr>
      <vt:lpstr>Conclusions: Recent Advances in the Management of Advanced Prostate Cancer</vt:lpstr>
      <vt:lpstr>Thank you!</vt:lpstr>
      <vt:lpstr>                                                                                                                     Case (1)</vt:lpstr>
      <vt:lpstr>                                                                                                                                                                         Case (2)</vt:lpstr>
      <vt:lpstr>PowerPoint Presentation</vt:lpstr>
      <vt:lpstr>PowerPoint Presentation</vt:lpstr>
      <vt:lpstr>PowerPoint Presentation</vt:lpstr>
      <vt:lpstr>Post-Test Poll</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Malcolm Montgomery</dc:creator>
  <cp:lastModifiedBy>Nyyah Green</cp:lastModifiedBy>
  <cp:revision>4</cp:revision>
  <dcterms:created xsi:type="dcterms:W3CDTF">2022-08-10T13:55:04Z</dcterms:created>
  <dcterms:modified xsi:type="dcterms:W3CDTF">2025-09-04T15:10:43Z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0x01010012B09572A5A76944878447A7D97D9235</vt:lpwstr>
  </property>
  <property fmtid="{D5CDD505-2E9C-101B-9397-08002B2CF9AE}" pid="3" name="MediaServiceImageTags">
    <vt:lpwstr/>
  </property>
</Properties>
</file>